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theme/themeOverride3.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4.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09"/>
  </p:notesMasterIdLst>
  <p:sldIdLst>
    <p:sldId id="482" r:id="rId5"/>
    <p:sldId id="638" r:id="rId6"/>
    <p:sldId id="516" r:id="rId7"/>
    <p:sldId id="446" r:id="rId8"/>
    <p:sldId id="522" r:id="rId9"/>
    <p:sldId id="639" r:id="rId10"/>
    <p:sldId id="507" r:id="rId11"/>
    <p:sldId id="640" r:id="rId12"/>
    <p:sldId id="489" r:id="rId13"/>
    <p:sldId id="486" r:id="rId14"/>
    <p:sldId id="644" r:id="rId15"/>
    <p:sldId id="645" r:id="rId16"/>
    <p:sldId id="641" r:id="rId17"/>
    <p:sldId id="642" r:id="rId18"/>
    <p:sldId id="630" r:id="rId19"/>
    <p:sldId id="505" r:id="rId20"/>
    <p:sldId id="503" r:id="rId21"/>
    <p:sldId id="509" r:id="rId22"/>
    <p:sldId id="643" r:id="rId23"/>
    <p:sldId id="527" r:id="rId24"/>
    <p:sldId id="528" r:id="rId25"/>
    <p:sldId id="530" r:id="rId26"/>
    <p:sldId id="531" r:id="rId27"/>
    <p:sldId id="532" r:id="rId28"/>
    <p:sldId id="533" r:id="rId29"/>
    <p:sldId id="534" r:id="rId30"/>
    <p:sldId id="535" r:id="rId31"/>
    <p:sldId id="646" r:id="rId32"/>
    <p:sldId id="537" r:id="rId33"/>
    <p:sldId id="308" r:id="rId34"/>
    <p:sldId id="538" r:id="rId35"/>
    <p:sldId id="539" r:id="rId36"/>
    <p:sldId id="540" r:id="rId37"/>
    <p:sldId id="541" r:id="rId38"/>
    <p:sldId id="543" r:id="rId39"/>
    <p:sldId id="688" r:id="rId40"/>
    <p:sldId id="329" r:id="rId41"/>
    <p:sldId id="542" r:id="rId42"/>
    <p:sldId id="636" r:id="rId43"/>
    <p:sldId id="617" r:id="rId44"/>
    <p:sldId id="545" r:id="rId45"/>
    <p:sldId id="637" r:id="rId46"/>
    <p:sldId id="554" r:id="rId47"/>
    <p:sldId id="556" r:id="rId48"/>
    <p:sldId id="621" r:id="rId49"/>
    <p:sldId id="555" r:id="rId50"/>
    <p:sldId id="648" r:id="rId51"/>
    <p:sldId id="558" r:id="rId52"/>
    <p:sldId id="649" r:id="rId53"/>
    <p:sldId id="650" r:id="rId54"/>
    <p:sldId id="652" r:id="rId55"/>
    <p:sldId id="651" r:id="rId56"/>
    <p:sldId id="562" r:id="rId57"/>
    <p:sldId id="653" r:id="rId58"/>
    <p:sldId id="604" r:id="rId59"/>
    <p:sldId id="654" r:id="rId60"/>
    <p:sldId id="610" r:id="rId61"/>
    <p:sldId id="611" r:id="rId62"/>
    <p:sldId id="657" r:id="rId63"/>
    <p:sldId id="658" r:id="rId64"/>
    <p:sldId id="659" r:id="rId65"/>
    <p:sldId id="663" r:id="rId66"/>
    <p:sldId id="661" r:id="rId67"/>
    <p:sldId id="662" r:id="rId68"/>
    <p:sldId id="664" r:id="rId69"/>
    <p:sldId id="563" r:id="rId70"/>
    <p:sldId id="566" r:id="rId71"/>
    <p:sldId id="665" r:id="rId72"/>
    <p:sldId id="666" r:id="rId73"/>
    <p:sldId id="667" r:id="rId74"/>
    <p:sldId id="668" r:id="rId75"/>
    <p:sldId id="669" r:id="rId76"/>
    <p:sldId id="670" r:id="rId77"/>
    <p:sldId id="574" r:id="rId78"/>
    <p:sldId id="671" r:id="rId79"/>
    <p:sldId id="672" r:id="rId80"/>
    <p:sldId id="673" r:id="rId81"/>
    <p:sldId id="674" r:id="rId82"/>
    <p:sldId id="675" r:id="rId83"/>
    <p:sldId id="676" r:id="rId84"/>
    <p:sldId id="578" r:id="rId85"/>
    <p:sldId id="367" r:id="rId86"/>
    <p:sldId id="580" r:id="rId87"/>
    <p:sldId id="582" r:id="rId88"/>
    <p:sldId id="583" r:id="rId89"/>
    <p:sldId id="677" r:id="rId90"/>
    <p:sldId id="432" r:id="rId91"/>
    <p:sldId id="380" r:id="rId92"/>
    <p:sldId id="585" r:id="rId93"/>
    <p:sldId id="678" r:id="rId94"/>
    <p:sldId id="679" r:id="rId95"/>
    <p:sldId id="590" r:id="rId96"/>
    <p:sldId id="517" r:id="rId97"/>
    <p:sldId id="518" r:id="rId98"/>
    <p:sldId id="680" r:id="rId99"/>
    <p:sldId id="681" r:id="rId100"/>
    <p:sldId id="682" r:id="rId101"/>
    <p:sldId id="683" r:id="rId102"/>
    <p:sldId id="684" r:id="rId103"/>
    <p:sldId id="397" r:id="rId104"/>
    <p:sldId id="647" r:id="rId105"/>
    <p:sldId id="685" r:id="rId106"/>
    <p:sldId id="598" r:id="rId107"/>
    <p:sldId id="623" r:id="rId108"/>
  </p:sldIdLst>
  <p:sldSz cx="12192000" cy="6858000"/>
  <p:notesSz cx="6797675"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65"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1B0C0C-8838-2393-798D-BB6D600ADADF}" name="Alexandra Jennersjö" initials="AJ" userId="S::alexandra.jennersjo@smc.global::c284ba11-3e07-477c-8bff-a23ae31dbc03" providerId="AD"/>
  <p188:author id="{9A09F08F-0E13-EDDB-5CB8-D8BD72112733}" name="Johanna Olofsson" initials="JO" userId="S::johanna.olofsson@smc.global::f1bc269f-5b3e-4b2e-b07c-14ae7780bfb6" providerId="AD"/>
  <p188:author id="{9C5F2CD8-6893-2C41-BD4D-910A645AE79B}" name="Petter Jakobsson" initials="" userId="S::petter.jakobsson@smc.global::3814b2a4-de9c-44f4-8e34-b2c033756f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104A"/>
    <a:srgbClr val="F1EBE4"/>
    <a:srgbClr val="FFFFFA"/>
    <a:srgbClr val="CB7352"/>
    <a:srgbClr val="85A399"/>
    <a:srgbClr val="066157"/>
    <a:srgbClr val="D7E5CC"/>
    <a:srgbClr val="043A33"/>
    <a:srgbClr val="C5DDA3"/>
    <a:srgbClr val="C361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D6B11D-68CA-03FB-4662-0AC4A006B209}" v="1" dt="2026-02-26T10:13:25.102"/>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66" autoAdjust="0"/>
    <p:restoredTop sz="26332" autoAdjust="0"/>
  </p:normalViewPr>
  <p:slideViewPr>
    <p:cSldViewPr>
      <p:cViewPr varScale="1">
        <p:scale>
          <a:sx n="15" d="100"/>
          <a:sy n="15" d="100"/>
        </p:scale>
        <p:origin x="2356" y="32"/>
      </p:cViewPr>
      <p:guideLst>
        <p:guide orient="horz" pos="4065"/>
        <p:guide pos="3840"/>
      </p:guideLst>
    </p:cSldViewPr>
  </p:slideViewPr>
  <p:outlineViewPr>
    <p:cViewPr>
      <p:scale>
        <a:sx n="33" d="100"/>
        <a:sy n="33" d="100"/>
      </p:scale>
      <p:origin x="0" y="-68"/>
    </p:cViewPr>
  </p:outlineViewPr>
  <p:notesTextViewPr>
    <p:cViewPr>
      <p:scale>
        <a:sx n="1" d="1"/>
        <a:sy n="1" d="1"/>
      </p:scale>
      <p:origin x="0" y="-260"/>
    </p:cViewPr>
  </p:notesTextViewPr>
  <p:sorterViewPr>
    <p:cViewPr>
      <p:scale>
        <a:sx n="100" d="100"/>
        <a:sy n="100" d="100"/>
      </p:scale>
      <p:origin x="0" y="0"/>
    </p:cViewPr>
  </p:sorterViewPr>
  <p:notesViewPr>
    <p:cSldViewPr>
      <p:cViewPr varScale="1">
        <p:scale>
          <a:sx n="61" d="100"/>
          <a:sy n="61" d="100"/>
        </p:scale>
        <p:origin x="-3354"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ter Jakobsson" userId="3814b2a4-de9c-44f4-8e34-b2c033756fc5" providerId="ADAL" clId="{8DF51675-EF08-45F3-9533-7B4F1F91BE7F}"/>
    <pc:docChg chg="undo custSel addSld delSld modSld">
      <pc:chgData name="Petter Jakobsson" userId="3814b2a4-de9c-44f4-8e34-b2c033756fc5" providerId="ADAL" clId="{8DF51675-EF08-45F3-9533-7B4F1F91BE7F}" dt="2026-02-18T21:50:25.853" v="555" actId="20577"/>
      <pc:docMkLst>
        <pc:docMk/>
      </pc:docMkLst>
      <pc:sldChg chg="modNotesTx">
        <pc:chgData name="Petter Jakobsson" userId="3814b2a4-de9c-44f4-8e34-b2c033756fc5" providerId="ADAL" clId="{8DF51675-EF08-45F3-9533-7B4F1F91BE7F}" dt="2026-02-18T20:23:49.819" v="64" actId="20577"/>
        <pc:sldMkLst>
          <pc:docMk/>
          <pc:sldMk cId="1962586298" sldId="507"/>
        </pc:sldMkLst>
      </pc:sldChg>
      <pc:sldChg chg="addSp">
        <pc:chgData name="Petter Jakobsson" userId="3814b2a4-de9c-44f4-8e34-b2c033756fc5" providerId="ADAL" clId="{8DF51675-EF08-45F3-9533-7B4F1F91BE7F}" dt="2026-02-18T20:41:39.663" v="67"/>
        <pc:sldMkLst>
          <pc:docMk/>
          <pc:sldMk cId="3021688425" sldId="543"/>
        </pc:sldMkLst>
      </pc:sldChg>
      <pc:sldChg chg="modNotesTx">
        <pc:chgData name="Petter Jakobsson" userId="3814b2a4-de9c-44f4-8e34-b2c033756fc5" providerId="ADAL" clId="{8DF51675-EF08-45F3-9533-7B4F1F91BE7F}" dt="2026-02-18T21:21:36.963" v="392" actId="20577"/>
        <pc:sldMkLst>
          <pc:docMk/>
          <pc:sldMk cId="2997941069" sldId="590"/>
        </pc:sldMkLst>
      </pc:sldChg>
      <pc:sldChg chg="modNotesTx">
        <pc:chgData name="Petter Jakobsson" userId="3814b2a4-de9c-44f4-8e34-b2c033756fc5" providerId="ADAL" clId="{8DF51675-EF08-45F3-9533-7B4F1F91BE7F}" dt="2026-02-18T21:50:25.853" v="555" actId="20577"/>
        <pc:sldMkLst>
          <pc:docMk/>
          <pc:sldMk cId="1822204826" sldId="598"/>
        </pc:sldMkLst>
      </pc:sldChg>
      <pc:sldChg chg="modNotesTx">
        <pc:chgData name="Petter Jakobsson" userId="3814b2a4-de9c-44f4-8e34-b2c033756fc5" providerId="ADAL" clId="{8DF51675-EF08-45F3-9533-7B4F1F91BE7F}" dt="2026-02-18T20:51:56.470" v="278" actId="313"/>
        <pc:sldMkLst>
          <pc:docMk/>
          <pc:sldMk cId="3865394897" sldId="617"/>
        </pc:sldMkLst>
      </pc:sldChg>
      <pc:sldChg chg="modSp mod">
        <pc:chgData name="Petter Jakobsson" userId="3814b2a4-de9c-44f4-8e34-b2c033756fc5" providerId="ADAL" clId="{8DF51675-EF08-45F3-9533-7B4F1F91BE7F}" dt="2026-02-18T20:22:16.518" v="3" actId="20577"/>
        <pc:sldMkLst>
          <pc:docMk/>
          <pc:sldMk cId="112997148" sldId="639"/>
        </pc:sldMkLst>
        <pc:spChg chg="mod">
          <ac:chgData name="Petter Jakobsson" userId="3814b2a4-de9c-44f4-8e34-b2c033756fc5" providerId="ADAL" clId="{8DF51675-EF08-45F3-9533-7B4F1F91BE7F}" dt="2026-02-18T20:22:16.518" v="3" actId="20577"/>
          <ac:spMkLst>
            <pc:docMk/>
            <pc:sldMk cId="112997148" sldId="639"/>
            <ac:spMk id="3" creationId="{4F74417D-C108-C639-7E43-04A4B1221A86}"/>
          </ac:spMkLst>
        </pc:spChg>
      </pc:sldChg>
    </pc:docChg>
  </pc:docChgLst>
  <pc:docChgLst>
    <pc:chgData name="Alexandra Jennersjö" userId="S::alexandra.jennersjo@smc.global::c284ba11-3e07-477c-8bff-a23ae31dbc03" providerId="AD" clId="Web-{F0538620-ECF2-0FC8-4E79-9185E77D32A4}"/>
    <pc:docChg chg="addSld delSld modSld">
      <pc:chgData name="Alexandra Jennersjö" userId="S::alexandra.jennersjo@smc.global::c284ba11-3e07-477c-8bff-a23ae31dbc03" providerId="AD" clId="Web-{F0538620-ECF2-0FC8-4E79-9185E77D32A4}" dt="2026-02-19T10:27:43.119" v="38"/>
      <pc:docMkLst>
        <pc:docMk/>
      </pc:docMkLst>
      <pc:sldChg chg="addSp delSp modSp add replId">
        <pc:chgData name="Alexandra Jennersjö" userId="S::alexandra.jennersjo@smc.global::c284ba11-3e07-477c-8bff-a23ae31dbc03" providerId="AD" clId="Web-{F0538620-ECF2-0FC8-4E79-9185E77D32A4}" dt="2026-02-19T10:27:34.244" v="37" actId="1076"/>
        <pc:sldMkLst>
          <pc:docMk/>
          <pc:sldMk cId="3144450623" sldId="688"/>
        </pc:sldMkLst>
        <pc:spChg chg="mod">
          <ac:chgData name="Alexandra Jennersjö" userId="S::alexandra.jennersjo@smc.global::c284ba11-3e07-477c-8bff-a23ae31dbc03" providerId="AD" clId="Web-{F0538620-ECF2-0FC8-4E79-9185E77D32A4}" dt="2026-02-19T10:27:27.776" v="36" actId="1076"/>
          <ac:spMkLst>
            <pc:docMk/>
            <pc:sldMk cId="3144450623" sldId="688"/>
            <ac:spMk id="7" creationId="{A313DA5D-7462-1FB9-00AA-A76D1C307C13}"/>
          </ac:spMkLst>
        </pc:spChg>
        <pc:picChg chg="add mod">
          <ac:chgData name="Alexandra Jennersjö" userId="S::alexandra.jennersjo@smc.global::c284ba11-3e07-477c-8bff-a23ae31dbc03" providerId="AD" clId="Web-{F0538620-ECF2-0FC8-4E79-9185E77D32A4}" dt="2026-02-19T10:27:34.244" v="37" actId="1076"/>
          <ac:picMkLst>
            <pc:docMk/>
            <pc:sldMk cId="3144450623" sldId="688"/>
            <ac:picMk id="3" creationId="{C277423B-39F2-BD9E-2FC8-3B042B7A53C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A23275E3-54D8-4C7B-BFD5-F358873625D8}" type="datetimeFigureOut">
              <a:rPr lang="sv-SE" smtClean="0"/>
              <a:t>2026-02-26</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AF35B5CD-7C3C-41A7-9F7D-C9DB05D0C685}" type="slidenum">
              <a:rPr lang="sv-SE" smtClean="0"/>
              <a:t>‹#›</a:t>
            </a:fld>
            <a:endParaRPr lang="sv-SE"/>
          </a:p>
        </p:txBody>
      </p:sp>
    </p:spTree>
    <p:extLst>
      <p:ext uri="{BB962C8B-B14F-4D97-AF65-F5344CB8AC3E}">
        <p14:creationId xmlns:p14="http://schemas.microsoft.com/office/powerpoint/2010/main" val="3144035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Royal_Institute_of_International_Affair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dlprog.org/publications/everyday-political-analysis.php"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pubs.iied.org/pdfs/6334IIED.pdf"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www.mindtools.com/pages/article/newTED_06.ht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1</a:t>
            </a:fld>
            <a:endParaRPr lang="sv-SE"/>
          </a:p>
        </p:txBody>
      </p:sp>
    </p:spTree>
    <p:extLst>
      <p:ext uri="{BB962C8B-B14F-4D97-AF65-F5344CB8AC3E}">
        <p14:creationId xmlns:p14="http://schemas.microsoft.com/office/powerpoint/2010/main" val="2620007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noProof="0" dirty="0"/>
              <a:t>On the</a:t>
            </a:r>
            <a:r>
              <a:rPr lang="en-GB" baseline="0" noProof="0" dirty="0"/>
              <a:t> first </a:t>
            </a:r>
            <a:r>
              <a:rPr lang="en-GB" b="1" baseline="0" noProof="0" dirty="0"/>
              <a:t>general level</a:t>
            </a:r>
            <a:r>
              <a:rPr lang="en-GB" b="1" noProof="0" dirty="0"/>
              <a:t> </a:t>
            </a:r>
            <a:r>
              <a:rPr lang="en-GB" noProof="0" dirty="0"/>
              <a:t>we will investigate religious literacy from three different perspectives</a:t>
            </a:r>
            <a:r>
              <a:rPr lang="sv-SE" baseline="0" dirty="0"/>
              <a:t>:</a:t>
            </a:r>
          </a:p>
          <a:p>
            <a:pPr marL="171450" indent="-171450">
              <a:buFont typeface="Arial" panose="020B0604020202020204" pitchFamily="34" charset="0"/>
              <a:buChar char="•"/>
            </a:pPr>
            <a:r>
              <a:rPr lang="en-GB" b="0" baseline="0" noProof="0" dirty="0"/>
              <a:t>Religious ideas and actors- what is out there?</a:t>
            </a:r>
          </a:p>
          <a:p>
            <a:pPr marL="171450" indent="-171450">
              <a:buFont typeface="Arial" panose="020B0604020202020204" pitchFamily="34" charset="0"/>
              <a:buChar char="•"/>
            </a:pPr>
            <a:r>
              <a:rPr lang="en-GB" b="0" baseline="0" noProof="0" dirty="0"/>
              <a:t>Ourselves and our identity- who are we?</a:t>
            </a:r>
          </a:p>
          <a:p>
            <a:pPr marL="171450" indent="-171450">
              <a:buFont typeface="Arial" panose="020B0604020202020204" pitchFamily="34" charset="0"/>
              <a:buChar char="•"/>
            </a:pPr>
            <a:r>
              <a:rPr lang="en-GB" b="0" baseline="0" noProof="0" dirty="0"/>
              <a:t>Freedom of Religion or Belief (</a:t>
            </a:r>
            <a:r>
              <a:rPr lang="en-GB" b="0" baseline="0" noProof="0" dirty="0" err="1"/>
              <a:t>FoRB</a:t>
            </a:r>
            <a:r>
              <a:rPr lang="en-GB" b="0" baseline="0" noProof="0" dirty="0"/>
              <a:t>): what implication does it have on this general level?</a:t>
            </a:r>
          </a:p>
          <a:p>
            <a:endParaRPr lang="sv-SE" b="0" dirty="0"/>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10</a:t>
            </a:fld>
            <a:endParaRPr lang="sv-SE"/>
          </a:p>
        </p:txBody>
      </p:sp>
    </p:spTree>
    <p:extLst>
      <p:ext uri="{BB962C8B-B14F-4D97-AF65-F5344CB8AC3E}">
        <p14:creationId xmlns:p14="http://schemas.microsoft.com/office/powerpoint/2010/main" val="24850752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dirty="0"/>
              <a:t>Expose the printed sheets, or the ppt-presentation with the symbols of the various strategies to remind the participants!</a:t>
            </a:r>
          </a:p>
        </p:txBody>
      </p:sp>
      <p:sp>
        <p:nvSpPr>
          <p:cNvPr id="4" name="Platshållare för bildnummer 3"/>
          <p:cNvSpPr>
            <a:spLocks noGrp="1"/>
          </p:cNvSpPr>
          <p:nvPr>
            <p:ph type="sldNum" sz="quarter" idx="10"/>
          </p:nvPr>
        </p:nvSpPr>
        <p:spPr/>
        <p:txBody>
          <a:bodyPr/>
          <a:lstStyle/>
          <a:p>
            <a:fld id="{AF35B5CD-7C3C-41A7-9F7D-C9DB05D0C685}" type="slidenum">
              <a:rPr lang="sv-SE" smtClean="0"/>
              <a:t>100</a:t>
            </a:fld>
            <a:endParaRPr lang="sv-SE"/>
          </a:p>
        </p:txBody>
      </p:sp>
    </p:spTree>
    <p:extLst>
      <p:ext uri="{BB962C8B-B14F-4D97-AF65-F5344CB8AC3E}">
        <p14:creationId xmlns:p14="http://schemas.microsoft.com/office/powerpoint/2010/main" val="23037977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FA70A-40D9-332D-23A6-6EF0F337A9A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5A16837-7DCB-D953-259B-FCCC98F62B02}"/>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A71DF077-D505-5E02-5B65-9AF61A1910F5}"/>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a:p>
        </p:txBody>
      </p:sp>
      <p:sp>
        <p:nvSpPr>
          <p:cNvPr id="4" name="Platshållare för bildnummer 3">
            <a:extLst>
              <a:ext uri="{FF2B5EF4-FFF2-40B4-BE49-F238E27FC236}">
                <a16:creationId xmlns:a16="http://schemas.microsoft.com/office/drawing/2014/main" id="{7581E671-292D-D3CF-B9AE-31802D29D9BB}"/>
              </a:ext>
            </a:extLst>
          </p:cNvPr>
          <p:cNvSpPr>
            <a:spLocks noGrp="1"/>
          </p:cNvSpPr>
          <p:nvPr>
            <p:ph type="sldNum" sz="quarter" idx="10"/>
          </p:nvPr>
        </p:nvSpPr>
        <p:spPr/>
        <p:txBody>
          <a:bodyPr/>
          <a:lstStyle/>
          <a:p>
            <a:fld id="{AF35B5CD-7C3C-41A7-9F7D-C9DB05D0C685}" type="slidenum">
              <a:rPr lang="sv-SE" smtClean="0"/>
              <a:t>101</a:t>
            </a:fld>
            <a:endParaRPr lang="sv-SE"/>
          </a:p>
        </p:txBody>
      </p:sp>
    </p:spTree>
    <p:extLst>
      <p:ext uri="{BB962C8B-B14F-4D97-AF65-F5344CB8AC3E}">
        <p14:creationId xmlns:p14="http://schemas.microsoft.com/office/powerpoint/2010/main" val="29632762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4349C-A4D2-E7D1-B702-8E3BC6FA0BE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F19B5E0-565A-8091-9460-CAEBD91D27D0}"/>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38FCB3D7-5F79-C293-6B73-A6730E92EF5F}"/>
              </a:ext>
            </a:extLst>
          </p:cNvPr>
          <p:cNvSpPr>
            <a:spLocks noGrp="1"/>
          </p:cNvSpPr>
          <p:nvPr>
            <p:ph type="body" idx="1"/>
          </p:nvPr>
        </p:nvSpPr>
        <p:spPr/>
        <p:txBody>
          <a:bodyPr/>
          <a:lstStyle/>
          <a:p>
            <a:r>
              <a:rPr lang="en-US" dirty="0"/>
              <a:t>It is probably better to think about this as an iterative process where we first gather what we know, and evaluate our knowledge - do we need to research further or can we move forward? What questions do we need to take into our work. Maybe you will discover that you need to back out - that the context is too dangerous to engage with these questions, or that you simply do not have the ability to engage with the religious actors as needed … we think in most cases you can persevere, though this may mean working more sensitively to the issues, or partnering with others who can help.</a:t>
            </a:r>
            <a:endParaRPr lang="en-US" dirty="0">
              <a:solidFill>
                <a:srgbClr val="444444"/>
              </a:solidFill>
            </a:endParaRPr>
          </a:p>
          <a:p>
            <a:endParaRPr lang="en-US" dirty="0">
              <a:solidFill>
                <a:srgbClr val="444444"/>
              </a:solidFill>
            </a:endParaRPr>
          </a:p>
          <a:p>
            <a:r>
              <a:rPr lang="en-US" dirty="0"/>
              <a:t>One tip as you work through this section is to create a “to-do list” to gather all the questions and things you will need to follow up on.</a:t>
            </a:r>
            <a:endParaRPr lang="en-US" dirty="0">
              <a:solidFill>
                <a:srgbClr val="444444"/>
              </a:solidFill>
            </a:endParaRPr>
          </a:p>
          <a:p>
            <a:endParaRPr lang="sv-SE" dirty="0">
              <a:solidFill>
                <a:srgbClr val="444444"/>
              </a:solidFill>
            </a:endParaRPr>
          </a:p>
          <a:p>
            <a:endParaRPr lang="en-US" dirty="0">
              <a:ea typeface="Calibri"/>
              <a:cs typeface="Calibri"/>
            </a:endParaRPr>
          </a:p>
        </p:txBody>
      </p:sp>
      <p:sp>
        <p:nvSpPr>
          <p:cNvPr id="4" name="Platshållare för bildnummer 3">
            <a:extLst>
              <a:ext uri="{FF2B5EF4-FFF2-40B4-BE49-F238E27FC236}">
                <a16:creationId xmlns:a16="http://schemas.microsoft.com/office/drawing/2014/main" id="{5D3024A9-7B7A-9E48-D53E-E1972A7F532A}"/>
              </a:ext>
            </a:extLst>
          </p:cNvPr>
          <p:cNvSpPr>
            <a:spLocks noGrp="1"/>
          </p:cNvSpPr>
          <p:nvPr>
            <p:ph type="sldNum" sz="quarter" idx="10"/>
          </p:nvPr>
        </p:nvSpPr>
        <p:spPr/>
        <p:txBody>
          <a:bodyPr/>
          <a:lstStyle/>
          <a:p>
            <a:fld id="{AF35B5CD-7C3C-41A7-9F7D-C9DB05D0C685}" type="slidenum">
              <a:rPr lang="sv-SE" smtClean="0"/>
              <a:t>102</a:t>
            </a:fld>
            <a:endParaRPr lang="sv-SE"/>
          </a:p>
        </p:txBody>
      </p:sp>
    </p:spTree>
    <p:extLst>
      <p:ext uri="{BB962C8B-B14F-4D97-AF65-F5344CB8AC3E}">
        <p14:creationId xmlns:p14="http://schemas.microsoft.com/office/powerpoint/2010/main" val="1976337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defTabSz="914400">
              <a:lnSpc>
                <a:spcPct val="100000"/>
              </a:lnSpc>
              <a:defRPr sz="2100">
                <a:latin typeface="Calibri"/>
                <a:ea typeface="Calibri"/>
                <a:cs typeface="Calibri"/>
                <a:sym typeface="Calibri"/>
              </a:defRPr>
            </a:pPr>
            <a:r>
              <a:rPr lang="en-GB" sz="1200" noProof="0" dirty="0"/>
              <a:t>During the course of this tool, we have identified, at several points, issues which we need to learn more about. How are we going to do this? </a:t>
            </a:r>
          </a:p>
          <a:p>
            <a:pPr defTabSz="914400">
              <a:lnSpc>
                <a:spcPct val="100000"/>
              </a:lnSpc>
              <a:defRPr sz="2100">
                <a:latin typeface="Calibri"/>
                <a:ea typeface="Calibri"/>
                <a:cs typeface="Calibri"/>
                <a:sym typeface="Calibri"/>
              </a:defRPr>
            </a:pPr>
            <a:endParaRPr lang="en-GB" sz="1200" noProof="0" dirty="0"/>
          </a:p>
          <a:p>
            <a:pPr defTabSz="914400">
              <a:lnSpc>
                <a:spcPct val="100000"/>
              </a:lnSpc>
              <a:defRPr sz="2100">
                <a:latin typeface="Calibri"/>
                <a:ea typeface="Calibri"/>
                <a:cs typeface="Calibri"/>
                <a:sym typeface="Calibri"/>
              </a:defRPr>
            </a:pPr>
            <a:r>
              <a:rPr lang="en-GB" sz="1200" noProof="0" dirty="0"/>
              <a:t>The image of a lighthouse is a helpful model to help think about what is needed for us to learn from our work and the changes we are seeing.</a:t>
            </a:r>
          </a:p>
          <a:p>
            <a:pPr defTabSz="914400">
              <a:lnSpc>
                <a:spcPct val="100000"/>
              </a:lnSpc>
              <a:defRPr sz="2100">
                <a:latin typeface="Calibri"/>
                <a:ea typeface="Calibri"/>
                <a:cs typeface="Calibri"/>
                <a:sym typeface="Calibri"/>
              </a:defRPr>
            </a:pPr>
            <a:r>
              <a:rPr lang="en-GB" sz="1200" noProof="0" dirty="0"/>
              <a:t>Further down on this note-page you foins some links to useful resources.</a:t>
            </a:r>
          </a:p>
          <a:p>
            <a:pPr defTabSz="914400">
              <a:lnSpc>
                <a:spcPct val="100000"/>
              </a:lnSpc>
              <a:defRPr sz="2100">
                <a:latin typeface="Calibri"/>
                <a:ea typeface="Calibri"/>
                <a:cs typeface="Calibri"/>
                <a:sym typeface="Calibri"/>
              </a:defRPr>
            </a:pPr>
            <a:endParaRPr lang="en-GB" sz="1200" noProof="0" dirty="0"/>
          </a:p>
          <a:p>
            <a:pPr defTabSz="914400">
              <a:lnSpc>
                <a:spcPct val="100000"/>
              </a:lnSpc>
              <a:defRPr sz="2100">
                <a:latin typeface="Calibri"/>
                <a:ea typeface="Calibri"/>
                <a:cs typeface="Calibri"/>
                <a:sym typeface="Calibri"/>
              </a:defRPr>
            </a:pPr>
            <a:r>
              <a:rPr lang="en-GB" sz="1200" noProof="0" dirty="0"/>
              <a:t>The </a:t>
            </a:r>
            <a:r>
              <a:rPr lang="en-GB" sz="1200" b="1" noProof="0" dirty="0"/>
              <a:t>lantern</a:t>
            </a:r>
            <a:r>
              <a:rPr lang="en-GB" sz="1200" noProof="0" dirty="0"/>
              <a:t> sheds light onto topics of interest for the organisation/program (learning priorities). </a:t>
            </a:r>
          </a:p>
          <a:p>
            <a:pPr defTabSz="914400">
              <a:lnSpc>
                <a:spcPct val="100000"/>
              </a:lnSpc>
              <a:defRPr sz="2100">
                <a:latin typeface="Calibri"/>
                <a:ea typeface="Calibri"/>
                <a:cs typeface="Calibri"/>
                <a:sym typeface="Calibri"/>
              </a:defRPr>
            </a:pPr>
            <a:r>
              <a:rPr lang="en-GB" sz="1200" noProof="0" dirty="0"/>
              <a:t>The </a:t>
            </a:r>
            <a:r>
              <a:rPr lang="en-GB" sz="1200" b="1" noProof="0" dirty="0"/>
              <a:t>tower</a:t>
            </a:r>
            <a:r>
              <a:rPr lang="en-GB" sz="1200" noProof="0" dirty="0"/>
              <a:t> elevates the light, the taller the tower, the greater the field of vision—as do the processes and activities for effective and efficient learning (learning plan). </a:t>
            </a:r>
          </a:p>
          <a:p>
            <a:pPr defTabSz="914400">
              <a:lnSpc>
                <a:spcPct val="100000"/>
              </a:lnSpc>
              <a:defRPr sz="2100">
                <a:latin typeface="Calibri"/>
                <a:ea typeface="Calibri"/>
                <a:cs typeface="Calibri"/>
                <a:sym typeface="Calibri"/>
              </a:defRPr>
            </a:pPr>
            <a:r>
              <a:rPr lang="en-GB" sz="1200" noProof="0" dirty="0"/>
              <a:t>The </a:t>
            </a:r>
            <a:r>
              <a:rPr lang="en-GB" sz="1200" b="1" noProof="0" dirty="0"/>
              <a:t>foundation</a:t>
            </a:r>
            <a:r>
              <a:rPr lang="en-GB" sz="1200" noProof="0" dirty="0"/>
              <a:t> is a solid environment of trust and openness that grounds the work of the lighthouse (learning culture).</a:t>
            </a:r>
          </a:p>
          <a:p>
            <a:pPr defTabSz="914400">
              <a:lnSpc>
                <a:spcPct val="100000"/>
              </a:lnSpc>
              <a:defRPr sz="2100">
                <a:latin typeface="Calibri"/>
                <a:ea typeface="Calibri"/>
                <a:cs typeface="Calibri"/>
                <a:sym typeface="Calibri"/>
              </a:defRPr>
            </a:pPr>
            <a:endParaRPr lang="en-GB" sz="1200" noProof="0" dirty="0"/>
          </a:p>
          <a:p>
            <a:pPr defTabSz="914400">
              <a:lnSpc>
                <a:spcPct val="100000"/>
              </a:lnSpc>
              <a:defRPr sz="2100">
                <a:latin typeface="Calibri"/>
                <a:ea typeface="Calibri"/>
                <a:cs typeface="Calibri"/>
                <a:sym typeface="Calibri"/>
              </a:defRPr>
            </a:pPr>
            <a:r>
              <a:rPr lang="en-GB" sz="1200" noProof="0" dirty="0"/>
              <a:t>What priorities do you have to learn about through your work in relation to religious literacy and religious actors? e.g. what helps to engage them? How is their behaviour changing? What issues are sensitive?</a:t>
            </a:r>
          </a:p>
          <a:p>
            <a:pPr defTabSz="914400">
              <a:lnSpc>
                <a:spcPct val="100000"/>
              </a:lnSpc>
              <a:defRPr sz="2100">
                <a:latin typeface="Calibri"/>
                <a:ea typeface="Calibri"/>
                <a:cs typeface="Calibri"/>
                <a:sym typeface="Calibri"/>
              </a:defRPr>
            </a:pPr>
            <a:r>
              <a:rPr lang="en-GB" sz="1200" noProof="0" dirty="0"/>
              <a:t>How will you find answers to these questions? It helps to be intentional, and have a plan with methods, roles, budgets and times - to help make sure that learning is planned and prioritised!</a:t>
            </a:r>
          </a:p>
          <a:p>
            <a:pPr defTabSz="914400">
              <a:lnSpc>
                <a:spcPct val="100000"/>
              </a:lnSpc>
              <a:defRPr sz="2100">
                <a:latin typeface="Calibri"/>
                <a:ea typeface="Calibri"/>
                <a:cs typeface="Calibri"/>
                <a:sym typeface="Calibri"/>
              </a:defRPr>
            </a:pPr>
            <a:r>
              <a:rPr lang="en-GB" sz="1200" noProof="0" dirty="0"/>
              <a:t>A learning culture is of course foundational… how does leadership view learning? Is there time and resources given to learning? Is there openness to experiment and learn?</a:t>
            </a:r>
          </a:p>
          <a:p>
            <a:pPr defTabSz="914400">
              <a:lnSpc>
                <a:spcPct val="100000"/>
              </a:lnSpc>
              <a:defRPr sz="2100">
                <a:latin typeface="Calibri"/>
                <a:ea typeface="Calibri"/>
                <a:cs typeface="Calibri"/>
                <a:sym typeface="Calibri"/>
              </a:defRPr>
            </a:pPr>
            <a:endParaRPr lang="en-GB" sz="1200" noProof="0" dirty="0"/>
          </a:p>
          <a:p>
            <a:pPr defTabSz="914400">
              <a:lnSpc>
                <a:spcPct val="100000"/>
              </a:lnSpc>
              <a:defRPr sz="2100">
                <a:latin typeface="Calibri"/>
                <a:ea typeface="Calibri"/>
                <a:cs typeface="Calibri"/>
                <a:sym typeface="Calibri"/>
              </a:defRPr>
            </a:pPr>
            <a:r>
              <a:rPr lang="en-GB" sz="1200" noProof="0" dirty="0"/>
              <a:t>There are many resources for increased religious literacy and </a:t>
            </a:r>
            <a:r>
              <a:rPr lang="en-GB" sz="1200" noProof="0" dirty="0" err="1"/>
              <a:t>FoRB</a:t>
            </a:r>
            <a:r>
              <a:rPr lang="en-GB" sz="1200" noProof="0" dirty="0"/>
              <a:t>.</a:t>
            </a:r>
            <a:r>
              <a:rPr lang="en-US" sz="1200" noProof="0" dirty="0"/>
              <a:t> </a:t>
            </a:r>
          </a:p>
          <a:p>
            <a:pPr defTabSz="914400">
              <a:lnSpc>
                <a:spcPct val="100000"/>
              </a:lnSpc>
              <a:defRPr sz="2100">
                <a:latin typeface="Calibri"/>
                <a:ea typeface="Calibri"/>
                <a:cs typeface="Calibri"/>
                <a:sym typeface="Calibri"/>
              </a:defRPr>
            </a:pPr>
            <a:r>
              <a:rPr lang="en-US" sz="1200" noProof="0" dirty="0"/>
              <a:t>http;//www.forb-learning.org</a:t>
            </a:r>
          </a:p>
          <a:p>
            <a:pPr defTabSz="914400">
              <a:lnSpc>
                <a:spcPct val="100000"/>
              </a:lnSpc>
              <a:defRPr sz="2100">
                <a:latin typeface="Calibri"/>
                <a:ea typeface="Calibri"/>
                <a:cs typeface="Calibri"/>
                <a:sym typeface="Calibri"/>
              </a:defRPr>
            </a:pPr>
            <a:r>
              <a:rPr lang="en-US" sz="1200" noProof="0"/>
              <a:t>https</a:t>
            </a:r>
            <a:r>
              <a:rPr lang="en-US" sz="1200" noProof="0" dirty="0"/>
              <a:t>://fabo.org/course/Religion_and_ Development </a:t>
            </a:r>
            <a:endParaRPr lang="en-GB" sz="1200" noProof="0"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103</a:t>
            </a:fld>
            <a:endParaRPr lang="sv-SE"/>
          </a:p>
        </p:txBody>
      </p:sp>
    </p:spTree>
    <p:extLst>
      <p:ext uri="{BB962C8B-B14F-4D97-AF65-F5344CB8AC3E}">
        <p14:creationId xmlns:p14="http://schemas.microsoft.com/office/powerpoint/2010/main" val="1624571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defTabSz="914400">
              <a:lnSpc>
                <a:spcPct val="100000"/>
              </a:lnSpc>
              <a:defRPr sz="2100">
                <a:latin typeface="Calibri"/>
                <a:ea typeface="Calibri"/>
                <a:cs typeface="Calibri"/>
                <a:sym typeface="Calibri"/>
              </a:defRPr>
            </a:pPr>
            <a:r>
              <a:rPr lang="en-GB" sz="1200" noProof="0"/>
              <a:t>Make</a:t>
            </a:r>
            <a:r>
              <a:rPr lang="en-GB" sz="1200" baseline="0" noProof="0"/>
              <a:t> a plan for the next month. What do you need to do immediately after the workshop?</a:t>
            </a:r>
          </a:p>
          <a:p>
            <a:pPr defTabSz="914400">
              <a:lnSpc>
                <a:spcPct val="100000"/>
              </a:lnSpc>
              <a:defRPr sz="2100">
                <a:latin typeface="Calibri"/>
                <a:ea typeface="Calibri"/>
                <a:cs typeface="Calibri"/>
                <a:sym typeface="Calibri"/>
              </a:defRPr>
            </a:pPr>
            <a:r>
              <a:rPr lang="en-GB" sz="1200" baseline="0" noProof="0"/>
              <a:t>What changes needs to e done in six month?</a:t>
            </a:r>
          </a:p>
          <a:p>
            <a:pPr defTabSz="914400">
              <a:lnSpc>
                <a:spcPct val="100000"/>
              </a:lnSpc>
              <a:defRPr sz="2100">
                <a:latin typeface="Calibri"/>
                <a:ea typeface="Calibri"/>
                <a:cs typeface="Calibri"/>
                <a:sym typeface="Calibri"/>
              </a:defRPr>
            </a:pPr>
            <a:r>
              <a:rPr lang="en-GB" sz="1200" baseline="0" noProof="0"/>
              <a:t>What will be done in a year from now?</a:t>
            </a:r>
            <a:endParaRPr lang="en-GB" sz="1200" noProof="0"/>
          </a:p>
        </p:txBody>
      </p:sp>
      <p:sp>
        <p:nvSpPr>
          <p:cNvPr id="4" name="Platshållare för bildnummer 3"/>
          <p:cNvSpPr>
            <a:spLocks noGrp="1"/>
          </p:cNvSpPr>
          <p:nvPr>
            <p:ph type="sldNum" sz="quarter" idx="10"/>
          </p:nvPr>
        </p:nvSpPr>
        <p:spPr/>
        <p:txBody>
          <a:bodyPr/>
          <a:lstStyle/>
          <a:p>
            <a:fld id="{AF35B5CD-7C3C-41A7-9F7D-C9DB05D0C685}" type="slidenum">
              <a:rPr lang="sv-SE" smtClean="0"/>
              <a:t>104</a:t>
            </a:fld>
            <a:endParaRPr lang="sv-SE"/>
          </a:p>
        </p:txBody>
      </p:sp>
    </p:spTree>
    <p:extLst>
      <p:ext uri="{BB962C8B-B14F-4D97-AF65-F5344CB8AC3E}">
        <p14:creationId xmlns:p14="http://schemas.microsoft.com/office/powerpoint/2010/main" val="1365687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004DE-9A0B-6213-6688-63882BA9FB8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8BD1D46-7B6E-0A6D-131B-1A42C951D2B7}"/>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ED9BAF7C-1962-A025-2761-F45F8EB4F7A2}"/>
              </a:ext>
            </a:extLst>
          </p:cNvPr>
          <p:cNvSpPr>
            <a:spLocks noGrp="1"/>
          </p:cNvSpPr>
          <p:nvPr>
            <p:ph type="body" idx="1"/>
          </p:nvPr>
        </p:nvSpPr>
        <p:spPr/>
        <p:txBody>
          <a:bodyPr/>
          <a:lstStyle/>
          <a:p>
            <a:r>
              <a:rPr lang="en-GB" dirty="0"/>
              <a:t>The second </a:t>
            </a:r>
            <a:r>
              <a:rPr lang="en-GB" baseline="0" noProof="0" dirty="0"/>
              <a:t>level</a:t>
            </a:r>
            <a:r>
              <a:rPr lang="en-GB" noProof="0" dirty="0"/>
              <a:t> </a:t>
            </a:r>
            <a:r>
              <a:rPr lang="en-GB" dirty="0"/>
              <a:t>is </a:t>
            </a:r>
            <a:r>
              <a:rPr lang="en-GB" b="1" dirty="0"/>
              <a:t>contextual.</a:t>
            </a:r>
          </a:p>
          <a:p>
            <a:r>
              <a:rPr lang="en-GB" dirty="0"/>
              <a:t>Here </a:t>
            </a:r>
            <a:r>
              <a:rPr lang="en-GB" noProof="0" dirty="0"/>
              <a:t>we look </a:t>
            </a:r>
            <a:r>
              <a:rPr lang="en-GB" dirty="0"/>
              <a:t>at:</a:t>
            </a:r>
          </a:p>
          <a:p>
            <a:r>
              <a:rPr lang="en-US" b="0" dirty="0"/>
              <a:t>Religious ideas and actors- what is </a:t>
            </a:r>
            <a:r>
              <a:rPr lang="en-US" b="0" dirty="0" err="1"/>
              <a:t>fpund</a:t>
            </a:r>
            <a:r>
              <a:rPr lang="en-US" b="0" dirty="0"/>
              <a:t> in this context?</a:t>
            </a:r>
          </a:p>
          <a:p>
            <a:r>
              <a:rPr lang="en-US" b="0" dirty="0"/>
              <a:t>Ourselves and our identity- who are we in this context?</a:t>
            </a:r>
          </a:p>
          <a:p>
            <a:r>
              <a:rPr lang="en-US" b="0" dirty="0"/>
              <a:t>Freedom of Religion or Belief (</a:t>
            </a:r>
            <a:r>
              <a:rPr lang="en-US" b="0" dirty="0" err="1"/>
              <a:t>FoRB</a:t>
            </a:r>
            <a:r>
              <a:rPr lang="en-US" b="0" dirty="0"/>
              <a:t>) how does it effect the context, and does it set limits to the conversation and learnings we are about to have?</a:t>
            </a:r>
          </a:p>
          <a:p>
            <a:endParaRPr lang="en-GB" b="1" dirty="0"/>
          </a:p>
          <a:p>
            <a:r>
              <a:rPr lang="en-GB" dirty="0"/>
              <a:t>Note that the little symbol </a:t>
            </a:r>
            <a:r>
              <a:rPr lang="en-GB" baseline="0" noProof="0" dirty="0"/>
              <a:t>of </a:t>
            </a:r>
            <a:r>
              <a:rPr lang="en-GB" dirty="0"/>
              <a:t>the map-marker indicates the contextual level.</a:t>
            </a:r>
            <a:endParaRPr lang="en-US" dirty="0">
              <a:solidFill>
                <a:srgbClr val="444444"/>
              </a:solidFill>
            </a:endParaRPr>
          </a:p>
          <a:p>
            <a:endParaRPr lang="en-GB" dirty="0">
              <a:solidFill>
                <a:srgbClr val="444444"/>
              </a:solidFill>
            </a:endParaRPr>
          </a:p>
          <a:p>
            <a:r>
              <a:rPr lang="en-US" dirty="0"/>
              <a:t>Already here we must flag for the necessity to already now have a specific context in mind- a real case to work with if you are going through the whole workshop.</a:t>
            </a:r>
            <a:endParaRPr lang="en-GB" baseline="0" noProof="0" dirty="0">
              <a:solidFill>
                <a:srgbClr val="444444"/>
              </a:solidFill>
            </a:endParaRPr>
          </a:p>
        </p:txBody>
      </p:sp>
      <p:sp>
        <p:nvSpPr>
          <p:cNvPr id="4" name="Platshållare för bildnummer 3">
            <a:extLst>
              <a:ext uri="{FF2B5EF4-FFF2-40B4-BE49-F238E27FC236}">
                <a16:creationId xmlns:a16="http://schemas.microsoft.com/office/drawing/2014/main" id="{7B6FD043-FCA9-8508-816A-CE0648907BB4}"/>
              </a:ext>
            </a:extLst>
          </p:cNvPr>
          <p:cNvSpPr>
            <a:spLocks noGrp="1"/>
          </p:cNvSpPr>
          <p:nvPr>
            <p:ph type="sldNum" sz="quarter" idx="10"/>
          </p:nvPr>
        </p:nvSpPr>
        <p:spPr/>
        <p:txBody>
          <a:bodyPr/>
          <a:lstStyle/>
          <a:p>
            <a:fld id="{AF35B5CD-7C3C-41A7-9F7D-C9DB05D0C685}" type="slidenum">
              <a:rPr lang="sv-SE" smtClean="0"/>
              <a:t>11</a:t>
            </a:fld>
            <a:endParaRPr lang="sv-SE"/>
          </a:p>
        </p:txBody>
      </p:sp>
    </p:spTree>
    <p:extLst>
      <p:ext uri="{BB962C8B-B14F-4D97-AF65-F5344CB8AC3E}">
        <p14:creationId xmlns:p14="http://schemas.microsoft.com/office/powerpoint/2010/main" val="35365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8AE31-54AD-E762-65DB-968D431DEF0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F8E87EE-A9B9-1C73-C745-60FD792C7057}"/>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BC597ECE-8E1D-9592-BC13-C4018D0DDF5C}"/>
              </a:ext>
            </a:extLst>
          </p:cNvPr>
          <p:cNvSpPr>
            <a:spLocks noGrp="1"/>
          </p:cNvSpPr>
          <p:nvPr>
            <p:ph type="body" idx="1"/>
          </p:nvPr>
        </p:nvSpPr>
        <p:spPr/>
        <p:txBody>
          <a:bodyPr/>
          <a:lstStyle/>
          <a:p>
            <a:r>
              <a:rPr lang="en-GB" dirty="0"/>
              <a:t>At the third</a:t>
            </a:r>
            <a:r>
              <a:rPr lang="en-GB" b="1" dirty="0"/>
              <a:t> </a:t>
            </a:r>
            <a:r>
              <a:rPr lang="en-GB" baseline="0" noProof="0" dirty="0"/>
              <a:t>level</a:t>
            </a:r>
            <a:r>
              <a:rPr lang="en-GB" noProof="0" dirty="0"/>
              <a:t> we </a:t>
            </a:r>
            <a:r>
              <a:rPr lang="en-GB" dirty="0"/>
              <a:t>will </a:t>
            </a:r>
            <a:r>
              <a:rPr lang="en-GB" noProof="0" dirty="0"/>
              <a:t>look </a:t>
            </a:r>
            <a:r>
              <a:rPr lang="en-GB" dirty="0"/>
              <a:t>at the </a:t>
            </a:r>
            <a:r>
              <a:rPr lang="en-GB" b="1" dirty="0"/>
              <a:t>practical</a:t>
            </a:r>
            <a:r>
              <a:rPr lang="en-GB" dirty="0"/>
              <a:t> aspect of </a:t>
            </a:r>
            <a:r>
              <a:rPr lang="en-GB" noProof="0" dirty="0"/>
              <a:t>religious </a:t>
            </a:r>
            <a:r>
              <a:rPr lang="en-GB" dirty="0"/>
              <a:t>literacy. </a:t>
            </a:r>
            <a:endParaRPr lang="en-US" dirty="0">
              <a:solidFill>
                <a:srgbClr val="444444"/>
              </a:solidFill>
            </a:endParaRPr>
          </a:p>
          <a:p>
            <a:r>
              <a:rPr lang="en-GB" dirty="0"/>
              <a:t>We will use our insights to find strategies </a:t>
            </a:r>
            <a:r>
              <a:rPr lang="en-GB" baseline="0" noProof="0" dirty="0"/>
              <a:t>and </a:t>
            </a:r>
            <a:r>
              <a:rPr lang="en-GB" dirty="0"/>
              <a:t>plan </a:t>
            </a:r>
            <a:r>
              <a:rPr lang="en-GB" baseline="0" noProof="0" dirty="0"/>
              <a:t>our </a:t>
            </a:r>
            <a:r>
              <a:rPr lang="en-GB" dirty="0"/>
              <a:t>actions and identify what we need to learn more about.</a:t>
            </a:r>
            <a:endParaRPr lang="en-US" dirty="0">
              <a:solidFill>
                <a:srgbClr val="444444"/>
              </a:solidFill>
            </a:endParaRPr>
          </a:p>
          <a:p>
            <a:r>
              <a:rPr lang="en-US" dirty="0"/>
              <a:t>Our analysis from the three levels come together to help us think about how we can act in this context - entry points,</a:t>
            </a:r>
            <a:r>
              <a:rPr lang="en-US" dirty="0">
                <a:solidFill>
                  <a:srgbClr val="000000"/>
                </a:solidFill>
              </a:rPr>
              <a:t> </a:t>
            </a:r>
            <a:r>
              <a:rPr lang="en-US" dirty="0"/>
              <a:t>strategies, and learning priorities. </a:t>
            </a:r>
            <a:endParaRPr lang="en-US" baseline="0" noProof="0" dirty="0">
              <a:solidFill>
                <a:srgbClr val="444444"/>
              </a:solidFill>
            </a:endParaRPr>
          </a:p>
          <a:p>
            <a:endParaRPr lang="en-US" dirty="0">
              <a:solidFill>
                <a:srgbClr val="444444"/>
              </a:solidFill>
            </a:endParaRPr>
          </a:p>
          <a:p>
            <a:r>
              <a:rPr lang="en-GB" dirty="0"/>
              <a:t>Note that the symbol </a:t>
            </a:r>
            <a:r>
              <a:rPr lang="en-GB" baseline="0" noProof="0" dirty="0"/>
              <a:t>of </a:t>
            </a:r>
            <a:r>
              <a:rPr lang="en-GB" dirty="0"/>
              <a:t>the hand indicates the practical level.</a:t>
            </a:r>
            <a:endParaRPr lang="en-US" dirty="0">
              <a:solidFill>
                <a:srgbClr val="444444"/>
              </a:solidFill>
            </a:endParaRPr>
          </a:p>
        </p:txBody>
      </p:sp>
      <p:sp>
        <p:nvSpPr>
          <p:cNvPr id="4" name="Platshållare för bildnummer 3">
            <a:extLst>
              <a:ext uri="{FF2B5EF4-FFF2-40B4-BE49-F238E27FC236}">
                <a16:creationId xmlns:a16="http://schemas.microsoft.com/office/drawing/2014/main" id="{7D8DB97F-1B65-CFEE-400E-6196CBDDE57E}"/>
              </a:ext>
            </a:extLst>
          </p:cNvPr>
          <p:cNvSpPr>
            <a:spLocks noGrp="1"/>
          </p:cNvSpPr>
          <p:nvPr>
            <p:ph type="sldNum" sz="quarter" idx="10"/>
          </p:nvPr>
        </p:nvSpPr>
        <p:spPr/>
        <p:txBody>
          <a:bodyPr/>
          <a:lstStyle/>
          <a:p>
            <a:fld id="{AF35B5CD-7C3C-41A7-9F7D-C9DB05D0C685}" type="slidenum">
              <a:rPr lang="sv-SE" smtClean="0"/>
              <a:t>12</a:t>
            </a:fld>
            <a:endParaRPr lang="sv-SE"/>
          </a:p>
        </p:txBody>
      </p:sp>
    </p:spTree>
    <p:extLst>
      <p:ext uri="{BB962C8B-B14F-4D97-AF65-F5344CB8AC3E}">
        <p14:creationId xmlns:p14="http://schemas.microsoft.com/office/powerpoint/2010/main" val="2769882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8AE8B-FA6F-27B4-E83E-056349BD410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30A6821-8AEB-9771-7861-5E12CDC91A0B}"/>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DD9BBB85-8920-E009-0DDC-7BDE3E419F5A}"/>
              </a:ext>
            </a:extLst>
          </p:cNvPr>
          <p:cNvSpPr>
            <a:spLocks noGrp="1"/>
          </p:cNvSpPr>
          <p:nvPr>
            <p:ph type="body" idx="1"/>
          </p:nvPr>
        </p:nvSpPr>
        <p:spPr/>
        <p:txBody>
          <a:bodyPr/>
          <a:lstStyle/>
          <a:p>
            <a:pPr>
              <a:defRPr/>
            </a:pPr>
            <a:r>
              <a:rPr lang="en-GB" dirty="0"/>
              <a:t>Welcome to the first level: General religious literacy</a:t>
            </a:r>
          </a:p>
          <a:p>
            <a:pPr marL="0" marR="0" lvl="0" indent="0" algn="l" defTabSz="914400">
              <a:lnSpc>
                <a:spcPct val="100000"/>
              </a:lnSpc>
              <a:spcBef>
                <a:spcPts val="0"/>
              </a:spcBef>
              <a:spcAft>
                <a:spcPts val="0"/>
              </a:spcAft>
              <a:buClrTx/>
              <a:buSzTx/>
              <a:buFontTx/>
              <a:buNone/>
              <a:tabLst/>
              <a:defRPr/>
            </a:pPr>
            <a:endParaRPr lang="en-GB" noProof="0" dirty="0">
              <a:ea typeface="Calibri"/>
              <a:cs typeface="Calibri"/>
            </a:endParaRPr>
          </a:p>
        </p:txBody>
      </p:sp>
      <p:sp>
        <p:nvSpPr>
          <p:cNvPr id="4" name="Platshållare för bildnummer 3">
            <a:extLst>
              <a:ext uri="{FF2B5EF4-FFF2-40B4-BE49-F238E27FC236}">
                <a16:creationId xmlns:a16="http://schemas.microsoft.com/office/drawing/2014/main" id="{677A9DA6-CA1F-646A-8C2B-C95DB28BEDC6}"/>
              </a:ext>
            </a:extLst>
          </p:cNvPr>
          <p:cNvSpPr>
            <a:spLocks noGrp="1"/>
          </p:cNvSpPr>
          <p:nvPr>
            <p:ph type="sldNum" sz="quarter" idx="10"/>
          </p:nvPr>
        </p:nvSpPr>
        <p:spPr/>
        <p:txBody>
          <a:bodyPr/>
          <a:lstStyle/>
          <a:p>
            <a:fld id="{AF35B5CD-7C3C-41A7-9F7D-C9DB05D0C685}" type="slidenum">
              <a:rPr lang="sv-SE" smtClean="0"/>
              <a:t>13</a:t>
            </a:fld>
            <a:endParaRPr lang="sv-SE"/>
          </a:p>
        </p:txBody>
      </p:sp>
    </p:spTree>
    <p:extLst>
      <p:ext uri="{BB962C8B-B14F-4D97-AF65-F5344CB8AC3E}">
        <p14:creationId xmlns:p14="http://schemas.microsoft.com/office/powerpoint/2010/main" val="167094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A0C09-E602-5729-9739-6DB6AFEECA4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A231094-7F45-FF12-318D-BA59232809A9}"/>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85BCAEF9-284A-A79B-7FDD-0A9E151D296A}"/>
              </a:ext>
            </a:extLst>
          </p:cNvPr>
          <p:cNvSpPr>
            <a:spLocks noGrp="1"/>
          </p:cNvSpPr>
          <p:nvPr>
            <p:ph type="body" idx="1"/>
          </p:nvPr>
        </p:nvSpPr>
        <p:spPr/>
        <p:txBody>
          <a:bodyPr/>
          <a:lstStyle/>
          <a:p>
            <a:pPr>
              <a:defRPr/>
            </a:pPr>
            <a:r>
              <a:rPr lang="en-GB" dirty="0"/>
              <a:t>We often speak about grand narratives as a source of understanding the world. It could be the stories of the dominant ideologies like socialism, nationalism, capitalism, liberalism, individualism or even the human rights agenda. It could also be religious narratives like ”the kingdom of God”, reincarnation or the dream of the caliphate.</a:t>
            </a:r>
            <a:endParaRPr lang="en-US" dirty="0">
              <a:solidFill>
                <a:srgbClr val="444444"/>
              </a:solidFill>
            </a:endParaRPr>
          </a:p>
          <a:p>
            <a:pPr>
              <a:defRPr/>
            </a:pPr>
            <a:endParaRPr lang="en-GB" dirty="0">
              <a:solidFill>
                <a:srgbClr val="444444"/>
              </a:solidFill>
            </a:endParaRPr>
          </a:p>
          <a:p>
            <a:pPr>
              <a:defRPr/>
            </a:pPr>
            <a:r>
              <a:rPr lang="en-GB" dirty="0"/>
              <a:t>These are stories that have a great impact on people's lives, hopes and aspirations. Thus, we call them Grand narratives.</a:t>
            </a:r>
            <a:endParaRPr lang="en-US" dirty="0">
              <a:solidFill>
                <a:srgbClr val="444444"/>
              </a:solidFill>
            </a:endParaRPr>
          </a:p>
          <a:p>
            <a:pPr>
              <a:defRPr/>
            </a:pPr>
            <a:endParaRPr lang="en-GB" dirty="0">
              <a:solidFill>
                <a:srgbClr val="444444"/>
              </a:solidFill>
            </a:endParaRPr>
          </a:p>
          <a:p>
            <a:pPr>
              <a:defRPr/>
            </a:pPr>
            <a:r>
              <a:rPr lang="en-GB" dirty="0"/>
              <a:t>Discuss with the group which grand narratives that are important in their context: nationalism, socialism, capitalism, colonialism, national independence, religious narratives or other. Try to link this to events in history and context!</a:t>
            </a:r>
            <a:endParaRPr lang="en-US" dirty="0">
              <a:solidFill>
                <a:srgbClr val="444444"/>
              </a:solidFill>
            </a:endParaRPr>
          </a:p>
          <a:p>
            <a:pPr>
              <a:defRPr/>
            </a:pPr>
            <a:endParaRPr lang="en-US" dirty="0">
              <a:solidFill>
                <a:srgbClr val="444444"/>
              </a:solidFill>
            </a:endParaRPr>
          </a:p>
          <a:p>
            <a:pPr marL="0" marR="0" lvl="0" indent="0" algn="l" defTabSz="914400">
              <a:lnSpc>
                <a:spcPct val="100000"/>
              </a:lnSpc>
              <a:spcBef>
                <a:spcPts val="0"/>
              </a:spcBef>
              <a:spcAft>
                <a:spcPts val="0"/>
              </a:spcAft>
              <a:buClrTx/>
              <a:buSzTx/>
              <a:buFontTx/>
              <a:buNone/>
              <a:tabLst/>
              <a:defRPr/>
            </a:pPr>
            <a:endParaRPr lang="en-GB" noProof="0" dirty="0">
              <a:ea typeface="Calibri"/>
              <a:cs typeface="Calibri"/>
            </a:endParaRPr>
          </a:p>
        </p:txBody>
      </p:sp>
      <p:sp>
        <p:nvSpPr>
          <p:cNvPr id="4" name="Platshållare för bildnummer 3">
            <a:extLst>
              <a:ext uri="{FF2B5EF4-FFF2-40B4-BE49-F238E27FC236}">
                <a16:creationId xmlns:a16="http://schemas.microsoft.com/office/drawing/2014/main" id="{D35772EE-8B7F-0A5E-9B6B-666E51515D74}"/>
              </a:ext>
            </a:extLst>
          </p:cNvPr>
          <p:cNvSpPr>
            <a:spLocks noGrp="1"/>
          </p:cNvSpPr>
          <p:nvPr>
            <p:ph type="sldNum" sz="quarter" idx="10"/>
          </p:nvPr>
        </p:nvSpPr>
        <p:spPr/>
        <p:txBody>
          <a:bodyPr/>
          <a:lstStyle/>
          <a:p>
            <a:fld id="{AF35B5CD-7C3C-41A7-9F7D-C9DB05D0C685}" type="slidenum">
              <a:rPr lang="sv-SE" smtClean="0"/>
              <a:t>14</a:t>
            </a:fld>
            <a:endParaRPr lang="sv-SE"/>
          </a:p>
        </p:txBody>
      </p:sp>
    </p:spTree>
    <p:extLst>
      <p:ext uri="{BB962C8B-B14F-4D97-AF65-F5344CB8AC3E}">
        <p14:creationId xmlns:p14="http://schemas.microsoft.com/office/powerpoint/2010/main" val="2287683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US" b="0" noProof="0" dirty="0"/>
              <a:t>What is religious literacy, and what do we mean by bilingualism?</a:t>
            </a:r>
          </a:p>
          <a:p>
            <a:endParaRPr lang="en-US" b="0" noProof="0" dirty="0"/>
          </a:p>
          <a:p>
            <a:r>
              <a:rPr lang="en-GB" b="0" noProof="0" dirty="0"/>
              <a:t>Sometimes there has been some confusion around the definition of religious literacy. Particularly within faith-based organisations with multi faith staff, the concept of religious literacy has been wrongfully understood as an attempt to force a religious understanding on staff. Therefor we separate the two concepts of religious literacy and bilingualism.</a:t>
            </a:r>
          </a:p>
          <a:p>
            <a:endParaRPr lang="en-US" b="0" noProof="0" dirty="0"/>
          </a:p>
          <a:p>
            <a:r>
              <a:rPr lang="en-GB" b="0" noProof="0" dirty="0"/>
              <a:t>Religious literacy is a professional skill needed for everybody working in a religious context- which is everywhere. If you come from a secular background, you might need practical training to gain the capacity to see religious actors or religious ideas at work in your context. Religious literacy is not about seeing only to pros of religion but to be able to understand religion for better or worse.</a:t>
            </a:r>
          </a:p>
          <a:p>
            <a:endParaRPr lang="en-GB" b="0" noProof="0" dirty="0"/>
          </a:p>
          <a:p>
            <a:r>
              <a:rPr lang="en-GB" b="0" noProof="0" dirty="0"/>
              <a:t>Bilingualism –here refers to the ability to speak both a language of faith, or theology, and a language of human rights or development. This is a capacity for people of faith in the faith-based organisations working in the field of development with a faith-based identity.</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5B5CD-7C3C-41A7-9F7D-C9DB05D0C6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8028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t>Bilingualism</a:t>
            </a:r>
          </a:p>
          <a:p>
            <a:r>
              <a:rPr lang="en-US" noProof="0" dirty="0"/>
              <a:t>Actors that have capacity to utilize both relevant religious language and theological awareness AND human rights language and theory, often have a higher capacity to choose among several available strategies and to navigate the context in an agile way. </a:t>
            </a:r>
          </a:p>
          <a:p>
            <a:endParaRPr lang="en-US" noProof="0" dirty="0"/>
          </a:p>
          <a:p>
            <a:r>
              <a:rPr lang="en-US" noProof="0" dirty="0"/>
              <a:t>But sometimes this capacity is lost.</a:t>
            </a:r>
          </a:p>
          <a:p>
            <a:endParaRPr lang="en-US" noProof="0" dirty="0"/>
          </a:p>
          <a:p>
            <a:r>
              <a:rPr lang="en-GB" noProof="0" dirty="0"/>
              <a:t>Back donors are usually secular government agencies</a:t>
            </a:r>
            <a:r>
              <a:rPr lang="en-GB" baseline="0" noProof="0" dirty="0"/>
              <a:t> and </a:t>
            </a:r>
            <a:r>
              <a:rPr lang="en-GB" noProof="0" dirty="0"/>
              <a:t>use a secular language of development. This language</a:t>
            </a:r>
            <a:r>
              <a:rPr lang="en-GB" baseline="0" noProof="0" dirty="0"/>
              <a:t> seems to “follow the money”, creating a ”development room” where a secular language is spoken even if donors and partner organisations are faith-based. Research has shown that the secular language of back donor seems to permeate the language of cooperation. Project proposals, evaluations and reports are written in the language of secular development agencies.</a:t>
            </a:r>
          </a:p>
          <a:p>
            <a:endParaRPr lang="en-GB" baseline="0" noProof="0" dirty="0"/>
          </a:p>
          <a:p>
            <a:r>
              <a:rPr lang="en-GB" baseline="0" noProof="0" dirty="0"/>
              <a:t>Many practitioners have an experience of leaving their own language of faith outside the “development room” in an attempt to “be professional”.</a:t>
            </a:r>
          </a:p>
          <a:p>
            <a:endParaRPr lang="en-GB" baseline="0" noProof="0" dirty="0"/>
          </a:p>
          <a:p>
            <a:r>
              <a:rPr lang="en-GB" baseline="0" noProof="0" dirty="0"/>
              <a:t>If the ability to speak the language of faith is lost, one dimension in cooperation is lost. Many faith-based donor organisations are so used to tone down their faith-based identity, in communication with government bodies, that their identity is altered and the bilingualism is lost.</a:t>
            </a:r>
          </a:p>
          <a:p>
            <a:r>
              <a:rPr lang="en-GB" baseline="0" noProof="0" dirty="0"/>
              <a:t>To regain the language of faith demands determination.</a:t>
            </a:r>
            <a:endParaRPr lang="en-GB" noProof="0" dirty="0"/>
          </a:p>
          <a:p>
            <a:endParaRPr lang="sv-SE" dirty="0"/>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16</a:t>
            </a:fld>
            <a:endParaRPr lang="sv-SE"/>
          </a:p>
        </p:txBody>
      </p:sp>
    </p:spTree>
    <p:extLst>
      <p:ext uri="{BB962C8B-B14F-4D97-AF65-F5344CB8AC3E}">
        <p14:creationId xmlns:p14="http://schemas.microsoft.com/office/powerpoint/2010/main" val="1477466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b="1" noProof="0" dirty="0"/>
              <a:t>The world</a:t>
            </a:r>
            <a:r>
              <a:rPr lang="en-GB" b="1" baseline="0" noProof="0" dirty="0"/>
              <a:t> is religious:</a:t>
            </a:r>
            <a:endParaRPr lang="en-GB" b="1" noProof="0" dirty="0"/>
          </a:p>
          <a:p>
            <a:pPr defTabSz="914400">
              <a:lnSpc>
                <a:spcPct val="100000"/>
              </a:lnSpc>
              <a:defRPr sz="1200">
                <a:latin typeface="Calibri"/>
                <a:ea typeface="Calibri"/>
                <a:cs typeface="Calibri"/>
                <a:sym typeface="Calibri"/>
              </a:defRPr>
            </a:pPr>
            <a:endParaRPr lang="en-US" dirty="0"/>
          </a:p>
          <a:p>
            <a:pPr defTabSz="914400">
              <a:lnSpc>
                <a:spcPct val="100000"/>
              </a:lnSpc>
              <a:defRPr sz="1200">
                <a:latin typeface="Calibri"/>
                <a:ea typeface="Calibri"/>
                <a:cs typeface="Calibri"/>
                <a:sym typeface="Calibri"/>
              </a:defRPr>
            </a:pPr>
            <a:r>
              <a:rPr lang="en-US" dirty="0"/>
              <a:t>However, religious belonging is not a guarantee for religious literacy. Also, general</a:t>
            </a:r>
            <a:r>
              <a:rPr lang="en-US" baseline="0" dirty="0"/>
              <a:t> </a:t>
            </a:r>
            <a:r>
              <a:rPr lang="en-US" dirty="0"/>
              <a:t>contextual religious literacy is not necessarily a guarantee for ”religious fluency” in several religions. Religious fluency is like with any language – you are most fluent in your own mother tongue. If you are a Christian, you will most probably be more fluent in how Christianity potentially relates to human rights rather than in how Islam potentially relates to human rights. Important to be humble and curious!</a:t>
            </a:r>
          </a:p>
          <a:p>
            <a:pPr defTabSz="914400">
              <a:lnSpc>
                <a:spcPct val="100000"/>
              </a:lnSpc>
              <a:defRPr sz="1200">
                <a:latin typeface="Calibri"/>
                <a:ea typeface="Calibri"/>
                <a:cs typeface="Calibri"/>
                <a:sym typeface="Calibri"/>
              </a:defRPr>
            </a:pPr>
            <a:endParaRPr lang="en-US"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17</a:t>
            </a:fld>
            <a:endParaRPr lang="sv-SE"/>
          </a:p>
        </p:txBody>
      </p:sp>
    </p:spTree>
    <p:extLst>
      <p:ext uri="{BB962C8B-B14F-4D97-AF65-F5344CB8AC3E}">
        <p14:creationId xmlns:p14="http://schemas.microsoft.com/office/powerpoint/2010/main" val="2154700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noProof="0" dirty="0"/>
              <a:t>To be professional is to be religiously literate- but also to be able to try to see your own faith from the outside.</a:t>
            </a:r>
          </a:p>
          <a:p>
            <a:r>
              <a:rPr lang="en-GB" noProof="0" dirty="0"/>
              <a:t>Discuss if it is a problem to talk about religion from an</a:t>
            </a:r>
            <a:r>
              <a:rPr lang="en-GB" baseline="0" noProof="0" dirty="0"/>
              <a:t> </a:t>
            </a:r>
            <a:r>
              <a:rPr lang="en-GB" noProof="0" dirty="0"/>
              <a:t>outside perspective. </a:t>
            </a:r>
          </a:p>
          <a:p>
            <a:r>
              <a:rPr lang="en-GB" noProof="0" dirty="0"/>
              <a:t>Why are we sometimes embarrassed? What reasons are there to avoid religion as a topic of</a:t>
            </a:r>
            <a:r>
              <a:rPr lang="en-GB" baseline="0" noProof="0" dirty="0"/>
              <a:t> conversation? </a:t>
            </a:r>
          </a:p>
          <a:p>
            <a:r>
              <a:rPr lang="en-GB" baseline="0" noProof="0" dirty="0"/>
              <a:t>Is it problematic for a devout believer to distance themselves from faith and try to look at it as a phenomena? </a:t>
            </a:r>
          </a:p>
          <a:p>
            <a:r>
              <a:rPr lang="en-GB" baseline="0" noProof="0" dirty="0"/>
              <a:t>Do I carry prejudice against other’s capacity to look at their faith from the outside?</a:t>
            </a:r>
          </a:p>
          <a:p>
            <a:r>
              <a:rPr lang="en-GB" baseline="0" noProof="0" dirty="0"/>
              <a:t>How can we have a professional attitude towards religion- even our own faith?</a:t>
            </a:r>
            <a:endParaRPr lang="en-GB" noProof="0" dirty="0"/>
          </a:p>
          <a:p>
            <a:endParaRPr lang="en-GB" noProof="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5B5CD-7C3C-41A7-9F7D-C9DB05D0C6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4415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E42A4-2345-0424-1BD5-1CE4FD4E28E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94360AB-E658-2F0D-A8ED-51326F30839D}"/>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3F1DD2CE-6721-1B94-6CBB-42D1895B1F80}"/>
              </a:ext>
            </a:extLst>
          </p:cNvPr>
          <p:cNvSpPr>
            <a:spLocks noGrp="1"/>
          </p:cNvSpPr>
          <p:nvPr>
            <p:ph type="body" idx="1"/>
          </p:nvPr>
        </p:nvSpPr>
        <p:spPr/>
        <p:txBody>
          <a:bodyPr/>
          <a:lstStyle/>
          <a:p>
            <a:r>
              <a:rPr lang="en-GB" b="0" dirty="0"/>
              <a:t>In what situations and in relation to what kinds of questions do you relate to religious actors or ideas during a regular work week?</a:t>
            </a:r>
            <a:r>
              <a:rPr lang="en-US" b="0" dirty="0"/>
              <a:t> </a:t>
            </a:r>
          </a:p>
          <a:p>
            <a:r>
              <a:rPr lang="en-US" b="0" dirty="0"/>
              <a:t>Discuss in groups!</a:t>
            </a:r>
            <a:endParaRPr lang="sv-SE" b="0" dirty="0"/>
          </a:p>
        </p:txBody>
      </p:sp>
      <p:sp>
        <p:nvSpPr>
          <p:cNvPr id="4" name="Platshållare för bildnummer 3">
            <a:extLst>
              <a:ext uri="{FF2B5EF4-FFF2-40B4-BE49-F238E27FC236}">
                <a16:creationId xmlns:a16="http://schemas.microsoft.com/office/drawing/2014/main" id="{B69265FC-B1CA-0157-0FE1-66A8F6D841C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5B5CD-7C3C-41A7-9F7D-C9DB05D0C6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6378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2262B-782B-C244-9B32-14CC62299AD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ADDD9DE-6101-6DBB-38B4-BF09D26EA75F}"/>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96708EE9-AB01-AE55-31BC-2E4FCFA430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SMC</a:t>
            </a:r>
            <a:r>
              <a:rPr lang="en-GB" baseline="0" noProof="0" dirty="0"/>
              <a:t> faith in development (Svenska </a:t>
            </a:r>
            <a:r>
              <a:rPr lang="en-GB" baseline="0" noProof="0" dirty="0" err="1"/>
              <a:t>missionsrådet</a:t>
            </a:r>
            <a:r>
              <a:rPr lang="en-GB" baseline="0" noProof="0" dirty="0"/>
              <a:t> in Swedish)</a:t>
            </a:r>
            <a:r>
              <a:rPr lang="en-GB" noProof="0" dirty="0"/>
              <a:t> is an umbrella organisation for churches and organisations on a Christian basis who work both in Sweden and internationally. We have faith in development, human rights and work together to end poverty and oppressive structures.</a:t>
            </a:r>
          </a:p>
          <a:p>
            <a:endParaRPr lang="en-GB" noProof="0" dirty="0"/>
          </a:p>
        </p:txBody>
      </p:sp>
      <p:sp>
        <p:nvSpPr>
          <p:cNvPr id="4" name="Platshållare för bildnummer 3">
            <a:extLst>
              <a:ext uri="{FF2B5EF4-FFF2-40B4-BE49-F238E27FC236}">
                <a16:creationId xmlns:a16="http://schemas.microsoft.com/office/drawing/2014/main" id="{8B8A1B22-C96A-D81F-C332-B53D5080B362}"/>
              </a:ext>
            </a:extLst>
          </p:cNvPr>
          <p:cNvSpPr>
            <a:spLocks noGrp="1"/>
          </p:cNvSpPr>
          <p:nvPr>
            <p:ph type="sldNum" sz="quarter" idx="10"/>
          </p:nvPr>
        </p:nvSpPr>
        <p:spPr/>
        <p:txBody>
          <a:bodyPr/>
          <a:lstStyle/>
          <a:p>
            <a:fld id="{AF35B5CD-7C3C-41A7-9F7D-C9DB05D0C685}" type="slidenum">
              <a:rPr lang="sv-SE" smtClean="0"/>
              <a:t>2</a:t>
            </a:fld>
            <a:endParaRPr lang="sv-SE"/>
          </a:p>
        </p:txBody>
      </p:sp>
    </p:spTree>
    <p:extLst>
      <p:ext uri="{BB962C8B-B14F-4D97-AF65-F5344CB8AC3E}">
        <p14:creationId xmlns:p14="http://schemas.microsoft.com/office/powerpoint/2010/main" val="450435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noProof="0" dirty="0"/>
              <a:t>What is religion?</a:t>
            </a:r>
          </a:p>
          <a:p>
            <a:endParaRPr lang="en-US" dirty="0"/>
          </a:p>
          <a:p>
            <a:r>
              <a:rPr lang="en-US" dirty="0"/>
              <a:t>So, what is religion? That's an incredibly complicated question, and the answer will depend on whether you are asking from a theological, sociological, philosophical, cultural or legal perspective. Here is one definition </a:t>
            </a:r>
          </a:p>
          <a:p>
            <a:endParaRPr lang="en-US" dirty="0"/>
          </a:p>
          <a:p>
            <a:r>
              <a:rPr lang="en-US" dirty="0"/>
              <a:t>If possible, give the text as an handout and read out loud.</a:t>
            </a: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20</a:t>
            </a:fld>
            <a:endParaRPr lang="sv-SE"/>
          </a:p>
        </p:txBody>
      </p:sp>
    </p:spTree>
    <p:extLst>
      <p:ext uri="{BB962C8B-B14F-4D97-AF65-F5344CB8AC3E}">
        <p14:creationId xmlns:p14="http://schemas.microsoft.com/office/powerpoint/2010/main" val="1954599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What is religion? Another way to look at different aspects of religion.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Spiritual- the personal level between a group or an individual, and a deity or spiritual realm</a:t>
            </a:r>
          </a:p>
          <a:p>
            <a:pPr marL="0" marR="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Theology</a:t>
            </a:r>
            <a:r>
              <a:rPr lang="en-GB" baseline="0" noProof="0" dirty="0"/>
              <a:t> – the public or shared part of spirituality or the narrative that helps us construct how we see the world- also making it possible to look at religion from the outside.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a:t>Ethics- the results of the above in values and actions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a:t>Identity- the shared  collective values. Bordering politics.</a:t>
            </a:r>
            <a:endParaRPr lang="en-GB"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noProof="0" dirty="0"/>
          </a:p>
          <a:p>
            <a:endParaRPr lang="sv-SE" dirty="0"/>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21</a:t>
            </a:fld>
            <a:endParaRPr lang="sv-SE"/>
          </a:p>
        </p:txBody>
      </p:sp>
    </p:spTree>
    <p:extLst>
      <p:ext uri="{BB962C8B-B14F-4D97-AF65-F5344CB8AC3E}">
        <p14:creationId xmlns:p14="http://schemas.microsoft.com/office/powerpoint/2010/main" val="3510580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4 principles on the following four slides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What is religion?</a:t>
            </a:r>
          </a:p>
          <a:p>
            <a:r>
              <a:rPr lang="en-GB" noProof="0" dirty="0"/>
              <a:t>Four principles that can help us understand religion as a societal phenomena. </a:t>
            </a:r>
          </a:p>
          <a:p>
            <a:r>
              <a:rPr lang="en-GB" noProof="0" dirty="0"/>
              <a:t>These four principles seek to address some of the most common misunderstandings about religion. </a:t>
            </a:r>
          </a:p>
          <a:p>
            <a:endParaRPr lang="en-GB" noProof="0" dirty="0"/>
          </a:p>
          <a:p>
            <a:r>
              <a:rPr lang="en-GB" noProof="0" dirty="0"/>
              <a:t>(Adapted from The Harvard University Religious Literacy Project website.)  </a:t>
            </a:r>
          </a:p>
          <a:p>
            <a:endParaRPr lang="en-US" i="1"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22</a:t>
            </a:fld>
            <a:endParaRPr lang="sv-SE"/>
          </a:p>
        </p:txBody>
      </p:sp>
    </p:spTree>
    <p:extLst>
      <p:ext uri="{BB962C8B-B14F-4D97-AF65-F5344CB8AC3E}">
        <p14:creationId xmlns:p14="http://schemas.microsoft.com/office/powerpoint/2010/main" val="3284397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a:defRPr/>
            </a:pPr>
            <a:r>
              <a:rPr lang="en-GB" dirty="0"/>
              <a:t>A difference between confessional theology and the study of </a:t>
            </a:r>
            <a:r>
              <a:rPr lang="en-GB" noProof="0" dirty="0"/>
              <a:t>religion</a:t>
            </a:r>
            <a:r>
              <a:rPr lang="en-GB" dirty="0"/>
              <a:t> </a:t>
            </a:r>
            <a:endParaRPr lang="sv-SE" dirty="0"/>
          </a:p>
          <a:p>
            <a:pPr marL="0" marR="0" lvl="0" indent="0" algn="l" defTabSz="914400">
              <a:lnSpc>
                <a:spcPct val="100000"/>
              </a:lnSpc>
              <a:spcBef>
                <a:spcPts val="0"/>
              </a:spcBef>
              <a:spcAft>
                <a:spcPts val="0"/>
              </a:spcAft>
              <a:buClrTx/>
              <a:buSzTx/>
              <a:buFontTx/>
              <a:buNone/>
              <a:tabLst/>
              <a:defRPr/>
            </a:pPr>
            <a:endParaRPr lang="en-GB" noProof="0" dirty="0">
              <a:ea typeface="Calibri"/>
              <a:cs typeface="Calibri"/>
            </a:endParaRPr>
          </a:p>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23</a:t>
            </a:fld>
            <a:endParaRPr lang="sv-SE"/>
          </a:p>
        </p:txBody>
      </p:sp>
    </p:spTree>
    <p:extLst>
      <p:ext uri="{BB962C8B-B14F-4D97-AF65-F5344CB8AC3E}">
        <p14:creationId xmlns:p14="http://schemas.microsoft.com/office/powerpoint/2010/main" val="1463626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a:defRPr/>
            </a:pPr>
            <a:r>
              <a:rPr lang="en-GB"/>
              <a:t>2. Religions are internally diverse </a:t>
            </a:r>
            <a:endParaRPr lang="sv-SE"/>
          </a:p>
          <a:p>
            <a:pPr marL="0" marR="0" lvl="0" indent="0" algn="l" defTabSz="914400">
              <a:lnSpc>
                <a:spcPct val="100000"/>
              </a:lnSpc>
              <a:spcBef>
                <a:spcPts val="0"/>
              </a:spcBef>
              <a:spcAft>
                <a:spcPts val="0"/>
              </a:spcAft>
              <a:buClrTx/>
              <a:buSzTx/>
              <a:buFontTx/>
              <a:buNone/>
              <a:tabLst/>
              <a:defRPr/>
            </a:pPr>
            <a:endParaRPr lang="en-GB" noProof="0" dirty="0">
              <a:ea typeface="Calibri"/>
              <a:cs typeface="Calibri"/>
            </a:endParaRPr>
          </a:p>
        </p:txBody>
      </p:sp>
      <p:sp>
        <p:nvSpPr>
          <p:cNvPr id="4" name="Platshållare för bildnummer 3"/>
          <p:cNvSpPr>
            <a:spLocks noGrp="1"/>
          </p:cNvSpPr>
          <p:nvPr>
            <p:ph type="sldNum" sz="quarter" idx="10"/>
          </p:nvPr>
        </p:nvSpPr>
        <p:spPr/>
        <p:txBody>
          <a:bodyPr/>
          <a:lstStyle/>
          <a:p>
            <a:fld id="{AF35B5CD-7C3C-41A7-9F7D-C9DB05D0C685}" type="slidenum">
              <a:rPr lang="sv-SE" smtClean="0"/>
              <a:t>24</a:t>
            </a:fld>
            <a:endParaRPr lang="sv-SE"/>
          </a:p>
        </p:txBody>
      </p:sp>
    </p:spTree>
    <p:extLst>
      <p:ext uri="{BB962C8B-B14F-4D97-AF65-F5344CB8AC3E}">
        <p14:creationId xmlns:p14="http://schemas.microsoft.com/office/powerpoint/2010/main" val="927780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a:defRPr/>
            </a:pPr>
            <a:r>
              <a:rPr lang="en-GB" dirty="0"/>
              <a:t>3. Religions evolve and change </a:t>
            </a:r>
            <a:endParaRPr lang="sv-SE" dirty="0"/>
          </a:p>
          <a:p>
            <a:pPr>
              <a:defRPr/>
            </a:pPr>
            <a:endParaRPr lang="en-GB" noProof="0" dirty="0">
              <a:ea typeface="Calibri"/>
              <a:cs typeface="Calibri"/>
            </a:endParaRPr>
          </a:p>
        </p:txBody>
      </p:sp>
      <p:sp>
        <p:nvSpPr>
          <p:cNvPr id="4" name="Platshållare för bildnummer 3"/>
          <p:cNvSpPr>
            <a:spLocks noGrp="1"/>
          </p:cNvSpPr>
          <p:nvPr>
            <p:ph type="sldNum" sz="quarter" idx="10"/>
          </p:nvPr>
        </p:nvSpPr>
        <p:spPr/>
        <p:txBody>
          <a:bodyPr/>
          <a:lstStyle/>
          <a:p>
            <a:fld id="{AF35B5CD-7C3C-41A7-9F7D-C9DB05D0C685}" type="slidenum">
              <a:rPr lang="sv-SE" smtClean="0"/>
              <a:t>25</a:t>
            </a:fld>
            <a:endParaRPr lang="sv-SE"/>
          </a:p>
        </p:txBody>
      </p:sp>
    </p:spTree>
    <p:extLst>
      <p:ext uri="{BB962C8B-B14F-4D97-AF65-F5344CB8AC3E}">
        <p14:creationId xmlns:p14="http://schemas.microsoft.com/office/powerpoint/2010/main" val="413312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a:defRPr/>
            </a:pPr>
            <a:r>
              <a:rPr lang="en-US" dirty="0">
                <a:solidFill>
                  <a:schemeClr val="accent6">
                    <a:lumMod val="49000"/>
                  </a:schemeClr>
                </a:solidFill>
              </a:rPr>
              <a:t>4. Religious influences are embedded in cultures </a:t>
            </a:r>
            <a:endParaRPr lang="sv-SE" dirty="0">
              <a:solidFill>
                <a:schemeClr val="accent6">
                  <a:lumMod val="49000"/>
                </a:schemeClr>
              </a:solidFill>
              <a:ea typeface="Calibri"/>
              <a:cs typeface="Calibri"/>
            </a:endParaRPr>
          </a:p>
          <a:p>
            <a:pPr>
              <a:defRPr/>
            </a:pPr>
            <a:endParaRPr lang="sv-SE" dirty="0">
              <a:solidFill>
                <a:schemeClr val="accent6">
                  <a:lumMod val="49000"/>
                </a:schemeClr>
              </a:solidFill>
              <a:ea typeface="Calibri"/>
              <a:cs typeface="Calibri"/>
            </a:endParaRPr>
          </a:p>
        </p:txBody>
      </p:sp>
      <p:sp>
        <p:nvSpPr>
          <p:cNvPr id="4" name="Platshållare för bildnummer 3"/>
          <p:cNvSpPr>
            <a:spLocks noGrp="1"/>
          </p:cNvSpPr>
          <p:nvPr>
            <p:ph type="sldNum" sz="quarter" idx="10"/>
          </p:nvPr>
        </p:nvSpPr>
        <p:spPr/>
        <p:txBody>
          <a:bodyPr/>
          <a:lstStyle/>
          <a:p>
            <a:fld id="{AF35B5CD-7C3C-41A7-9F7D-C9DB05D0C685}" type="slidenum">
              <a:rPr lang="sv-SE" smtClean="0"/>
              <a:t>26</a:t>
            </a:fld>
            <a:endParaRPr lang="sv-SE"/>
          </a:p>
        </p:txBody>
      </p:sp>
    </p:spTree>
    <p:extLst>
      <p:ext uri="{BB962C8B-B14F-4D97-AF65-F5344CB8AC3E}">
        <p14:creationId xmlns:p14="http://schemas.microsoft.com/office/powerpoint/2010/main" val="3656596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What is religion? Discuss if you agree on these statements or they need further discussion. Are they helpful in the process of developing religious literacy?</a:t>
            </a: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27</a:t>
            </a:fld>
            <a:endParaRPr lang="sv-SE"/>
          </a:p>
        </p:txBody>
      </p:sp>
    </p:spTree>
    <p:extLst>
      <p:ext uri="{BB962C8B-B14F-4D97-AF65-F5344CB8AC3E}">
        <p14:creationId xmlns:p14="http://schemas.microsoft.com/office/powerpoint/2010/main" val="746166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10512-9029-DE5C-9E8A-E2C48990678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6592CF7-DB81-F43E-3F15-E2E7CDE1E52B}"/>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0C41F2E2-0D5B-0582-1D64-6DEF03568EE1}"/>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noProof="0" dirty="0"/>
              <a:t>Religious literacy</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General religious literacy</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Contextual</a:t>
            </a:r>
            <a:r>
              <a:rPr lang="en-GB" baseline="0" noProof="0" dirty="0"/>
              <a:t> religious literacy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a:t>Human rights literacy in relation to FoRB.</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a:t>Practical religious literacy</a:t>
            </a:r>
            <a:endParaRPr lang="en-GB" noProof="0" dirty="0"/>
          </a:p>
          <a:p>
            <a:pPr defTabSz="914400">
              <a:lnSpc>
                <a:spcPct val="100000"/>
              </a:lnSpc>
              <a:defRPr sz="1200" b="1">
                <a:latin typeface="Calibri"/>
                <a:ea typeface="Calibri"/>
                <a:cs typeface="Calibri"/>
                <a:sym typeface="Calibri"/>
              </a:defRPr>
            </a:pPr>
            <a:endParaRPr lang="en-US" dirty="0"/>
          </a:p>
          <a:p>
            <a:pPr defTabSz="914400">
              <a:lnSpc>
                <a:spcPct val="100000"/>
              </a:lnSpc>
              <a:defRPr sz="1200" b="1">
                <a:latin typeface="Calibri"/>
                <a:ea typeface="Calibri"/>
                <a:cs typeface="Calibri"/>
                <a:sym typeface="Calibri"/>
              </a:defRPr>
            </a:pPr>
            <a:r>
              <a:rPr lang="en-GB" noProof="0" dirty="0"/>
              <a:t>For SMC…</a:t>
            </a:r>
          </a:p>
          <a:p>
            <a:pPr defTabSz="914400">
              <a:lnSpc>
                <a:spcPct val="100000"/>
              </a:lnSpc>
              <a:defRPr sz="1200" b="1">
                <a:latin typeface="Calibri"/>
                <a:ea typeface="Calibri"/>
                <a:cs typeface="Calibri"/>
                <a:sym typeface="Calibri"/>
              </a:defRPr>
            </a:pPr>
            <a:endParaRPr lang="en-GB" noProof="0" dirty="0"/>
          </a:p>
          <a:p>
            <a:pPr defTabSz="914400">
              <a:lnSpc>
                <a:spcPct val="100000"/>
              </a:lnSpc>
              <a:defRPr sz="1200" b="1">
                <a:latin typeface="Calibri"/>
                <a:ea typeface="Calibri"/>
                <a:cs typeface="Calibri"/>
                <a:sym typeface="Calibri"/>
              </a:defRPr>
            </a:pPr>
            <a:r>
              <a:rPr lang="en-GB" noProof="0" dirty="0"/>
              <a:t>General religious literacy: </a:t>
            </a:r>
            <a:r>
              <a:rPr lang="en-GB" b="0" noProof="0" dirty="0"/>
              <a:t>the general understanding and acceptance that religion is an important factor in all social development which needs to be brought into the equation without either exaggerating or diminishing its importance as a factor. It is also about having religious knowledge. What are the basic tenants of relevant religions or the basic traits of non-religious world views? </a:t>
            </a:r>
          </a:p>
          <a:p>
            <a:pPr defTabSz="914400">
              <a:lnSpc>
                <a:spcPct val="100000"/>
              </a:lnSpc>
              <a:defRPr sz="1200">
                <a:latin typeface="Calibri"/>
                <a:ea typeface="Calibri"/>
                <a:cs typeface="Calibri"/>
                <a:sym typeface="Calibri"/>
              </a:defRPr>
            </a:pPr>
            <a:endParaRPr lang="en-GB" b="0" noProof="0" dirty="0"/>
          </a:p>
          <a:p>
            <a:pPr defTabSz="914400">
              <a:lnSpc>
                <a:spcPct val="100000"/>
              </a:lnSpc>
              <a:defRPr sz="1200" b="1">
                <a:latin typeface="Calibri"/>
                <a:ea typeface="Calibri"/>
                <a:cs typeface="Calibri"/>
                <a:sym typeface="Calibri"/>
              </a:defRPr>
            </a:pPr>
            <a:r>
              <a:rPr lang="en-GB" noProof="0" dirty="0"/>
              <a:t>Contextual religious literacy: </a:t>
            </a:r>
            <a:r>
              <a:rPr lang="en-GB" b="0" noProof="0" dirty="0"/>
              <a:t>bringing your religious literacy into the context where you are positioned? What are the basic religious/faith tenants of the religious groups where you are situated? What are the different nuances in religious practice? Who are the religious groups around you and what are their internal and external relations to other societal actors? What religious or non-religious ideas are important for people in general and how do they influence their behaviour and their relations with each other? Are there power dynamics that come into play? How does religion and other social phenomena such as e.g. culture, tradition, politics or ethnicity interact in what is happening in the context? What forces are instrumentalized by whom and for what purposes? </a:t>
            </a:r>
          </a:p>
          <a:p>
            <a:pPr defTabSz="914400">
              <a:lnSpc>
                <a:spcPct val="100000"/>
              </a:lnSpc>
              <a:defRPr sz="1200">
                <a:latin typeface="Calibri"/>
                <a:ea typeface="Calibri"/>
                <a:cs typeface="Calibri"/>
                <a:sym typeface="Calibri"/>
              </a:defRPr>
            </a:pPr>
            <a:r>
              <a:rPr lang="en-GB" noProof="0" dirty="0"/>
              <a:t>A contextual religious literacy will demand analysis of the context; it’s actors </a:t>
            </a:r>
            <a:r>
              <a:rPr lang="en-GB" b="0" noProof="0" dirty="0"/>
              <a:t>and</a:t>
            </a:r>
            <a:r>
              <a:rPr lang="en-GB" b="1" noProof="0" dirty="0"/>
              <a:t> </a:t>
            </a:r>
            <a:r>
              <a:rPr lang="en-GB" noProof="0" dirty="0"/>
              <a:t>of your own organization and it’s religious or non-religious identity in relation to all of this.</a:t>
            </a:r>
          </a:p>
          <a:p>
            <a:pPr defTabSz="914400">
              <a:lnSpc>
                <a:spcPct val="100000"/>
              </a:lnSpc>
              <a:defRPr sz="1200">
                <a:latin typeface="Calibri"/>
                <a:ea typeface="Calibri"/>
                <a:cs typeface="Calibri"/>
                <a:sym typeface="Calibri"/>
              </a:defRPr>
            </a:pPr>
            <a:endParaRPr lang="en-GB" noProof="0" dirty="0"/>
          </a:p>
          <a:p>
            <a:pPr defTabSz="914400">
              <a:lnSpc>
                <a:spcPct val="100000"/>
              </a:lnSpc>
              <a:defRPr sz="1200" b="1">
                <a:latin typeface="Calibri"/>
                <a:ea typeface="Calibri"/>
                <a:cs typeface="Calibri"/>
                <a:sym typeface="Calibri"/>
              </a:defRPr>
            </a:pPr>
            <a:r>
              <a:rPr lang="en-GB" noProof="0" dirty="0"/>
              <a:t>FoRB and human rights literacy: </a:t>
            </a:r>
            <a:r>
              <a:rPr lang="en-GB" b="0" noProof="0" dirty="0"/>
              <a:t>having a correct basic understanding of what rights FoRB gives to individuals and religious organisations (FoRB is often a very misunderstood universal human right) and whether the context you are situated in actually allows for freedom of thought, religion and conscience? I.e. to what extent can religious, non-religious actors and individuals actually operate freely? Are there agents in the context that abuse FoRB and the language of </a:t>
            </a:r>
            <a:r>
              <a:rPr lang="en-GB" b="0" noProof="0" dirty="0" err="1"/>
              <a:t>FoRB</a:t>
            </a:r>
            <a:r>
              <a:rPr lang="en-GB" b="0" noProof="0" dirty="0"/>
              <a:t> to promote their own agendas? How does the status for FoRB in the context affect other human rights – government restrictions and social conflict?</a:t>
            </a:r>
          </a:p>
          <a:p>
            <a:pPr defTabSz="914400">
              <a:lnSpc>
                <a:spcPct val="100000"/>
              </a:lnSpc>
              <a:defRPr sz="1200">
                <a:latin typeface="Calibri"/>
                <a:ea typeface="Calibri"/>
                <a:cs typeface="Calibri"/>
                <a:sym typeface="Calibri"/>
              </a:defRPr>
            </a:pPr>
            <a:endParaRPr lang="en-GB" b="0" noProof="0" dirty="0"/>
          </a:p>
          <a:p>
            <a:pPr defTabSz="914400">
              <a:lnSpc>
                <a:spcPct val="100000"/>
              </a:lnSpc>
              <a:defRPr sz="1200" b="1">
                <a:latin typeface="Calibri"/>
                <a:ea typeface="Calibri"/>
                <a:cs typeface="Calibri"/>
                <a:sym typeface="Calibri"/>
              </a:defRPr>
            </a:pPr>
            <a:r>
              <a:rPr lang="en-GB" noProof="0" dirty="0"/>
              <a:t>Practical religious literacy: </a:t>
            </a:r>
            <a:r>
              <a:rPr lang="en-GB" b="0" noProof="0" dirty="0"/>
              <a:t>the ability to practically apply general and contextual religious literacy in the context where you are working.</a:t>
            </a:r>
          </a:p>
          <a:p>
            <a:pPr defTabSz="914400">
              <a:lnSpc>
                <a:spcPct val="100000"/>
              </a:lnSpc>
              <a:defRPr sz="1200">
                <a:latin typeface="Calibri"/>
                <a:ea typeface="Calibri"/>
                <a:cs typeface="Calibri"/>
                <a:sym typeface="Calibri"/>
              </a:defRPr>
            </a:pPr>
            <a:r>
              <a:rPr lang="en-GB" noProof="0" dirty="0"/>
              <a:t>-   Practical know how on e.g. human rights based interreligious dialogue and cooperation</a:t>
            </a:r>
          </a:p>
          <a:p>
            <a:pPr marL="171450" indent="-171450" defTabSz="914400">
              <a:lnSpc>
                <a:spcPct val="100000"/>
              </a:lnSpc>
              <a:buSzPct val="100000"/>
              <a:buChar char="-"/>
              <a:defRPr sz="1200">
                <a:latin typeface="Calibri"/>
                <a:ea typeface="Calibri"/>
                <a:cs typeface="Calibri"/>
                <a:sym typeface="Calibri"/>
              </a:defRPr>
            </a:pPr>
            <a:r>
              <a:rPr lang="en-GB" noProof="0" dirty="0"/>
              <a:t>Development and application of suitable strategies: Depending on your organisational identity, contextual analysis and your goals you might come to different conclusions as to what is the best strategy moving ahead. Taking such strategic decisions intentionally and developing the right method and practice as a result. We will come back to those strategies later. </a:t>
            </a:r>
            <a:r>
              <a:rPr lang="en-GB" b="1" noProof="0" dirty="0"/>
              <a:t>Key message here: </a:t>
            </a:r>
            <a:r>
              <a:rPr lang="en-GB" noProof="0" dirty="0"/>
              <a:t>without religious and FoRB/HR literacy it is more difficult to make informed and intentional choices and monitor their impact.</a:t>
            </a:r>
          </a:p>
        </p:txBody>
      </p:sp>
      <p:sp>
        <p:nvSpPr>
          <p:cNvPr id="4" name="Platshållare för bildnummer 3">
            <a:extLst>
              <a:ext uri="{FF2B5EF4-FFF2-40B4-BE49-F238E27FC236}">
                <a16:creationId xmlns:a16="http://schemas.microsoft.com/office/drawing/2014/main" id="{AA23E8C1-035E-04CD-2625-A71D59748405}"/>
              </a:ext>
            </a:extLst>
          </p:cNvPr>
          <p:cNvSpPr>
            <a:spLocks noGrp="1"/>
          </p:cNvSpPr>
          <p:nvPr>
            <p:ph type="sldNum" sz="quarter" idx="10"/>
          </p:nvPr>
        </p:nvSpPr>
        <p:spPr/>
        <p:txBody>
          <a:bodyPr/>
          <a:lstStyle/>
          <a:p>
            <a:fld id="{AF35B5CD-7C3C-41A7-9F7D-C9DB05D0C685}" type="slidenum">
              <a:rPr lang="sv-SE" smtClean="0"/>
              <a:t>28</a:t>
            </a:fld>
            <a:endParaRPr lang="sv-SE"/>
          </a:p>
        </p:txBody>
      </p:sp>
    </p:spTree>
    <p:extLst>
      <p:ext uri="{BB962C8B-B14F-4D97-AF65-F5344CB8AC3E}">
        <p14:creationId xmlns:p14="http://schemas.microsoft.com/office/powerpoint/2010/main" val="4174186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noProof="0" dirty="0"/>
              <a:t>So</a:t>
            </a:r>
            <a:r>
              <a:rPr lang="sv-SE" b="0" dirty="0"/>
              <a:t> </a:t>
            </a:r>
            <a:r>
              <a:rPr lang="en-GB" b="0" noProof="0" dirty="0"/>
              <a:t>now</a:t>
            </a:r>
            <a:r>
              <a:rPr lang="sv-SE" b="0" dirty="0"/>
              <a:t>, le</a:t>
            </a:r>
            <a:r>
              <a:rPr lang="en-GB" b="0" noProof="0" dirty="0"/>
              <a:t>t</a:t>
            </a:r>
            <a:r>
              <a:rPr lang="en-GB" b="0" baseline="0" noProof="0" dirty="0"/>
              <a:t> us</a:t>
            </a:r>
            <a:r>
              <a:rPr lang="en-GB" b="0" noProof="0" dirty="0"/>
              <a:t> dig deeper into general religious literacy</a:t>
            </a:r>
            <a:r>
              <a:rPr lang="en-GB" b="0" baseline="0" noProof="0" dirty="0"/>
              <a:t> </a:t>
            </a:r>
            <a:endParaRPr lang="en-GB" b="1"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sv-SE" dirty="0"/>
          </a:p>
          <a:p>
            <a:pPr defTabSz="914400">
              <a:lnSpc>
                <a:spcPct val="100000"/>
              </a:lnSpc>
              <a:defRPr sz="1200">
                <a:latin typeface="Calibri"/>
                <a:ea typeface="Calibri"/>
                <a:cs typeface="Calibri"/>
                <a:sym typeface="Calibri"/>
              </a:defRPr>
            </a:pPr>
            <a:r>
              <a:rPr lang="en-US" dirty="0"/>
              <a:t>So, what does the world look like and why do we need religious literacy? </a:t>
            </a:r>
          </a:p>
          <a:p>
            <a:pPr defTabSz="914400">
              <a:lnSpc>
                <a:spcPct val="100000"/>
              </a:lnSpc>
              <a:defRPr sz="1200">
                <a:latin typeface="Calibri"/>
                <a:ea typeface="Calibri"/>
                <a:cs typeface="Calibri"/>
                <a:sym typeface="Calibri"/>
              </a:defRPr>
            </a:pPr>
            <a:endParaRPr lang="en-US" dirty="0"/>
          </a:p>
          <a:p>
            <a:pPr defTabSz="914400">
              <a:lnSpc>
                <a:spcPct val="100000"/>
              </a:lnSpc>
              <a:defRPr sz="1200">
                <a:latin typeface="Calibri"/>
                <a:ea typeface="Calibri"/>
                <a:cs typeface="Calibri"/>
                <a:sym typeface="Calibri"/>
              </a:defRPr>
            </a:pPr>
            <a:r>
              <a:rPr lang="en-US" dirty="0"/>
              <a:t>What are the arguments?</a:t>
            </a:r>
          </a:p>
          <a:p>
            <a:pPr defTabSz="914400">
              <a:lnSpc>
                <a:spcPct val="100000"/>
              </a:lnSpc>
              <a:defRPr sz="1200">
                <a:latin typeface="Calibri"/>
                <a:ea typeface="Calibri"/>
                <a:cs typeface="Calibri"/>
                <a:sym typeface="Calibri"/>
              </a:defRPr>
            </a:pPr>
            <a:endParaRPr lang="en-US" dirty="0"/>
          </a:p>
          <a:p>
            <a:pPr marL="0" indent="0" defTabSz="914400">
              <a:lnSpc>
                <a:spcPct val="100000"/>
              </a:lnSpc>
              <a:buSzPct val="100000"/>
              <a:buNone/>
              <a:defRPr sz="1200">
                <a:latin typeface="Calibri"/>
                <a:ea typeface="Calibri"/>
                <a:cs typeface="Calibri"/>
                <a:sym typeface="Calibri"/>
              </a:defRPr>
            </a:pPr>
            <a:r>
              <a:rPr lang="en-US" dirty="0"/>
              <a:t>The world is religious! Religion is an important factor in all social development which needs to be brought into the equation without either exacerbating or diminishing its importance as an actor. Religion affects humans, groups, societies, communities and our relationship to the rest of nature – in all countries.</a:t>
            </a:r>
          </a:p>
        </p:txBody>
      </p:sp>
      <p:sp>
        <p:nvSpPr>
          <p:cNvPr id="4" name="Platshållare för bildnummer 3"/>
          <p:cNvSpPr>
            <a:spLocks noGrp="1"/>
          </p:cNvSpPr>
          <p:nvPr>
            <p:ph type="sldNum" sz="quarter" idx="10"/>
          </p:nvPr>
        </p:nvSpPr>
        <p:spPr/>
        <p:txBody>
          <a:bodyPr/>
          <a:lstStyle/>
          <a:p>
            <a:fld id="{AF35B5CD-7C3C-41A7-9F7D-C9DB05D0C685}" type="slidenum">
              <a:rPr lang="sv-SE" smtClean="0"/>
              <a:t>29</a:t>
            </a:fld>
            <a:endParaRPr lang="sv-SE"/>
          </a:p>
        </p:txBody>
      </p:sp>
    </p:spTree>
    <p:extLst>
      <p:ext uri="{BB962C8B-B14F-4D97-AF65-F5344CB8AC3E}">
        <p14:creationId xmlns:p14="http://schemas.microsoft.com/office/powerpoint/2010/main" val="611418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SMC Faith in Developments vision.</a:t>
            </a:r>
          </a:p>
        </p:txBody>
      </p:sp>
      <p:sp>
        <p:nvSpPr>
          <p:cNvPr id="4" name="Platshållare för bildnummer 3"/>
          <p:cNvSpPr>
            <a:spLocks noGrp="1"/>
          </p:cNvSpPr>
          <p:nvPr>
            <p:ph type="sldNum" sz="quarter" idx="10"/>
          </p:nvPr>
        </p:nvSpPr>
        <p:spPr/>
        <p:txBody>
          <a:bodyPr/>
          <a:lstStyle/>
          <a:p>
            <a:fld id="{AF35B5CD-7C3C-41A7-9F7D-C9DB05D0C685}" type="slidenum">
              <a:rPr lang="sv-SE" smtClean="0"/>
              <a:t>3</a:t>
            </a:fld>
            <a:endParaRPr lang="sv-SE"/>
          </a:p>
        </p:txBody>
      </p:sp>
    </p:spTree>
    <p:extLst>
      <p:ext uri="{BB962C8B-B14F-4D97-AF65-F5344CB8AC3E}">
        <p14:creationId xmlns:p14="http://schemas.microsoft.com/office/powerpoint/2010/main" val="3184226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The world is religious</a:t>
            </a:r>
          </a:p>
          <a:p>
            <a:pPr marL="0" marR="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The Conventional Picture. But it does not really say a lot…..</a:t>
            </a:r>
          </a:p>
          <a:p>
            <a:endParaRPr lang="en-GB" noProof="0" dirty="0"/>
          </a:p>
          <a:p>
            <a:pPr defTabSz="914400">
              <a:lnSpc>
                <a:spcPct val="100000"/>
              </a:lnSpc>
              <a:defRPr sz="1200" i="1">
                <a:latin typeface="Calibri"/>
                <a:ea typeface="Calibri"/>
                <a:cs typeface="Calibri"/>
                <a:sym typeface="Calibri"/>
              </a:defRPr>
            </a:pPr>
            <a:r>
              <a:rPr lang="en-GB" noProof="0" dirty="0"/>
              <a:t>Interactive</a:t>
            </a:r>
            <a:r>
              <a:rPr lang="en-GB" baseline="0" noProof="0" dirty="0"/>
              <a:t> map with religious affiliation</a:t>
            </a:r>
            <a:r>
              <a:rPr lang="en-GB" noProof="0" dirty="0"/>
              <a:t> http://d3tt741pwxqwm0.cloudfront.net/WGBH/sj14/sj14-int-religmap/index.html</a:t>
            </a:r>
          </a:p>
          <a:p>
            <a:pPr defTabSz="914400">
              <a:lnSpc>
                <a:spcPct val="100000"/>
              </a:lnSpc>
              <a:defRPr sz="1200" i="1">
                <a:latin typeface="Calibri"/>
                <a:ea typeface="Calibri"/>
                <a:cs typeface="Calibri"/>
                <a:sym typeface="Calibri"/>
              </a:defRPr>
            </a:pPr>
            <a:r>
              <a:rPr lang="en-GB" noProof="0" dirty="0"/>
              <a:t>Data </a:t>
            </a:r>
            <a:r>
              <a:rPr lang="en-GB" noProof="0" dirty="0" err="1"/>
              <a:t>från</a:t>
            </a:r>
            <a:r>
              <a:rPr lang="en-GB" noProof="0" dirty="0"/>
              <a:t> Pew 2010</a:t>
            </a: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30</a:t>
            </a:fld>
            <a:endParaRPr lang="sv-SE"/>
          </a:p>
        </p:txBody>
      </p:sp>
    </p:spTree>
    <p:extLst>
      <p:ext uri="{BB962C8B-B14F-4D97-AF65-F5344CB8AC3E}">
        <p14:creationId xmlns:p14="http://schemas.microsoft.com/office/powerpoint/2010/main" val="3504345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The world is religious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Percent of the world’s population that define themselves as adhering to a religion.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defTabSz="914400">
              <a:lnSpc>
                <a:spcPct val="100000"/>
              </a:lnSpc>
              <a:defRPr sz="1200">
                <a:latin typeface="Calibri"/>
                <a:ea typeface="Calibri"/>
                <a:cs typeface="Calibri"/>
                <a:sym typeface="Calibri"/>
              </a:defRPr>
            </a:pPr>
            <a:r>
              <a:rPr lang="en-US" dirty="0"/>
              <a:t>This</a:t>
            </a:r>
            <a:r>
              <a:rPr lang="en-US" baseline="0" dirty="0"/>
              <a:t> is maybe o</a:t>
            </a:r>
            <a:r>
              <a:rPr lang="en-US" dirty="0"/>
              <a:t>bvious in many countries</a:t>
            </a:r>
            <a:r>
              <a:rPr lang="en-US" baseline="0" dirty="0"/>
              <a:t>, </a:t>
            </a:r>
            <a:r>
              <a:rPr lang="en-US" dirty="0"/>
              <a:t>but not in Sweden.</a:t>
            </a:r>
          </a:p>
          <a:p>
            <a:pPr defTabSz="914400">
              <a:lnSpc>
                <a:spcPct val="100000"/>
              </a:lnSpc>
              <a:defRPr sz="1200">
                <a:latin typeface="Calibri"/>
                <a:ea typeface="Calibri"/>
                <a:cs typeface="Calibri"/>
                <a:sym typeface="Calibri"/>
              </a:defRPr>
            </a:pPr>
            <a:r>
              <a:rPr lang="en-US" dirty="0"/>
              <a:t>When saying that the world is religious it is important to consider who is making the definitions.</a:t>
            </a:r>
          </a:p>
          <a:p>
            <a:pPr defTabSz="914400">
              <a:lnSpc>
                <a:spcPct val="100000"/>
              </a:lnSpc>
              <a:defRPr sz="1200">
                <a:latin typeface="Calibri"/>
                <a:ea typeface="Calibri"/>
                <a:cs typeface="Calibri"/>
                <a:sym typeface="Calibri"/>
              </a:defRPr>
            </a:pPr>
            <a:endParaRPr lang="en-US" dirty="0"/>
          </a:p>
          <a:p>
            <a:pPr defTabSz="914400">
              <a:lnSpc>
                <a:spcPct val="100000"/>
              </a:lnSpc>
              <a:defRPr sz="1200">
                <a:latin typeface="Calibri"/>
                <a:ea typeface="Calibri"/>
                <a:cs typeface="Calibri"/>
                <a:sym typeface="Calibri"/>
              </a:defRPr>
            </a:pPr>
            <a:r>
              <a:rPr lang="en-US" dirty="0"/>
              <a:t>To what extent does self-announced religious affiliation actually have impact on people’s everyday lives in different contexts? </a:t>
            </a:r>
          </a:p>
          <a:p>
            <a:pPr defTabSz="914400">
              <a:lnSpc>
                <a:spcPct val="100000"/>
              </a:lnSpc>
              <a:defRPr sz="1200">
                <a:latin typeface="Calibri"/>
                <a:ea typeface="Calibri"/>
                <a:cs typeface="Calibri"/>
                <a:sym typeface="Calibri"/>
              </a:defRPr>
            </a:pPr>
            <a:r>
              <a:rPr lang="en-US" dirty="0"/>
              <a:t>What does it mean to consider one-self as Christian in Sweden compared to China?</a:t>
            </a:r>
          </a:p>
          <a:p>
            <a:pPr defTabSz="914400">
              <a:lnSpc>
                <a:spcPct val="100000"/>
              </a:lnSpc>
              <a:defRPr sz="1200">
                <a:latin typeface="Calibri"/>
                <a:ea typeface="Calibri"/>
                <a:cs typeface="Calibri"/>
                <a:sym typeface="Calibri"/>
              </a:defRPr>
            </a:pPr>
            <a:r>
              <a:rPr lang="en-US" dirty="0"/>
              <a:t>Does it matter if it is the state or another external actor that defines one’s religious identity or if it is the individual?</a:t>
            </a:r>
          </a:p>
          <a:p>
            <a:pPr defTabSz="914400">
              <a:lnSpc>
                <a:spcPct val="100000"/>
              </a:lnSpc>
              <a:defRPr sz="1200">
                <a:latin typeface="Calibri"/>
                <a:ea typeface="Calibri"/>
                <a:cs typeface="Calibri"/>
                <a:sym typeface="Calibri"/>
              </a:defRPr>
            </a:pPr>
            <a:r>
              <a:rPr lang="en-US" dirty="0"/>
              <a:t>Does everyone have the right and the real possibility to state what religion or world view they adhere to? </a:t>
            </a:r>
          </a:p>
          <a:p>
            <a:pPr defTabSz="914400">
              <a:lnSpc>
                <a:spcPct val="100000"/>
              </a:lnSpc>
              <a:defRPr sz="1200">
                <a:latin typeface="Calibri"/>
                <a:ea typeface="Calibri"/>
                <a:cs typeface="Calibri"/>
                <a:sym typeface="Calibri"/>
              </a:defRPr>
            </a:pPr>
            <a:endParaRPr lang="en-US" dirty="0"/>
          </a:p>
          <a:p>
            <a:pPr defTabSz="914400">
              <a:lnSpc>
                <a:spcPct val="100000"/>
              </a:lnSpc>
              <a:defRPr sz="1200">
                <a:latin typeface="Calibri"/>
                <a:ea typeface="Calibri"/>
                <a:cs typeface="Calibri"/>
                <a:sym typeface="Calibri"/>
              </a:defRPr>
            </a:pPr>
            <a:r>
              <a:rPr lang="en-US" dirty="0"/>
              <a:t>Keep these questions in mind as we proceed.</a:t>
            </a:r>
          </a:p>
          <a:p>
            <a:pPr marL="0" marR="0" indent="0" algn="l" defTabSz="914400" rtl="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dirty="0"/>
              <a:t>Source: ”The Changing Global Religious Landscape” PEW Research Center, 2017</a:t>
            </a:r>
          </a:p>
          <a:p>
            <a:pPr defTabSz="914400">
              <a:lnSpc>
                <a:spcPct val="100000"/>
              </a:lnSpc>
              <a:defRPr sz="1200">
                <a:latin typeface="Calibri"/>
                <a:ea typeface="Calibri"/>
                <a:cs typeface="Calibri"/>
                <a:sym typeface="Calibri"/>
              </a:defRPr>
            </a:pPr>
            <a:endParaRPr lang="en-US" dirty="0"/>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31</a:t>
            </a:fld>
            <a:endParaRPr lang="sv-SE"/>
          </a:p>
        </p:txBody>
      </p:sp>
    </p:spTree>
    <p:extLst>
      <p:ext uri="{BB962C8B-B14F-4D97-AF65-F5344CB8AC3E}">
        <p14:creationId xmlns:p14="http://schemas.microsoft.com/office/powerpoint/2010/main" val="92387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number of persons affiliated with a religion is expected to increase. Mostly because populations in countries with strong religiosity have greater population growth. (Pew Research Centre)</a:t>
            </a:r>
            <a:endParaRPr lang="en-US"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32</a:t>
            </a:fld>
            <a:endParaRPr lang="sv-SE"/>
          </a:p>
        </p:txBody>
      </p:sp>
    </p:spTree>
    <p:extLst>
      <p:ext uri="{BB962C8B-B14F-4D97-AF65-F5344CB8AC3E}">
        <p14:creationId xmlns:p14="http://schemas.microsoft.com/office/powerpoint/2010/main" val="3423181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baseline="0" noProof="0" dirty="0"/>
              <a:t>Why is religious literacy important?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a:t>Values matter.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a:t>Global development and the human rights agenda is based on values. Swedish development cooperation is, just like any other county’s, based on values. What are the grand narrative behind these values?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a:t>People's values are shaped by the narratives trough which they interpret the world. Religion provides the “grand narratives” for many people around the world.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GB" noProof="0" dirty="0"/>
              <a:t>The cultural map as presented by the World Values Survey would probably illustrates this variation between the values that are at work in different parts of the world. Note that Sweden is places in the upper  right corner, as the most secularized and least traditional country in the world. What can we learn from this map as we discuss the importance of religion from a Swedish perspective.</a:t>
            </a:r>
          </a:p>
          <a:p>
            <a:endParaRPr lang="en-GB" noProof="0" dirty="0"/>
          </a:p>
          <a:p>
            <a:r>
              <a:rPr lang="en-GB" noProof="0" dirty="0"/>
              <a:t>It is a large probability that an average Swedish person does not see the importance of religion and therefor lacks in religious literacy.</a:t>
            </a:r>
          </a:p>
          <a:p>
            <a:r>
              <a:rPr lang="en-US" dirty="0"/>
              <a:t> </a:t>
            </a:r>
            <a:endParaRPr lang="sv-SE" dirty="0"/>
          </a:p>
          <a:p>
            <a:r>
              <a:rPr lang="en-US" dirty="0"/>
              <a:t>However, the reality is much more complex which was shown in a recent study by a Swedish scholar (David </a:t>
            </a:r>
            <a:r>
              <a:rPr lang="en-US" dirty="0" err="1"/>
              <a:t>Thurfjell</a:t>
            </a:r>
            <a:r>
              <a:rPr lang="en-US" dirty="0"/>
              <a:t>, The godless people). Two things are worth mentioning: </a:t>
            </a:r>
            <a:endParaRPr lang="sv-SE" dirty="0"/>
          </a:p>
          <a:p>
            <a:r>
              <a:rPr lang="en-US" dirty="0"/>
              <a:t> </a:t>
            </a:r>
            <a:endParaRPr lang="en-GB" noProof="0" dirty="0"/>
          </a:p>
          <a:p>
            <a:r>
              <a:rPr lang="en-GB" dirty="0"/>
              <a:t>The Swedish secularisation process might be slightly exaggerated, as this is told in a context influenced by the anti-religious and political circles, where we can trace a </a:t>
            </a:r>
            <a:r>
              <a:rPr lang="en-US" dirty="0"/>
              <a:t>“religious illiteracy”.</a:t>
            </a:r>
            <a:endParaRPr lang="sv-SE" dirty="0"/>
          </a:p>
          <a:p>
            <a:r>
              <a:rPr lang="en-US" dirty="0"/>
              <a:t> </a:t>
            </a:r>
            <a:endParaRPr lang="sv-SE" dirty="0"/>
          </a:p>
          <a:p>
            <a:r>
              <a:rPr lang="en-GB" noProof="0" dirty="0"/>
              <a:t>There is an ambiguity in secular post-Christian Swedes’ way of speaking about religion and themselves; there is a discrepancy in what post-Christian Swedes actually believe and the idea they have about themselves</a:t>
            </a:r>
            <a:r>
              <a:rPr lang="en-US" dirty="0"/>
              <a:t>.</a:t>
            </a:r>
            <a:endParaRPr lang="sv-SE" dirty="0"/>
          </a:p>
          <a:p>
            <a:r>
              <a:rPr lang="en-US" dirty="0"/>
              <a:t> </a:t>
            </a:r>
            <a:endParaRPr lang="en-GB" noProof="0" dirty="0"/>
          </a:p>
          <a:p>
            <a:r>
              <a:rPr lang="en-GB" noProof="0" dirty="0"/>
              <a:t>In conclusion: even though secularization has gone far in Sweden, the image of Swedish society as a “de-</a:t>
            </a:r>
            <a:r>
              <a:rPr lang="en-GB" noProof="0" dirty="0" err="1"/>
              <a:t>christianed</a:t>
            </a:r>
            <a:r>
              <a:rPr lang="en-GB" noProof="0" dirty="0"/>
              <a:t>” and secularized country is being greatly exaggerated</a:t>
            </a:r>
            <a:r>
              <a:rPr lang="en-US" dirty="0"/>
              <a:t>.</a:t>
            </a:r>
          </a:p>
        </p:txBody>
      </p:sp>
      <p:sp>
        <p:nvSpPr>
          <p:cNvPr id="4" name="Platshållare för bildnummer 3"/>
          <p:cNvSpPr>
            <a:spLocks noGrp="1"/>
          </p:cNvSpPr>
          <p:nvPr>
            <p:ph type="sldNum" sz="quarter" idx="10"/>
          </p:nvPr>
        </p:nvSpPr>
        <p:spPr/>
        <p:txBody>
          <a:bodyPr/>
          <a:lstStyle/>
          <a:p>
            <a:fld id="{AF35B5CD-7C3C-41A7-9F7D-C9DB05D0C685}" type="slidenum">
              <a:rPr lang="sv-SE" smtClean="0"/>
              <a:t>33</a:t>
            </a:fld>
            <a:endParaRPr lang="sv-SE"/>
          </a:p>
        </p:txBody>
      </p:sp>
    </p:spTree>
    <p:extLst>
      <p:ext uri="{BB962C8B-B14F-4D97-AF65-F5344CB8AC3E}">
        <p14:creationId xmlns:p14="http://schemas.microsoft.com/office/powerpoint/2010/main" val="3265871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defTabSz="914400">
              <a:lnSpc>
                <a:spcPct val="100000"/>
              </a:lnSpc>
              <a:defRPr sz="1200">
                <a:latin typeface="Calibri"/>
                <a:ea typeface="Calibri"/>
                <a:cs typeface="Calibri"/>
                <a:sym typeface="Calibri"/>
              </a:defRPr>
            </a:pPr>
            <a:r>
              <a:rPr lang="en-US" dirty="0"/>
              <a:t>Remember that people more often than we think have </a:t>
            </a:r>
            <a:r>
              <a:rPr lang="en-US" b="1" dirty="0"/>
              <a:t>Multiple identities</a:t>
            </a:r>
          </a:p>
          <a:p>
            <a:pPr defTabSz="914400">
              <a:lnSpc>
                <a:spcPct val="100000"/>
              </a:lnSpc>
              <a:defRPr sz="1200">
                <a:latin typeface="Calibri"/>
                <a:ea typeface="Calibri"/>
                <a:cs typeface="Calibri"/>
                <a:sym typeface="Calibri"/>
              </a:defRPr>
            </a:pPr>
            <a:r>
              <a:rPr lang="en-US" b="0" dirty="0"/>
              <a:t>In reality, individuals </a:t>
            </a:r>
            <a:r>
              <a:rPr lang="en-US" dirty="0"/>
              <a:t>might identify themselves as having many different worldviews or religions. In Sweden there is recent research showing that Swedes increasingly construct their religious identities from a number of different religious and non-religious sources – not always being coherent with each other. </a:t>
            </a:r>
          </a:p>
          <a:p>
            <a:pPr marL="0" indent="0" defTabSz="914400">
              <a:lnSpc>
                <a:spcPct val="100000"/>
              </a:lnSpc>
              <a:buSzPct val="100000"/>
              <a:buNone/>
              <a:defRPr sz="1200">
                <a:latin typeface="Calibri"/>
                <a:ea typeface="Calibri"/>
                <a:cs typeface="Calibri"/>
                <a:sym typeface="Calibri"/>
              </a:defRPr>
            </a:pPr>
            <a:endParaRPr lang="en-US" dirty="0"/>
          </a:p>
          <a:p>
            <a:pPr marL="0" indent="0" defTabSz="914400">
              <a:lnSpc>
                <a:spcPct val="100000"/>
              </a:lnSpc>
              <a:buSzPct val="100000"/>
              <a:buNone/>
              <a:defRPr sz="1200">
                <a:latin typeface="Calibri"/>
                <a:ea typeface="Calibri"/>
                <a:cs typeface="Calibri"/>
                <a:sym typeface="Calibri"/>
              </a:defRPr>
            </a:pPr>
            <a:r>
              <a:rPr lang="en-US" dirty="0"/>
              <a:t>People are not always as intellectually reflected in their faith as essentialist religious definitions would have it Religion is a complex phenomena in itself – one definition of religion will not suffice.</a:t>
            </a:r>
          </a:p>
        </p:txBody>
      </p:sp>
      <p:sp>
        <p:nvSpPr>
          <p:cNvPr id="4" name="Platshållare för bildnummer 3"/>
          <p:cNvSpPr>
            <a:spLocks noGrp="1"/>
          </p:cNvSpPr>
          <p:nvPr>
            <p:ph type="sldNum" sz="quarter" idx="10"/>
          </p:nvPr>
        </p:nvSpPr>
        <p:spPr/>
        <p:txBody>
          <a:bodyPr/>
          <a:lstStyle/>
          <a:p>
            <a:fld id="{AF35B5CD-7C3C-41A7-9F7D-C9DB05D0C685}" type="slidenum">
              <a:rPr lang="sv-SE" smtClean="0"/>
              <a:t>34</a:t>
            </a:fld>
            <a:endParaRPr lang="sv-SE"/>
          </a:p>
        </p:txBody>
      </p:sp>
    </p:spTree>
    <p:extLst>
      <p:ext uri="{BB962C8B-B14F-4D97-AF65-F5344CB8AC3E}">
        <p14:creationId xmlns:p14="http://schemas.microsoft.com/office/powerpoint/2010/main" val="3208258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defTabSz="914400">
              <a:lnSpc>
                <a:spcPct val="100000"/>
              </a:lnSpc>
              <a:defRPr sz="1200">
                <a:latin typeface="Calibri"/>
                <a:ea typeface="Calibri"/>
                <a:cs typeface="Calibri"/>
                <a:sym typeface="Calibri"/>
              </a:defRPr>
            </a:pPr>
            <a:r>
              <a:rPr lang="en-GB" b="1" noProof="0" dirty="0"/>
              <a:t>Religion motivates </a:t>
            </a:r>
            <a:r>
              <a:rPr lang="en-GB" b="0" noProof="0" dirty="0"/>
              <a:t>people (and societies) to change. It strengthens resilience and is a strong contributor to a sense of purpose. </a:t>
            </a:r>
          </a:p>
          <a:p>
            <a:pPr defTabSz="914400">
              <a:lnSpc>
                <a:spcPct val="100000"/>
              </a:lnSpc>
              <a:defRPr sz="1200">
                <a:latin typeface="Calibri"/>
                <a:ea typeface="Calibri"/>
                <a:cs typeface="Calibri"/>
                <a:sym typeface="Calibri"/>
              </a:defRPr>
            </a:pPr>
            <a:endParaRPr lang="en-GB" noProof="0" dirty="0"/>
          </a:p>
          <a:p>
            <a:pPr defTabSz="914400">
              <a:lnSpc>
                <a:spcPct val="100000"/>
              </a:lnSpc>
              <a:defRPr sz="1200">
                <a:latin typeface="Calibri"/>
                <a:ea typeface="Calibri"/>
                <a:cs typeface="Calibri"/>
                <a:sym typeface="Calibri"/>
              </a:defRPr>
            </a:pPr>
            <a:r>
              <a:rPr lang="en-GB" noProof="0" dirty="0"/>
              <a:t>Three examples:</a:t>
            </a:r>
          </a:p>
          <a:p>
            <a:pPr marL="0" indent="0" defTabSz="914400">
              <a:lnSpc>
                <a:spcPct val="100000"/>
              </a:lnSpc>
              <a:buSzPct val="100000"/>
              <a:buNone/>
              <a:defRPr sz="1200">
                <a:latin typeface="Calibri"/>
                <a:ea typeface="Calibri"/>
                <a:cs typeface="Calibri"/>
                <a:sym typeface="Calibri"/>
              </a:defRPr>
            </a:pPr>
            <a:r>
              <a:rPr lang="en-GB" noProof="0" dirty="0"/>
              <a:t>Truth and reconciliation commissions that are often led by religious leaders.</a:t>
            </a:r>
          </a:p>
          <a:p>
            <a:pPr marL="0" indent="0" defTabSz="914400">
              <a:lnSpc>
                <a:spcPct val="100000"/>
              </a:lnSpc>
              <a:buSzPct val="100000"/>
              <a:buNone/>
              <a:defRPr sz="1200">
                <a:latin typeface="Calibri"/>
                <a:ea typeface="Calibri"/>
                <a:cs typeface="Calibri"/>
                <a:sym typeface="Calibri"/>
              </a:defRPr>
            </a:pPr>
            <a:endParaRPr lang="en-GB" noProof="0" dirty="0"/>
          </a:p>
          <a:p>
            <a:pPr marL="0" indent="0" defTabSz="914400">
              <a:lnSpc>
                <a:spcPct val="100000"/>
              </a:lnSpc>
              <a:buSzPct val="100000"/>
              <a:buNone/>
              <a:defRPr sz="1200">
                <a:latin typeface="Calibri"/>
                <a:ea typeface="Calibri"/>
                <a:cs typeface="Calibri"/>
                <a:sym typeface="Calibri"/>
              </a:defRPr>
            </a:pPr>
            <a:r>
              <a:rPr lang="en-GB" noProof="0" dirty="0"/>
              <a:t>Religious actors are often in the forefront of conservationist ambition as they offer a language of sanctity concerning the environment.</a:t>
            </a:r>
          </a:p>
          <a:p>
            <a:pPr marL="0" indent="0" defTabSz="914400">
              <a:lnSpc>
                <a:spcPct val="100000"/>
              </a:lnSpc>
              <a:buSzPct val="100000"/>
              <a:buNone/>
              <a:defRPr sz="1200">
                <a:latin typeface="Calibri"/>
                <a:ea typeface="Calibri"/>
                <a:cs typeface="Calibri"/>
                <a:sym typeface="Calibri"/>
              </a:defRPr>
            </a:pPr>
            <a:endParaRPr lang="sv-SE" dirty="0"/>
          </a:p>
          <a:p>
            <a:pPr defTabSz="914400">
              <a:lnSpc>
                <a:spcPct val="100000"/>
              </a:lnSpc>
              <a:defRPr sz="1200">
                <a:latin typeface="Calibri"/>
                <a:ea typeface="Calibri"/>
                <a:cs typeface="Calibri"/>
                <a:sym typeface="Calibri"/>
              </a:defRPr>
            </a:pPr>
            <a:r>
              <a:rPr lang="en-GB" noProof="0" dirty="0"/>
              <a:t>“Pentecostal churches are often rather more effective change agents than are development NGOs…they are exceptionally effective at bringing about personal transformation and empowerment, they provide the moral legitimacy for a set of behaviour changes that would otherwise clash with local values, and they radically reconstruct families and communities to support these new values and new behaviours. Without these types of social change…it is difficult for economic change and development to take place” (Freeman p.3).</a:t>
            </a:r>
          </a:p>
          <a:p>
            <a:pPr defTabSz="914400">
              <a:lnSpc>
                <a:spcPct val="100000"/>
              </a:lnSpc>
              <a:defRPr sz="1200">
                <a:latin typeface="Calibri"/>
                <a:ea typeface="Calibri"/>
                <a:cs typeface="Calibri"/>
                <a:sym typeface="Calibri"/>
              </a:defRPr>
            </a:pPr>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35</a:t>
            </a:fld>
            <a:endParaRPr lang="sv-SE"/>
          </a:p>
        </p:txBody>
      </p:sp>
    </p:spTree>
    <p:extLst>
      <p:ext uri="{BB962C8B-B14F-4D97-AF65-F5344CB8AC3E}">
        <p14:creationId xmlns:p14="http://schemas.microsoft.com/office/powerpoint/2010/main" val="3601669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93FDD-4AED-9B88-3582-EBB69C9E0E9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AED3978-775D-ED69-1196-8779A1896B77}"/>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A5313CB9-0038-ABF2-7D37-C083FD12FF69}"/>
              </a:ext>
            </a:extLst>
          </p:cNvPr>
          <p:cNvSpPr>
            <a:spLocks noGrp="1"/>
          </p:cNvSpPr>
          <p:nvPr>
            <p:ph type="body" idx="1"/>
          </p:nvPr>
        </p:nvSpPr>
        <p:spPr/>
        <p:txBody>
          <a:bodyPr/>
          <a:lstStyle/>
          <a:p>
            <a:pPr defTabSz="914400">
              <a:lnSpc>
                <a:spcPct val="100000"/>
              </a:lnSpc>
              <a:defRPr sz="1200">
                <a:latin typeface="Calibri"/>
                <a:ea typeface="Calibri"/>
                <a:cs typeface="Calibri"/>
                <a:sym typeface="Calibri"/>
              </a:defRPr>
            </a:pPr>
            <a:r>
              <a:rPr lang="en-GB" b="1" noProof="0" dirty="0"/>
              <a:t>Religion motivates </a:t>
            </a:r>
            <a:r>
              <a:rPr lang="en-GB" b="0" noProof="0" dirty="0"/>
              <a:t>people (and societies) to change. It strengthens resilience and is a strong contributor to a sense of purpose. </a:t>
            </a:r>
          </a:p>
          <a:p>
            <a:pPr defTabSz="914400">
              <a:lnSpc>
                <a:spcPct val="100000"/>
              </a:lnSpc>
              <a:defRPr sz="1200">
                <a:latin typeface="Calibri"/>
                <a:ea typeface="Calibri"/>
                <a:cs typeface="Calibri"/>
                <a:sym typeface="Calibri"/>
              </a:defRPr>
            </a:pPr>
            <a:endParaRPr lang="en-GB" noProof="0" dirty="0"/>
          </a:p>
          <a:p>
            <a:pPr defTabSz="914400">
              <a:lnSpc>
                <a:spcPct val="100000"/>
              </a:lnSpc>
              <a:defRPr sz="1200">
                <a:latin typeface="Calibri"/>
                <a:ea typeface="Calibri"/>
                <a:cs typeface="Calibri"/>
                <a:sym typeface="Calibri"/>
              </a:defRPr>
            </a:pPr>
            <a:r>
              <a:rPr lang="en-GB" noProof="0" dirty="0"/>
              <a:t>Three examples:</a:t>
            </a:r>
          </a:p>
          <a:p>
            <a:pPr marL="0" indent="0" defTabSz="914400">
              <a:lnSpc>
                <a:spcPct val="100000"/>
              </a:lnSpc>
              <a:buSzPct val="100000"/>
              <a:buNone/>
              <a:defRPr sz="1200">
                <a:latin typeface="Calibri"/>
                <a:ea typeface="Calibri"/>
                <a:cs typeface="Calibri"/>
                <a:sym typeface="Calibri"/>
              </a:defRPr>
            </a:pPr>
            <a:r>
              <a:rPr lang="en-GB" noProof="0" dirty="0"/>
              <a:t>Truth and reconciliation commissions that are often led by religious leaders.</a:t>
            </a:r>
          </a:p>
          <a:p>
            <a:pPr marL="0" indent="0" defTabSz="914400">
              <a:lnSpc>
                <a:spcPct val="100000"/>
              </a:lnSpc>
              <a:buSzPct val="100000"/>
              <a:buNone/>
              <a:defRPr sz="1200">
                <a:latin typeface="Calibri"/>
                <a:ea typeface="Calibri"/>
                <a:cs typeface="Calibri"/>
                <a:sym typeface="Calibri"/>
              </a:defRPr>
            </a:pPr>
            <a:endParaRPr lang="en-GB" noProof="0" dirty="0"/>
          </a:p>
          <a:p>
            <a:pPr marL="0" indent="0" defTabSz="914400">
              <a:lnSpc>
                <a:spcPct val="100000"/>
              </a:lnSpc>
              <a:buSzPct val="100000"/>
              <a:buNone/>
              <a:defRPr sz="1200">
                <a:latin typeface="Calibri"/>
                <a:ea typeface="Calibri"/>
                <a:cs typeface="Calibri"/>
                <a:sym typeface="Calibri"/>
              </a:defRPr>
            </a:pPr>
            <a:r>
              <a:rPr lang="en-GB" noProof="0" dirty="0"/>
              <a:t>Religious actors are often in the forefront of conservationist ambition as they offer a language of sanctity concerning the environment.</a:t>
            </a:r>
          </a:p>
          <a:p>
            <a:pPr marL="0" indent="0" defTabSz="914400">
              <a:lnSpc>
                <a:spcPct val="100000"/>
              </a:lnSpc>
              <a:buSzPct val="100000"/>
              <a:buNone/>
              <a:defRPr sz="1200">
                <a:latin typeface="Calibri"/>
                <a:ea typeface="Calibri"/>
                <a:cs typeface="Calibri"/>
                <a:sym typeface="Calibri"/>
              </a:defRPr>
            </a:pPr>
            <a:endParaRPr lang="sv-SE" dirty="0"/>
          </a:p>
          <a:p>
            <a:pPr defTabSz="914400">
              <a:lnSpc>
                <a:spcPct val="100000"/>
              </a:lnSpc>
              <a:defRPr sz="1200">
                <a:latin typeface="Calibri"/>
                <a:ea typeface="Calibri"/>
                <a:cs typeface="Calibri"/>
                <a:sym typeface="Calibri"/>
              </a:defRPr>
            </a:pPr>
            <a:r>
              <a:rPr lang="en-GB" noProof="0" dirty="0"/>
              <a:t>“Pentecostal churches are often rather more effective change agents than are development NGOs…they are exceptionally effective at bringing about personal transformation and empowerment, they provide the moral legitimacy for a set of behaviour changes that would otherwise clash with local values, and they radically reconstruct families and communities to support these new values and new behaviours. Without these types of social change…it is difficult for economic change and development to take place” (Freeman p.3).</a:t>
            </a:r>
          </a:p>
          <a:p>
            <a:pPr defTabSz="914400">
              <a:lnSpc>
                <a:spcPct val="100000"/>
              </a:lnSpc>
              <a:defRPr sz="1200">
                <a:latin typeface="Calibri"/>
                <a:ea typeface="Calibri"/>
                <a:cs typeface="Calibri"/>
                <a:sym typeface="Calibri"/>
              </a:defRPr>
            </a:pPr>
            <a:endParaRPr lang="sv-SE" dirty="0"/>
          </a:p>
        </p:txBody>
      </p:sp>
      <p:sp>
        <p:nvSpPr>
          <p:cNvPr id="4" name="Platshållare för bildnummer 3">
            <a:extLst>
              <a:ext uri="{FF2B5EF4-FFF2-40B4-BE49-F238E27FC236}">
                <a16:creationId xmlns:a16="http://schemas.microsoft.com/office/drawing/2014/main" id="{7BE5885D-86DB-2D41-F0A7-7C1F89100A31}"/>
              </a:ext>
            </a:extLst>
          </p:cNvPr>
          <p:cNvSpPr>
            <a:spLocks noGrp="1"/>
          </p:cNvSpPr>
          <p:nvPr>
            <p:ph type="sldNum" sz="quarter" idx="10"/>
          </p:nvPr>
        </p:nvSpPr>
        <p:spPr/>
        <p:txBody>
          <a:bodyPr/>
          <a:lstStyle/>
          <a:p>
            <a:fld id="{AF35B5CD-7C3C-41A7-9F7D-C9DB05D0C685}" type="slidenum">
              <a:rPr lang="sv-SE" smtClean="0"/>
              <a:t>36</a:t>
            </a:fld>
            <a:endParaRPr lang="sv-SE"/>
          </a:p>
        </p:txBody>
      </p:sp>
    </p:spTree>
    <p:extLst>
      <p:ext uri="{BB962C8B-B14F-4D97-AF65-F5344CB8AC3E}">
        <p14:creationId xmlns:p14="http://schemas.microsoft.com/office/powerpoint/2010/main" val="1055367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sz="1200" noProof="0" dirty="0"/>
              <a:t>Faith-based actors have legitimacy, networks, reach, efficiency, long term presence</a:t>
            </a:r>
          </a:p>
          <a:p>
            <a:pPr defTabSz="914400">
              <a:lnSpc>
                <a:spcPct val="100000"/>
              </a:lnSpc>
              <a:defRPr sz="1200">
                <a:latin typeface="Calibri"/>
                <a:ea typeface="Calibri"/>
                <a:cs typeface="Calibri"/>
                <a:sym typeface="Calibri"/>
              </a:defRPr>
            </a:pPr>
            <a:endParaRPr lang="en-US" dirty="0"/>
          </a:p>
          <a:p>
            <a:pPr defTabSz="914400">
              <a:lnSpc>
                <a:spcPct val="100000"/>
              </a:lnSpc>
              <a:defRPr sz="1200">
                <a:latin typeface="Calibri"/>
                <a:ea typeface="Calibri"/>
                <a:cs typeface="Calibri"/>
                <a:sym typeface="Calibri"/>
              </a:defRPr>
            </a:pPr>
            <a:r>
              <a:rPr lang="en-US" dirty="0"/>
              <a:t>Religious actors have legitimacy, networks, reach, efficiency and long- term presence. </a:t>
            </a:r>
          </a:p>
          <a:p>
            <a:pPr marL="0" indent="0" defTabSz="914400">
              <a:lnSpc>
                <a:spcPct val="100000"/>
              </a:lnSpc>
              <a:buSzPct val="100000"/>
              <a:buNone/>
              <a:defRPr sz="1200">
                <a:latin typeface="Calibri"/>
                <a:ea typeface="Calibri"/>
                <a:cs typeface="Calibri"/>
                <a:sym typeface="Calibri"/>
              </a:defRPr>
            </a:pPr>
            <a:r>
              <a:rPr lang="en-US" dirty="0"/>
              <a:t>E.g. health and educational institutions on a religious basis – ranging from health centers in Uganda to qualified madrasas in Pakistan </a:t>
            </a:r>
          </a:p>
          <a:p>
            <a:pPr marL="0" indent="0" defTabSz="914400">
              <a:lnSpc>
                <a:spcPct val="100000"/>
              </a:lnSpc>
              <a:buSzPct val="100000"/>
              <a:buNone/>
              <a:defRPr sz="1200">
                <a:latin typeface="Calibri"/>
                <a:ea typeface="Calibri"/>
                <a:cs typeface="Calibri"/>
                <a:sym typeface="Calibri"/>
              </a:defRPr>
            </a:pPr>
            <a:r>
              <a:rPr lang="en-US" dirty="0"/>
              <a:t>First responders within humanitarian work (e.g. the earthquake in Nepal – see picture)</a:t>
            </a:r>
          </a:p>
          <a:p>
            <a:pPr marL="171450" marR="0" lvl="0" indent="-171450" algn="l" defTabSz="914400" rtl="0" eaLnBrk="1" fontAlgn="auto" latinLnBrk="0" hangingPunct="1">
              <a:lnSpc>
                <a:spcPct val="100000"/>
              </a:lnSpc>
              <a:spcBef>
                <a:spcPts val="0"/>
              </a:spcBef>
              <a:spcAft>
                <a:spcPts val="0"/>
              </a:spcAft>
              <a:buClrTx/>
              <a:buSzTx/>
              <a:buFontTx/>
              <a:buChar char="-"/>
              <a:tabLst/>
              <a:defRPr sz="1200">
                <a:latin typeface="Calibri"/>
                <a:ea typeface="Calibri"/>
                <a:cs typeface="Calibri"/>
                <a:sym typeface="Calibri"/>
              </a:defRPr>
            </a:pPr>
            <a:r>
              <a:rPr lang="en-US" dirty="0"/>
              <a:t>Can be strong advocacy actors through contacts at the grassroots level and access to political decision makers ands strong international networks.</a:t>
            </a:r>
          </a:p>
          <a:p>
            <a:pPr marL="0" marR="0" lvl="0" indent="0" algn="l" defTabSz="914400" rtl="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i="1" dirty="0"/>
              <a:t>Buddhist monks from Kopan monastery after the earthquake in Nepal 2015</a:t>
            </a:r>
          </a:p>
          <a:p>
            <a:pPr defTabSz="914400">
              <a:lnSpc>
                <a:spcPct val="100000"/>
              </a:lnSpc>
              <a:defRPr sz="1200">
                <a:latin typeface="Calibri"/>
                <a:ea typeface="Calibri"/>
                <a:cs typeface="Calibri"/>
                <a:sym typeface="Calibri"/>
              </a:defRPr>
            </a:pPr>
            <a:endParaRPr lang="en-US"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37</a:t>
            </a:fld>
            <a:endParaRPr lang="sv-SE"/>
          </a:p>
        </p:txBody>
      </p:sp>
    </p:spTree>
    <p:extLst>
      <p:ext uri="{BB962C8B-B14F-4D97-AF65-F5344CB8AC3E}">
        <p14:creationId xmlns:p14="http://schemas.microsoft.com/office/powerpoint/2010/main" val="1793000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dirty="0"/>
              <a:t>Why do religious actors act the way they do? </a:t>
            </a:r>
            <a:r>
              <a:rPr lang="en-GB" noProof="0" dirty="0"/>
              <a:t>R</a:t>
            </a:r>
            <a:r>
              <a:rPr lang="en-GB" dirty="0" err="1"/>
              <a:t>eligious</a:t>
            </a:r>
            <a:r>
              <a:rPr lang="en-GB" dirty="0"/>
              <a:t> literacy helps us to understand some of the underlying ideas that form the action of faith-based organisations.</a:t>
            </a:r>
            <a:endParaRPr lang="sv-SE" dirty="0"/>
          </a:p>
          <a:p>
            <a:r>
              <a:rPr lang="en-GB" dirty="0"/>
              <a:t>A</a:t>
            </a:r>
            <a:r>
              <a:rPr lang="en-GB" sz="1200" noProof="0" dirty="0"/>
              <a:t> part of </a:t>
            </a:r>
            <a:r>
              <a:rPr lang="en-GB" noProof="0" dirty="0"/>
              <a:t>religious</a:t>
            </a:r>
            <a:r>
              <a:rPr lang="en-GB" sz="1200" noProof="0" dirty="0"/>
              <a:t> literacy is to understand how theology and social action are interlinked. Different faith groups</a:t>
            </a:r>
            <a:r>
              <a:rPr lang="en-GB" sz="1200" baseline="0" noProof="0" dirty="0"/>
              <a:t> chose totally different approaches to societal change. This is often based in their theology. In the Christian tradition this goes back to the different approaches to the government that different  church-traditions have taken over history. </a:t>
            </a:r>
            <a:endParaRPr lang="sv-SE" dirty="0">
              <a:ea typeface="Calibri"/>
              <a:cs typeface="Calibri"/>
            </a:endParaRPr>
          </a:p>
          <a:p>
            <a:pPr marL="0" indent="0">
              <a:buNone/>
            </a:pPr>
            <a:endParaRPr lang="en-GB" sz="1200" baseline="0" noProof="0" dirty="0"/>
          </a:p>
          <a:p>
            <a:pPr marL="0" indent="0">
              <a:buNone/>
            </a:pPr>
            <a:r>
              <a:rPr lang="en-GB" sz="1200" baseline="0" noProof="0" dirty="0"/>
              <a:t>The slide refers to two axels where a top-bottom or bottom-top approach to societal change is taken, and where the focus on change is either on the personal or the collective/societal. Different religious groups could be placed differently in this graph.</a:t>
            </a:r>
            <a:endParaRPr lang="en-GB" sz="1200" noProof="0" dirty="0"/>
          </a:p>
          <a:p>
            <a:pPr marL="0" indent="0">
              <a:buNone/>
            </a:pPr>
            <a:endParaRPr lang="en-GB" sz="1200" noProof="0"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38</a:t>
            </a:fld>
            <a:endParaRPr lang="sv-SE"/>
          </a:p>
        </p:txBody>
      </p:sp>
    </p:spTree>
    <p:extLst>
      <p:ext uri="{BB962C8B-B14F-4D97-AF65-F5344CB8AC3E}">
        <p14:creationId xmlns:p14="http://schemas.microsoft.com/office/powerpoint/2010/main" val="4020909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indent="0">
              <a:buNone/>
            </a:pPr>
            <a:r>
              <a:rPr lang="en-GB" dirty="0"/>
              <a:t>Some questions:</a:t>
            </a:r>
          </a:p>
          <a:p>
            <a:pPr marL="171450" indent="-171450">
              <a:buFont typeface="Arial" panose="020B0604020202020204" pitchFamily="34" charset="0"/>
              <a:buChar char="•"/>
            </a:pPr>
            <a:r>
              <a:rPr lang="en-GB" dirty="0"/>
              <a:t>Who have access to power trough religious organisations?</a:t>
            </a:r>
          </a:p>
          <a:p>
            <a:pPr marL="171450" indent="-171450">
              <a:buFont typeface="Arial" panose="020B0604020202020204" pitchFamily="34" charset="0"/>
              <a:buChar char="•"/>
            </a:pPr>
            <a:r>
              <a:rPr lang="en-GB" dirty="0"/>
              <a:t>Who are the followers and believers?</a:t>
            </a:r>
          </a:p>
          <a:p>
            <a:pPr marL="171450" indent="-171450">
              <a:buFont typeface="Arial" panose="020B0604020202020204" pitchFamily="34" charset="0"/>
              <a:buChar char="•"/>
            </a:pPr>
            <a:r>
              <a:rPr lang="en-GB" dirty="0"/>
              <a:t>Do you have examples of  conflict between </a:t>
            </a:r>
            <a:r>
              <a:rPr lang="en-GB" dirty="0" err="1"/>
              <a:t>FoRB</a:t>
            </a:r>
            <a:r>
              <a:rPr lang="en-GB" dirty="0"/>
              <a:t> and gender justice?</a:t>
            </a:r>
          </a:p>
          <a:p>
            <a:pPr marL="171450" indent="-171450">
              <a:buFont typeface="Arial" panose="020B0604020202020204" pitchFamily="34" charset="0"/>
              <a:buChar char="•"/>
            </a:pPr>
            <a:endParaRPr lang="en-GB" dirty="0"/>
          </a:p>
          <a:p>
            <a:r>
              <a:rPr lang="en-GB" dirty="0"/>
              <a:t>These questions are not easily answered. The question about religion and gender-relations is extremely complex. Religion has</a:t>
            </a:r>
            <a:r>
              <a:rPr lang="en-GB" baseline="0" dirty="0"/>
              <a:t> a great impact on power structures concerning gender. It was also in </a:t>
            </a:r>
            <a:r>
              <a:rPr lang="en-GB" baseline="0" dirty="0" err="1"/>
              <a:t>tackeling</a:t>
            </a:r>
            <a:r>
              <a:rPr lang="en-GB" baseline="0" dirty="0"/>
              <a:t> issues of gender equality and sexual and reproductive health and rights, that the development actors first identified the need to involve religious actors in their work. </a:t>
            </a:r>
          </a:p>
          <a:p>
            <a:endParaRPr lang="en-GB" baseline="0" dirty="0"/>
          </a:p>
          <a:p>
            <a:r>
              <a:rPr lang="en-GB" baseline="0" dirty="0"/>
              <a:t>You will come back to issues about gender and religious actors when you start looking into contextual religious literacy.</a:t>
            </a:r>
            <a:endParaRPr lang="en-GB" dirty="0"/>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39</a:t>
            </a:fld>
            <a:endParaRPr lang="sv-SE"/>
          </a:p>
        </p:txBody>
      </p:sp>
    </p:spTree>
    <p:extLst>
      <p:ext uri="{BB962C8B-B14F-4D97-AF65-F5344CB8AC3E}">
        <p14:creationId xmlns:p14="http://schemas.microsoft.com/office/powerpoint/2010/main" val="398968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noProof="0"/>
              <a:t>The logos</a:t>
            </a:r>
            <a:r>
              <a:rPr lang="en-GB" baseline="0" noProof="0"/>
              <a:t> of SMCs member organisations</a:t>
            </a:r>
            <a:endParaRPr lang="en-GB" noProof="0"/>
          </a:p>
        </p:txBody>
      </p:sp>
      <p:sp>
        <p:nvSpPr>
          <p:cNvPr id="4" name="Platshållare för bildnummer 3"/>
          <p:cNvSpPr>
            <a:spLocks noGrp="1"/>
          </p:cNvSpPr>
          <p:nvPr>
            <p:ph type="sldNum" sz="quarter" idx="10"/>
          </p:nvPr>
        </p:nvSpPr>
        <p:spPr/>
        <p:txBody>
          <a:bodyPr/>
          <a:lstStyle/>
          <a:p>
            <a:fld id="{AF35B5CD-7C3C-41A7-9F7D-C9DB05D0C685}" type="slidenum">
              <a:rPr lang="sv-SE" smtClean="0"/>
              <a:t>4</a:t>
            </a:fld>
            <a:endParaRPr lang="sv-SE"/>
          </a:p>
        </p:txBody>
      </p:sp>
    </p:spTree>
    <p:extLst>
      <p:ext uri="{BB962C8B-B14F-4D97-AF65-F5344CB8AC3E}">
        <p14:creationId xmlns:p14="http://schemas.microsoft.com/office/powerpoint/2010/main" val="3978737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dirty="0"/>
              <a:t>Sometimes we say: There is religion. There is bad religion. And here is very bad religion. </a:t>
            </a:r>
          </a:p>
          <a:p>
            <a:r>
              <a:rPr lang="en-GB" dirty="0"/>
              <a:t>There are numerous</a:t>
            </a:r>
            <a:r>
              <a:rPr lang="en-GB" baseline="0" dirty="0"/>
              <a:t> examples of religious actors having a negative impact on development or human rights. It takes some religious literacy to understand the complex relation between politics and religion. The picture from Uganda shows where the government, supported by religious actors, have pushed for stricter anti-LGBTI legislation. Religious literacy is needed to understand how religious groups often have a complex political agenda, different from a traditional right-left agenda. Some religious actors are very radical on social justice but conservative on women's rights etc.</a:t>
            </a:r>
          </a:p>
          <a:p>
            <a:endParaRPr lang="en-GB" baseline="0" dirty="0"/>
          </a:p>
          <a:p>
            <a:r>
              <a:rPr lang="en-GB" baseline="0" dirty="0"/>
              <a:t>You may also find different opinions within the same religious body. </a:t>
            </a:r>
          </a:p>
          <a:p>
            <a:endParaRPr lang="en-GB" baseline="0" dirty="0"/>
          </a:p>
          <a:p>
            <a:r>
              <a:rPr lang="en-GB" baseline="0" dirty="0"/>
              <a:t>The role of religion in conflicts is often debated. There are examples of religious actors promoting a conflict, but there are also many examples of conflicts emerging from socio-economic or political causes, but for many reasons taking on a religious façade. </a:t>
            </a:r>
            <a:endParaRPr lang="en-GB"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40</a:t>
            </a:fld>
            <a:endParaRPr lang="sv-SE"/>
          </a:p>
        </p:txBody>
      </p:sp>
    </p:spTree>
    <p:extLst>
      <p:ext uri="{BB962C8B-B14F-4D97-AF65-F5344CB8AC3E}">
        <p14:creationId xmlns:p14="http://schemas.microsoft.com/office/powerpoint/2010/main" val="2067844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dirty="0"/>
              <a:t>Is there a risk in instrumentalizing religious actors for an agenda formulated by a back donor? One example is when faith-based actors have been rather keen to underline their own “added value” in development work,</a:t>
            </a:r>
            <a:r>
              <a:rPr lang="en-GB" baseline="0" dirty="0"/>
              <a:t> for example their</a:t>
            </a:r>
            <a:r>
              <a:rPr lang="en-GB" dirty="0"/>
              <a:t> reach</a:t>
            </a:r>
            <a:r>
              <a:rPr lang="en-GB" baseline="0" dirty="0"/>
              <a:t> and </a:t>
            </a:r>
            <a:r>
              <a:rPr lang="en-GB" dirty="0"/>
              <a:t>access to grassroots communities. Back-donors have seen religious actors as “easy”, effective and cheap instruments for</a:t>
            </a:r>
            <a:r>
              <a:rPr lang="en-GB" baseline="0" dirty="0"/>
              <a:t> a certain agenda. This means that these back-donors have not totally understood the complex nature of faith-based actors.</a:t>
            </a:r>
          </a:p>
          <a:p>
            <a:endParaRPr lang="en-GB" baseline="0" dirty="0"/>
          </a:p>
          <a:p>
            <a:r>
              <a:rPr lang="en-GB" baseline="0" dirty="0"/>
              <a:t>Can you think of examples of this in your own context?</a:t>
            </a:r>
          </a:p>
          <a:p>
            <a:endParaRPr lang="en-GB" baseline="0" dirty="0"/>
          </a:p>
          <a:p>
            <a:r>
              <a:rPr lang="en-GB" baseline="0" dirty="0"/>
              <a:t>Can you think of examples where an actor, on the receiving end of a project, have adapted to the language and value-driven agenda of the back-donor in order to obtain funds?</a:t>
            </a:r>
          </a:p>
          <a:p>
            <a:endParaRPr lang="en-GB" dirty="0"/>
          </a:p>
          <a:p>
            <a:r>
              <a:rPr lang="en-GB" dirty="0"/>
              <a:t>Instrumentalization must be problematized.</a:t>
            </a:r>
            <a:r>
              <a:rPr lang="en-GB" baseline="0" dirty="0"/>
              <a:t> R</a:t>
            </a:r>
            <a:r>
              <a:rPr lang="en-GB" dirty="0"/>
              <a:t>eligious actors</a:t>
            </a:r>
            <a:r>
              <a:rPr lang="en-GB" baseline="0" dirty="0"/>
              <a:t> cannot be seen as just messengers or instruments for a development agenda. Religious actors have their own agenda, in their own right.</a:t>
            </a:r>
            <a:endParaRPr lang="en-GB"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41</a:t>
            </a:fld>
            <a:endParaRPr lang="sv-SE"/>
          </a:p>
        </p:txBody>
      </p:sp>
    </p:spTree>
    <p:extLst>
      <p:ext uri="{BB962C8B-B14F-4D97-AF65-F5344CB8AC3E}">
        <p14:creationId xmlns:p14="http://schemas.microsoft.com/office/powerpoint/2010/main" val="3852053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71EC2-1FAF-4F03-F968-79AF2114C05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8EC9B22-CDD3-2129-8E6D-602D1D0C5584}"/>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16034DAE-E8B7-008D-0085-A3D1710D3CEB}"/>
              </a:ext>
            </a:extLst>
          </p:cNvPr>
          <p:cNvSpPr>
            <a:spLocks noGrp="1"/>
          </p:cNvSpPr>
          <p:nvPr>
            <p:ph type="body" idx="1"/>
          </p:nvPr>
        </p:nvSpPr>
        <p:spPr/>
        <p:txBody>
          <a:bodyPr/>
          <a:lstStyle/>
          <a:p>
            <a:r>
              <a:rPr lang="en-GB" baseline="0" noProof="0" dirty="0"/>
              <a:t>Now it is time to start looking at who we are ourselves on this general level of religious literacy!</a:t>
            </a:r>
            <a:endParaRPr lang="en-GB" noProof="0" dirty="0"/>
          </a:p>
        </p:txBody>
      </p:sp>
      <p:sp>
        <p:nvSpPr>
          <p:cNvPr id="4" name="Platshållare för bildnummer 3">
            <a:extLst>
              <a:ext uri="{FF2B5EF4-FFF2-40B4-BE49-F238E27FC236}">
                <a16:creationId xmlns:a16="http://schemas.microsoft.com/office/drawing/2014/main" id="{48EAF215-F5AC-0F4F-CC2C-3E659CE2D3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5B5CD-7C3C-41A7-9F7D-C9DB05D0C6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349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 about us? Are we religious? </a:t>
            </a:r>
          </a:p>
          <a:p>
            <a:r>
              <a:rPr lang="en-US" dirty="0"/>
              <a:t>So, we have established a case for the world being religious, and that engaging with religion is important for social change. </a:t>
            </a:r>
          </a:p>
          <a:p>
            <a:r>
              <a:rPr lang="en-US" dirty="0"/>
              <a:t>Now we move onto the second part of general religious literacy.</a:t>
            </a:r>
          </a:p>
          <a:p>
            <a:endParaRPr lang="en-US" b="1" dirty="0"/>
          </a:p>
          <a:p>
            <a:r>
              <a:rPr lang="en-US" dirty="0"/>
              <a:t>Again this ‘traditional distinction’ might not be very helpful, as our reality is often far more complex.</a:t>
            </a:r>
          </a:p>
        </p:txBody>
      </p:sp>
      <p:sp>
        <p:nvSpPr>
          <p:cNvPr id="4" name="Platshållare för bildnummer 3"/>
          <p:cNvSpPr>
            <a:spLocks noGrp="1"/>
          </p:cNvSpPr>
          <p:nvPr>
            <p:ph type="sldNum" sz="quarter" idx="10"/>
          </p:nvPr>
        </p:nvSpPr>
        <p:spPr/>
        <p:txBody>
          <a:bodyPr/>
          <a:lstStyle/>
          <a:p>
            <a:fld id="{AF35B5CD-7C3C-41A7-9F7D-C9DB05D0C685}" type="slidenum">
              <a:rPr lang="sv-SE" smtClean="0"/>
              <a:t>43</a:t>
            </a:fld>
            <a:endParaRPr lang="sv-SE"/>
          </a:p>
        </p:txBody>
      </p:sp>
    </p:spTree>
    <p:extLst>
      <p:ext uri="{BB962C8B-B14F-4D97-AF65-F5344CB8AC3E}">
        <p14:creationId xmlns:p14="http://schemas.microsoft.com/office/powerpoint/2010/main" val="1437092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Organisational Typologies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457200" eaLnBrk="1" fontAlgn="auto" latinLnBrk="0" hangingPunct="1">
              <a:lnSpc>
                <a:spcPct val="117999"/>
              </a:lnSpc>
              <a:spcBef>
                <a:spcPts val="0"/>
              </a:spcBef>
              <a:spcAft>
                <a:spcPts val="0"/>
              </a:spcAft>
              <a:buClrTx/>
              <a:buSzTx/>
              <a:buFontTx/>
              <a:buNone/>
              <a:tabLst/>
              <a:defRPr/>
            </a:pPr>
            <a:r>
              <a:rPr lang="en-GB" noProof="0" dirty="0"/>
              <a:t>Ronald J. Sider &amp; Heidi Rolland Unruh, “Typology of religious characteristics of social service and educational organizations and programs”, Non-profit and voluntary sector quarterly 33, no. 1 (2004): 109-134. </a:t>
            </a:r>
            <a:br>
              <a:rPr lang="en-GB" noProof="0" dirty="0"/>
            </a:br>
            <a:endParaRPr lang="en-GB" noProof="0" dirty="0"/>
          </a:p>
          <a:p>
            <a:r>
              <a:rPr lang="en-GB" noProof="0" dirty="0"/>
              <a:t>1. Faith-permeated organisations, the connection with religious faith is evident at all levels of mission, staffing, governance and support.</a:t>
            </a:r>
          </a:p>
          <a:p>
            <a:r>
              <a:rPr lang="en-GB" noProof="0" dirty="0"/>
              <a:t>2. Faith-centred organisations were founded for a religious purpose, remain strongly connected with the religious community through funding sources and affiliation, and require most staff to share the organisation’s faith commitments. </a:t>
            </a:r>
          </a:p>
          <a:p>
            <a:r>
              <a:rPr lang="en-GB" noProof="0" dirty="0"/>
              <a:t>3. Faith-background organisations tend to look and act secular, although they may have a historical tie to a faith tradition. </a:t>
            </a:r>
          </a:p>
          <a:p>
            <a:r>
              <a:rPr lang="en-GB" noProof="0" dirty="0"/>
              <a:t>4. Faith-secular partnerships present a special case in which a secular (or faith-background) entity joins with one or more congregations or other explicitly religious organisations. </a:t>
            </a:r>
          </a:p>
          <a:p>
            <a:r>
              <a:rPr lang="en-GB" noProof="0" dirty="0"/>
              <a:t>5. Secular organisations have no reference to religion in their mission or founding history.</a:t>
            </a:r>
          </a:p>
        </p:txBody>
      </p:sp>
      <p:sp>
        <p:nvSpPr>
          <p:cNvPr id="4" name="Platshållare för bildnummer 3"/>
          <p:cNvSpPr>
            <a:spLocks noGrp="1"/>
          </p:cNvSpPr>
          <p:nvPr>
            <p:ph type="sldNum" sz="quarter" idx="10"/>
          </p:nvPr>
        </p:nvSpPr>
        <p:spPr/>
        <p:txBody>
          <a:bodyPr/>
          <a:lstStyle/>
          <a:p>
            <a:fld id="{AF35B5CD-7C3C-41A7-9F7D-C9DB05D0C685}" type="slidenum">
              <a:rPr lang="sv-SE" smtClean="0"/>
              <a:t>44</a:t>
            </a:fld>
            <a:endParaRPr lang="sv-SE"/>
          </a:p>
        </p:txBody>
      </p:sp>
    </p:spTree>
    <p:extLst>
      <p:ext uri="{BB962C8B-B14F-4D97-AF65-F5344CB8AC3E}">
        <p14:creationId xmlns:p14="http://schemas.microsoft.com/office/powerpoint/2010/main" val="477198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Typologies found within the SMC-family.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It is a little bit different than the typology mentioned above.</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5B5CD-7C3C-41A7-9F7D-C9DB05D0C6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391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b="1" noProof="0" dirty="0"/>
              <a:t>IDEA</a:t>
            </a:r>
          </a:p>
          <a:p>
            <a:r>
              <a:rPr lang="en-GB" b="1" noProof="0" dirty="0"/>
              <a:t>I</a:t>
            </a:r>
            <a:r>
              <a:rPr lang="en-GB" noProof="0" dirty="0"/>
              <a:t>dentify</a:t>
            </a:r>
          </a:p>
          <a:p>
            <a:r>
              <a:rPr lang="en-GB" b="1" noProof="0" dirty="0"/>
              <a:t>D</a:t>
            </a:r>
            <a:r>
              <a:rPr lang="en-GB" noProof="0" dirty="0"/>
              <a:t>eclared</a:t>
            </a:r>
          </a:p>
          <a:p>
            <a:r>
              <a:rPr lang="en-GB" b="1" noProof="0" dirty="0"/>
              <a:t>E</a:t>
            </a:r>
            <a:r>
              <a:rPr lang="en-GB" noProof="0" dirty="0"/>
              <a:t>xperienced</a:t>
            </a:r>
          </a:p>
          <a:p>
            <a:r>
              <a:rPr lang="en-GB" b="1" noProof="0" dirty="0"/>
              <a:t>A</a:t>
            </a:r>
            <a:r>
              <a:rPr lang="en-GB" noProof="0" dirty="0"/>
              <a:t>ttributed</a:t>
            </a:r>
          </a:p>
          <a:p>
            <a:endParaRPr lang="en-GB" noProof="0" dirty="0"/>
          </a:p>
          <a:p>
            <a:r>
              <a:rPr lang="en-GB" noProof="0" dirty="0"/>
              <a:t>One helpful way of thinking about organizational identity is to break it into three parts:</a:t>
            </a:r>
          </a:p>
          <a:p>
            <a:endParaRPr lang="en-GB" noProof="0" dirty="0"/>
          </a:p>
          <a:p>
            <a:r>
              <a:rPr lang="en-GB" noProof="0" dirty="0"/>
              <a:t>What we officially say about the organization in policies, websites, constitutional documents, strategic plans etc.</a:t>
            </a:r>
          </a:p>
          <a:p>
            <a:r>
              <a:rPr lang="en-GB" noProof="0" dirty="0"/>
              <a:t>What we experience working in the organisation - how is it in reality!</a:t>
            </a:r>
          </a:p>
          <a:p>
            <a:r>
              <a:rPr lang="en-GB" noProof="0" dirty="0"/>
              <a:t>What others say about the organization? Who do they perceive that we are? (rightly or wrongly … “facts are facts, but perceptions are reality!”)</a:t>
            </a:r>
          </a:p>
          <a:p>
            <a:endParaRPr lang="en-GB" noProof="0" dirty="0"/>
          </a:p>
          <a:p>
            <a:r>
              <a:rPr lang="en-GB" noProof="0" dirty="0"/>
              <a:t>What different answers will we get if we ask about whether we are religious or secular, or about what drives and motivates our organisation?</a:t>
            </a:r>
          </a:p>
          <a:p>
            <a:endParaRPr lang="en-GB" noProof="0"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46</a:t>
            </a:fld>
            <a:endParaRPr lang="sv-SE"/>
          </a:p>
        </p:txBody>
      </p:sp>
    </p:spTree>
    <p:extLst>
      <p:ext uri="{BB962C8B-B14F-4D97-AF65-F5344CB8AC3E}">
        <p14:creationId xmlns:p14="http://schemas.microsoft.com/office/powerpoint/2010/main" val="2178250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05D8D-FEC8-FD78-FB6C-D85FCE26EF5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DB84010-3658-0F45-D504-09A6E84709D8}"/>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384D1393-2F65-08EC-9962-B7022043FC0A}"/>
              </a:ext>
            </a:extLst>
          </p:cNvPr>
          <p:cNvSpPr>
            <a:spLocks noGrp="1"/>
          </p:cNvSpPr>
          <p:nvPr>
            <p:ph type="body" idx="1"/>
          </p:nvPr>
        </p:nvSpPr>
        <p:spPr/>
        <p:txBody>
          <a:bodyPr/>
          <a:lstStyle/>
          <a:p>
            <a:r>
              <a:rPr lang="en-GB" noProof="0" dirty="0"/>
              <a:t>Here with the questions!</a:t>
            </a:r>
            <a:endParaRPr lang="en-US" dirty="0">
              <a:solidFill>
                <a:srgbClr val="444444"/>
              </a:solidFill>
            </a:endParaRPr>
          </a:p>
        </p:txBody>
      </p:sp>
      <p:sp>
        <p:nvSpPr>
          <p:cNvPr id="4" name="Platshållare för bildnummer 3">
            <a:extLst>
              <a:ext uri="{FF2B5EF4-FFF2-40B4-BE49-F238E27FC236}">
                <a16:creationId xmlns:a16="http://schemas.microsoft.com/office/drawing/2014/main" id="{753862DF-8DCD-25BB-9A0A-8D6BC87A977E}"/>
              </a:ext>
            </a:extLst>
          </p:cNvPr>
          <p:cNvSpPr>
            <a:spLocks noGrp="1"/>
          </p:cNvSpPr>
          <p:nvPr>
            <p:ph type="sldNum" sz="quarter" idx="10"/>
          </p:nvPr>
        </p:nvSpPr>
        <p:spPr/>
        <p:txBody>
          <a:bodyPr/>
          <a:lstStyle/>
          <a:p>
            <a:fld id="{AF35B5CD-7C3C-41A7-9F7D-C9DB05D0C685}" type="slidenum">
              <a:rPr lang="sv-SE" smtClean="0"/>
              <a:t>47</a:t>
            </a:fld>
            <a:endParaRPr lang="sv-SE"/>
          </a:p>
        </p:txBody>
      </p:sp>
    </p:spTree>
    <p:extLst>
      <p:ext uri="{BB962C8B-B14F-4D97-AF65-F5344CB8AC3E}">
        <p14:creationId xmlns:p14="http://schemas.microsoft.com/office/powerpoint/2010/main" val="21359791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noProof="0" dirty="0"/>
              <a:t>What drives our organisation? Let the participants respond to the suggested words! Should there be other words on the list?</a:t>
            </a:r>
          </a:p>
          <a:p>
            <a:endParaRPr lang="en-US" dirty="0"/>
          </a:p>
          <a:p>
            <a:r>
              <a:rPr lang="en-GB" noProof="0" dirty="0"/>
              <a:t>There are many different factors which can motivate people within organisations. Faith is one possible motivator. We are probably motivated by more than one factor</a:t>
            </a:r>
            <a:r>
              <a:rPr lang="en-US" dirty="0"/>
              <a:t>.</a:t>
            </a:r>
          </a:p>
          <a:p>
            <a:endParaRPr lang="en-US" noProof="0" dirty="0"/>
          </a:p>
          <a:p>
            <a:r>
              <a:rPr lang="en-US" noProof="0" dirty="0"/>
              <a:t>W</a:t>
            </a:r>
            <a:r>
              <a:rPr lang="en-GB" noProof="0" dirty="0"/>
              <a:t>hat about your organisation?</a:t>
            </a:r>
          </a:p>
          <a:p>
            <a:endParaRPr lang="en-GB" noProof="0" dirty="0"/>
          </a:p>
          <a:p>
            <a:r>
              <a:rPr lang="en-US" dirty="0"/>
              <a:t>This is what we will explore through the model.</a:t>
            </a:r>
            <a:endParaRPr lang="en-GB" noProof="0" dirty="0"/>
          </a:p>
          <a:p>
            <a:endParaRPr lang="sv-SE" dirty="0"/>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48</a:t>
            </a:fld>
            <a:endParaRPr lang="sv-SE"/>
          </a:p>
        </p:txBody>
      </p:sp>
    </p:spTree>
    <p:extLst>
      <p:ext uri="{BB962C8B-B14F-4D97-AF65-F5344CB8AC3E}">
        <p14:creationId xmlns:p14="http://schemas.microsoft.com/office/powerpoint/2010/main" val="28697125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999F2-594C-DB00-846E-6F2AA708D9B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181F423-C400-FD6B-9D62-F7C7205F070E}"/>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690C81A5-AF59-DB26-8797-44B438ECEA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rPr>
              <a:t>Exercise</a:t>
            </a:r>
            <a:endParaRPr lang="en-US" noProof="0" dirty="0">
              <a:solidFill>
                <a:srgbClr val="444444"/>
              </a:solidFill>
            </a:endParaRPr>
          </a:p>
          <a:p>
            <a:r>
              <a:rPr lang="en-GB" b="1" dirty="0"/>
              <a:t>Internal perspective</a:t>
            </a:r>
            <a:r>
              <a:rPr lang="en-GB" b="1" noProof="0" dirty="0"/>
              <a:t>:</a:t>
            </a:r>
            <a:endParaRPr lang="en-US" b="1" noProof="0" dirty="0">
              <a:solidFill>
                <a:srgbClr val="444444"/>
              </a:solidFill>
            </a:endParaRPr>
          </a:p>
          <a:p>
            <a:r>
              <a:rPr lang="en-GB" dirty="0"/>
              <a:t>Collect responses to each of </a:t>
            </a:r>
            <a:r>
              <a:rPr lang="en-GB" noProof="0" dirty="0"/>
              <a:t>the </a:t>
            </a:r>
            <a:r>
              <a:rPr lang="en-GB" dirty="0"/>
              <a:t>different parts of </a:t>
            </a:r>
            <a:r>
              <a:rPr lang="en-GB" noProof="0" dirty="0"/>
              <a:t>the </a:t>
            </a:r>
            <a:r>
              <a:rPr lang="en-GB" dirty="0"/>
              <a:t>IDEA model on separate large sheets of paper </a:t>
            </a:r>
            <a:r>
              <a:rPr lang="en-GB" noProof="0" dirty="0"/>
              <a:t>(</a:t>
            </a:r>
            <a:r>
              <a:rPr lang="en-GB" dirty="0"/>
              <a:t>A3 </a:t>
            </a:r>
            <a:r>
              <a:rPr lang="en-GB" noProof="0" dirty="0"/>
              <a:t>or </a:t>
            </a:r>
            <a:r>
              <a:rPr lang="en-GB" dirty="0"/>
              <a:t>bigger)</a:t>
            </a:r>
            <a:endParaRPr lang="en-US" noProof="0" dirty="0">
              <a:solidFill>
                <a:srgbClr val="444444"/>
              </a:solidFill>
            </a:endParaRPr>
          </a:p>
          <a:p>
            <a:endParaRPr lang="en-GB" noProof="0" dirty="0">
              <a:solidFill>
                <a:srgbClr val="444444"/>
              </a:solidFill>
            </a:endParaRPr>
          </a:p>
          <a:p>
            <a:endParaRPr lang="en-GB" dirty="0">
              <a:solidFill>
                <a:srgbClr val="000000"/>
              </a:solidFill>
              <a:ea typeface="Calibri"/>
              <a:cs typeface="Calibri"/>
            </a:endParaRPr>
          </a:p>
        </p:txBody>
      </p:sp>
      <p:sp>
        <p:nvSpPr>
          <p:cNvPr id="4" name="Platshållare för bildnummer 3">
            <a:extLst>
              <a:ext uri="{FF2B5EF4-FFF2-40B4-BE49-F238E27FC236}">
                <a16:creationId xmlns:a16="http://schemas.microsoft.com/office/drawing/2014/main" id="{9EF681BB-C988-78E4-B715-A170C29411EE}"/>
              </a:ext>
            </a:extLst>
          </p:cNvPr>
          <p:cNvSpPr>
            <a:spLocks noGrp="1"/>
          </p:cNvSpPr>
          <p:nvPr>
            <p:ph type="sldNum" sz="quarter" idx="10"/>
          </p:nvPr>
        </p:nvSpPr>
        <p:spPr/>
        <p:txBody>
          <a:bodyPr/>
          <a:lstStyle/>
          <a:p>
            <a:fld id="{AF35B5CD-7C3C-41A7-9F7D-C9DB05D0C685}" type="slidenum">
              <a:rPr lang="sv-SE" smtClean="0"/>
              <a:t>49</a:t>
            </a:fld>
            <a:endParaRPr lang="sv-SE"/>
          </a:p>
        </p:txBody>
      </p:sp>
    </p:spTree>
    <p:extLst>
      <p:ext uri="{BB962C8B-B14F-4D97-AF65-F5344CB8AC3E}">
        <p14:creationId xmlns:p14="http://schemas.microsoft.com/office/powerpoint/2010/main" val="64765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noProof="0" dirty="0"/>
              <a:t>Ask the participants what rules for the discussion that should be applied. As a compliment you can show the Chatham house rules</a:t>
            </a:r>
            <a:r>
              <a:rPr lang="sv-SE" dirty="0"/>
              <a:t>.</a:t>
            </a:r>
            <a:r>
              <a:rPr lang="en-US" dirty="0"/>
              <a:t> </a:t>
            </a:r>
          </a:p>
          <a:p>
            <a:endParaRPr lang="en-US" dirty="0"/>
          </a:p>
          <a:p>
            <a:r>
              <a:rPr lang="en-US" dirty="0"/>
              <a:t>From Wikipedia:</a:t>
            </a:r>
          </a:p>
          <a:p>
            <a:pPr rtl="0"/>
            <a:r>
              <a:rPr lang="en-US" dirty="0"/>
              <a:t>The </a:t>
            </a:r>
            <a:r>
              <a:rPr lang="en-US" b="1" dirty="0"/>
              <a:t>Chatham House Rule</a:t>
            </a:r>
            <a:r>
              <a:rPr lang="en-US" dirty="0"/>
              <a:t> is a system for holding debates and discussion panels on controversial topics, named after the headquarters of the UK </a:t>
            </a:r>
            <a:r>
              <a:rPr lang="en-US" dirty="0">
                <a:hlinkClick r:id="rId3" tooltip="Royal Institute of International Affairs"/>
              </a:rPr>
              <a:t>Royal Institute of International Affairs</a:t>
            </a:r>
            <a:r>
              <a:rPr lang="en-US" dirty="0"/>
              <a:t>, based in Chatham House, London, where the rule originated in June 1927. </a:t>
            </a:r>
            <a:endParaRPr lang="en-US" dirty="0">
              <a:ea typeface="Calibri"/>
              <a:cs typeface="Calibri"/>
            </a:endParaRPr>
          </a:p>
          <a:p>
            <a:pPr rtl="0"/>
            <a:r>
              <a:rPr lang="en-US" dirty="0"/>
              <a:t>At a meeting held under the Chatham House Rule, anyone who comes to the meeting is free to use information from the discussions, but is not allowed to reveal who made any comment. It is designed to increase openness of discussion. </a:t>
            </a:r>
            <a:endParaRPr lang="en-US" dirty="0">
              <a:ea typeface="Calibri"/>
              <a:cs typeface="Calibri"/>
            </a:endParaRPr>
          </a:p>
        </p:txBody>
      </p:sp>
      <p:sp>
        <p:nvSpPr>
          <p:cNvPr id="4" name="Platshållare för bildnummer 3"/>
          <p:cNvSpPr>
            <a:spLocks noGrp="1"/>
          </p:cNvSpPr>
          <p:nvPr>
            <p:ph type="sldNum" sz="quarter" idx="10"/>
          </p:nvPr>
        </p:nvSpPr>
        <p:spPr/>
        <p:txBody>
          <a:bodyPr/>
          <a:lstStyle/>
          <a:p>
            <a:fld id="{AF35B5CD-7C3C-41A7-9F7D-C9DB05D0C685}" type="slidenum">
              <a:rPr lang="sv-SE" smtClean="0"/>
              <a:t>5</a:t>
            </a:fld>
            <a:endParaRPr lang="sv-SE"/>
          </a:p>
        </p:txBody>
      </p:sp>
    </p:spTree>
    <p:extLst>
      <p:ext uri="{BB962C8B-B14F-4D97-AF65-F5344CB8AC3E}">
        <p14:creationId xmlns:p14="http://schemas.microsoft.com/office/powerpoint/2010/main" val="2725549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7C94A-C672-BB4E-320F-10860E529BE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D5E5814-F510-9647-83A1-82B196A2C488}"/>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A67889EA-2D3C-B264-CCE7-8F7E628F579E}"/>
              </a:ext>
            </a:extLst>
          </p:cNvPr>
          <p:cNvSpPr>
            <a:spLocks noGrp="1"/>
          </p:cNvSpPr>
          <p:nvPr>
            <p:ph type="body" idx="1"/>
          </p:nvPr>
        </p:nvSpPr>
        <p:spPr/>
        <p:txBody>
          <a:bodyPr/>
          <a:lstStyle/>
          <a:p>
            <a:r>
              <a:rPr lang="en-GB" dirty="0">
                <a:solidFill>
                  <a:srgbClr val="000000"/>
                </a:solidFill>
              </a:rPr>
              <a:t>Exercise</a:t>
            </a:r>
            <a:r>
              <a:rPr lang="en-GB" dirty="0"/>
              <a:t> part 2 What drives our organization?</a:t>
            </a:r>
            <a:endParaRPr lang="en-GB" dirty="0">
              <a:solidFill>
                <a:srgbClr val="444444"/>
              </a:solidFill>
            </a:endParaRPr>
          </a:p>
          <a:p>
            <a:r>
              <a:rPr lang="en-GB" b="1" dirty="0"/>
              <a:t>External perspective</a:t>
            </a:r>
            <a:r>
              <a:rPr lang="en-GB" b="1" noProof="0" dirty="0"/>
              <a:t>:</a:t>
            </a:r>
            <a:endParaRPr lang="en-US" b="1" noProof="0" dirty="0">
              <a:solidFill>
                <a:srgbClr val="444444"/>
              </a:solidFill>
            </a:endParaRPr>
          </a:p>
          <a:p>
            <a:r>
              <a:rPr lang="en-GB" dirty="0"/>
              <a:t>- continue on another sheet of paper</a:t>
            </a:r>
            <a:endParaRPr lang="en-US" noProof="0" dirty="0">
              <a:solidFill>
                <a:srgbClr val="444444"/>
              </a:solidFill>
            </a:endParaRPr>
          </a:p>
          <a:p>
            <a:endParaRPr lang="en-GB" dirty="0">
              <a:solidFill>
                <a:srgbClr val="000000"/>
              </a:solidFill>
              <a:ea typeface="Calibri"/>
              <a:cs typeface="Calibri"/>
            </a:endParaRPr>
          </a:p>
        </p:txBody>
      </p:sp>
      <p:sp>
        <p:nvSpPr>
          <p:cNvPr id="4" name="Platshållare för bildnummer 3">
            <a:extLst>
              <a:ext uri="{FF2B5EF4-FFF2-40B4-BE49-F238E27FC236}">
                <a16:creationId xmlns:a16="http://schemas.microsoft.com/office/drawing/2014/main" id="{B32F8129-08FA-9D42-920C-C093ACBB01D1}"/>
              </a:ext>
            </a:extLst>
          </p:cNvPr>
          <p:cNvSpPr>
            <a:spLocks noGrp="1"/>
          </p:cNvSpPr>
          <p:nvPr>
            <p:ph type="sldNum" sz="quarter" idx="10"/>
          </p:nvPr>
        </p:nvSpPr>
        <p:spPr/>
        <p:txBody>
          <a:bodyPr/>
          <a:lstStyle/>
          <a:p>
            <a:fld id="{AF35B5CD-7C3C-41A7-9F7D-C9DB05D0C685}" type="slidenum">
              <a:rPr lang="sv-SE" smtClean="0"/>
              <a:t>50</a:t>
            </a:fld>
            <a:endParaRPr lang="sv-SE"/>
          </a:p>
        </p:txBody>
      </p:sp>
    </p:spTree>
    <p:extLst>
      <p:ext uri="{BB962C8B-B14F-4D97-AF65-F5344CB8AC3E}">
        <p14:creationId xmlns:p14="http://schemas.microsoft.com/office/powerpoint/2010/main" val="21261858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5D924-B038-F4DB-1F8B-B26D262F879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45D5BB2-5E1E-134E-DE7F-ECDD650909CE}"/>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1CBD681A-7D28-1646-1EBD-CEF77892D6F0}"/>
              </a:ext>
            </a:extLst>
          </p:cNvPr>
          <p:cNvSpPr>
            <a:spLocks noGrp="1"/>
          </p:cNvSpPr>
          <p:nvPr>
            <p:ph type="body" idx="1"/>
          </p:nvPr>
        </p:nvSpPr>
        <p:spPr/>
        <p:txBody>
          <a:bodyPr/>
          <a:lstStyle/>
          <a:p>
            <a:r>
              <a:rPr lang="en-GB" dirty="0"/>
              <a:t>How close do </a:t>
            </a:r>
            <a:r>
              <a:rPr lang="en-GB" noProof="0" dirty="0"/>
              <a:t>the </a:t>
            </a:r>
            <a:r>
              <a:rPr lang="en-GB" dirty="0"/>
              <a:t>3 sheets correlate with each other?</a:t>
            </a:r>
            <a:endParaRPr lang="en-US" noProof="0" dirty="0">
              <a:solidFill>
                <a:srgbClr val="444444"/>
              </a:solidFill>
            </a:endParaRPr>
          </a:p>
          <a:p>
            <a:pPr marL="285750" indent="-285750">
              <a:buFont typeface="Arial,Sans-Serif"/>
              <a:buChar char="•"/>
            </a:pPr>
            <a:r>
              <a:rPr lang="en-GB" dirty="0"/>
              <a:t>When </a:t>
            </a:r>
            <a:r>
              <a:rPr lang="en-GB" noProof="0" dirty="0"/>
              <a:t>we </a:t>
            </a:r>
            <a:r>
              <a:rPr lang="en-GB" dirty="0"/>
              <a:t>look at </a:t>
            </a:r>
            <a:r>
              <a:rPr lang="en-GB" noProof="0" dirty="0"/>
              <a:t>the </a:t>
            </a:r>
            <a:r>
              <a:rPr lang="en-GB" dirty="0"/>
              <a:t>three rings, </a:t>
            </a:r>
            <a:r>
              <a:rPr lang="en-GB" noProof="0" dirty="0"/>
              <a:t>how </a:t>
            </a:r>
            <a:r>
              <a:rPr lang="en-GB" dirty="0"/>
              <a:t>well do they fit together and </a:t>
            </a:r>
            <a:r>
              <a:rPr lang="en-GB" noProof="0" dirty="0"/>
              <a:t>in what </a:t>
            </a:r>
            <a:r>
              <a:rPr lang="en-GB" dirty="0"/>
              <a:t>way </a:t>
            </a:r>
            <a:r>
              <a:rPr lang="en-GB" noProof="0" dirty="0"/>
              <a:t>do they </a:t>
            </a:r>
            <a:r>
              <a:rPr lang="en-GB" dirty="0"/>
              <a:t>differ</a:t>
            </a:r>
            <a:r>
              <a:rPr lang="en-GB" noProof="0" dirty="0"/>
              <a:t>?</a:t>
            </a:r>
            <a:endParaRPr lang="en-US" noProof="0" dirty="0">
              <a:solidFill>
                <a:srgbClr val="444444"/>
              </a:solidFill>
            </a:endParaRPr>
          </a:p>
          <a:p>
            <a:pPr marL="285750" indent="-285750">
              <a:buFont typeface="Arial,Sans-Serif"/>
              <a:buChar char="•"/>
            </a:pPr>
            <a:r>
              <a:rPr lang="en-GB" noProof="0" dirty="0"/>
              <a:t>What </a:t>
            </a:r>
            <a:r>
              <a:rPr lang="en-GB" dirty="0"/>
              <a:t>does this reveal to us </a:t>
            </a:r>
            <a:r>
              <a:rPr lang="en-GB" noProof="0" dirty="0"/>
              <a:t>about and our </a:t>
            </a:r>
            <a:r>
              <a:rPr lang="en-GB" dirty="0"/>
              <a:t>religious identity?</a:t>
            </a:r>
            <a:endParaRPr lang="en-US" dirty="0">
              <a:solidFill>
                <a:srgbClr val="444444"/>
              </a:solidFill>
            </a:endParaRPr>
          </a:p>
          <a:p>
            <a:pPr marL="285750" indent="-285750">
              <a:buFont typeface="Arial,Sans-Serif"/>
              <a:buChar char="•"/>
            </a:pPr>
            <a:r>
              <a:rPr lang="en-GB" dirty="0"/>
              <a:t>How well do we understand our religious identity? Is this something we need to work on further</a:t>
            </a:r>
            <a:r>
              <a:rPr lang="en-GB" noProof="0" dirty="0"/>
              <a:t>?</a:t>
            </a:r>
            <a:endParaRPr lang="en-US" dirty="0">
              <a:solidFill>
                <a:srgbClr val="444444"/>
              </a:solidFill>
            </a:endParaRPr>
          </a:p>
        </p:txBody>
      </p:sp>
      <p:sp>
        <p:nvSpPr>
          <p:cNvPr id="4" name="Platshållare för bildnummer 3">
            <a:extLst>
              <a:ext uri="{FF2B5EF4-FFF2-40B4-BE49-F238E27FC236}">
                <a16:creationId xmlns:a16="http://schemas.microsoft.com/office/drawing/2014/main" id="{724D497D-43E7-8F0E-1FF3-D8A59DE9D1A8}"/>
              </a:ext>
            </a:extLst>
          </p:cNvPr>
          <p:cNvSpPr>
            <a:spLocks noGrp="1"/>
          </p:cNvSpPr>
          <p:nvPr>
            <p:ph type="sldNum" sz="quarter" idx="10"/>
          </p:nvPr>
        </p:nvSpPr>
        <p:spPr/>
        <p:txBody>
          <a:bodyPr/>
          <a:lstStyle/>
          <a:p>
            <a:fld id="{AF35B5CD-7C3C-41A7-9F7D-C9DB05D0C685}" type="slidenum">
              <a:rPr lang="sv-SE" smtClean="0"/>
              <a:t>51</a:t>
            </a:fld>
            <a:endParaRPr lang="sv-SE"/>
          </a:p>
        </p:txBody>
      </p:sp>
    </p:spTree>
    <p:extLst>
      <p:ext uri="{BB962C8B-B14F-4D97-AF65-F5344CB8AC3E}">
        <p14:creationId xmlns:p14="http://schemas.microsoft.com/office/powerpoint/2010/main" val="19023377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BF596-799B-1AB6-8962-00F3D0CD7D2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866BC4B-3636-CB65-4375-45B5D73279D4}"/>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869E833B-5896-C0BA-B99A-38BCB1E741FD}"/>
              </a:ext>
            </a:extLst>
          </p:cNvPr>
          <p:cNvSpPr>
            <a:spLocks noGrp="1"/>
          </p:cNvSpPr>
          <p:nvPr>
            <p:ph type="body" idx="1"/>
          </p:nvPr>
        </p:nvSpPr>
        <p:spPr/>
        <p:txBody>
          <a:bodyPr/>
          <a:lstStyle/>
          <a:p>
            <a:r>
              <a:rPr lang="en-GB" dirty="0"/>
              <a:t>This is a different viewpoint than the IDEA-exercise. Discuss in groups, who is the owner</a:t>
            </a:r>
            <a:r>
              <a:rPr lang="en-GB" noProof="0" dirty="0"/>
              <a:t>, </a:t>
            </a:r>
            <a:r>
              <a:rPr lang="en-GB" dirty="0"/>
              <a:t>guardian </a:t>
            </a:r>
            <a:r>
              <a:rPr lang="en-GB" noProof="0" dirty="0"/>
              <a:t>or </a:t>
            </a:r>
            <a:r>
              <a:rPr lang="en-GB" dirty="0"/>
              <a:t>keeper of </a:t>
            </a:r>
            <a:r>
              <a:rPr lang="en-GB" noProof="0" dirty="0"/>
              <a:t>your </a:t>
            </a:r>
            <a:r>
              <a:rPr lang="en-GB" dirty="0"/>
              <a:t>identity</a:t>
            </a:r>
            <a:r>
              <a:rPr lang="en-GB" noProof="0" dirty="0"/>
              <a:t>?</a:t>
            </a:r>
            <a:r>
              <a:rPr lang="en-GB" dirty="0"/>
              <a:t> How is it in reality? How would you like it to be?</a:t>
            </a:r>
          </a:p>
        </p:txBody>
      </p:sp>
      <p:sp>
        <p:nvSpPr>
          <p:cNvPr id="4" name="Platshållare för bildnummer 3">
            <a:extLst>
              <a:ext uri="{FF2B5EF4-FFF2-40B4-BE49-F238E27FC236}">
                <a16:creationId xmlns:a16="http://schemas.microsoft.com/office/drawing/2014/main" id="{0A2CF68C-5058-7A73-AB98-A8AACDE4450B}"/>
              </a:ext>
            </a:extLst>
          </p:cNvPr>
          <p:cNvSpPr>
            <a:spLocks noGrp="1"/>
          </p:cNvSpPr>
          <p:nvPr>
            <p:ph type="sldNum" sz="quarter" idx="10"/>
          </p:nvPr>
        </p:nvSpPr>
        <p:spPr/>
        <p:txBody>
          <a:bodyPr/>
          <a:lstStyle/>
          <a:p>
            <a:fld id="{AF35B5CD-7C3C-41A7-9F7D-C9DB05D0C685}" type="slidenum">
              <a:rPr lang="sv-SE" smtClean="0"/>
              <a:t>52</a:t>
            </a:fld>
            <a:endParaRPr lang="sv-SE"/>
          </a:p>
        </p:txBody>
      </p:sp>
    </p:spTree>
    <p:extLst>
      <p:ext uri="{BB962C8B-B14F-4D97-AF65-F5344CB8AC3E}">
        <p14:creationId xmlns:p14="http://schemas.microsoft.com/office/powerpoint/2010/main" val="10633417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noProof="0" dirty="0"/>
              <a:t>Organizational</a:t>
            </a:r>
            <a:r>
              <a:rPr lang="en-GB" baseline="0" noProof="0" dirty="0"/>
              <a:t> anecdotes</a:t>
            </a:r>
            <a:r>
              <a:rPr lang="en-GB" noProof="0" dirty="0"/>
              <a:t>…</a:t>
            </a:r>
          </a:p>
          <a:p>
            <a:r>
              <a:rPr lang="en-GB" noProof="0" dirty="0"/>
              <a:t>Let's go back to the importance of stories! What narratives does your organisation carry to describe your identity?</a:t>
            </a:r>
            <a:r>
              <a:rPr lang="en-GB" baseline="0" noProof="0" dirty="0"/>
              <a:t> </a:t>
            </a:r>
            <a:r>
              <a:rPr lang="en-GB" noProof="0" dirty="0"/>
              <a:t>Share stories that you love</a:t>
            </a:r>
            <a:r>
              <a:rPr lang="en-GB" baseline="0" noProof="0" dirty="0"/>
              <a:t> to share to describe your organisation! As you identify these stories: who shares them normally? Who is the owner and the carrier of your identity? These stories might say more about your organisational identity than any policy or mission-statement.</a:t>
            </a:r>
            <a:endParaRPr lang="en-GB" noProof="0" dirty="0"/>
          </a:p>
          <a:p>
            <a:endParaRPr lang="en-GB" noProof="0"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53</a:t>
            </a:fld>
            <a:endParaRPr lang="sv-SE"/>
          </a:p>
        </p:txBody>
      </p:sp>
    </p:spTree>
    <p:extLst>
      <p:ext uri="{BB962C8B-B14F-4D97-AF65-F5344CB8AC3E}">
        <p14:creationId xmlns:p14="http://schemas.microsoft.com/office/powerpoint/2010/main" val="39138106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6C732-456E-1C7A-0674-F71675AE756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A5AB08C-81F9-E405-9B80-4192C4ADB5ED}"/>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F2F2C16A-E5EF-8CBB-78F3-CEDDFC6635A3}"/>
              </a:ext>
            </a:extLst>
          </p:cNvPr>
          <p:cNvSpPr>
            <a:spLocks noGrp="1"/>
          </p:cNvSpPr>
          <p:nvPr>
            <p:ph type="body" idx="1"/>
          </p:nvPr>
        </p:nvSpPr>
        <p:spPr/>
        <p:txBody>
          <a:bodyPr/>
          <a:lstStyle/>
          <a:p>
            <a:r>
              <a:rPr lang="en-GB" dirty="0"/>
              <a:t>Many organisations have staff from different religious backgrounds. Are staff with different religious backgrounds or no religious beliefs, seen as an asset in religious literacy</a:t>
            </a:r>
            <a:r>
              <a:rPr lang="en-GB" noProof="0" dirty="0"/>
              <a:t>?</a:t>
            </a:r>
            <a:r>
              <a:rPr lang="en-GB" baseline="0" noProof="0" dirty="0"/>
              <a:t> </a:t>
            </a:r>
            <a:r>
              <a:rPr lang="en-GB" dirty="0"/>
              <a:t>How are their experiences used</a:t>
            </a:r>
            <a:r>
              <a:rPr lang="en-GB" baseline="0" noProof="0" dirty="0"/>
              <a:t>?</a:t>
            </a:r>
            <a:endParaRPr lang="en-US" dirty="0">
              <a:solidFill>
                <a:srgbClr val="444444"/>
              </a:solidFill>
            </a:endParaRPr>
          </a:p>
          <a:p>
            <a:endParaRPr lang="en-GB" dirty="0">
              <a:solidFill>
                <a:srgbClr val="444444"/>
              </a:solidFill>
            </a:endParaRPr>
          </a:p>
          <a:p>
            <a:r>
              <a:rPr lang="en-GB" dirty="0"/>
              <a:t>This</a:t>
            </a:r>
            <a:r>
              <a:rPr lang="en-GB" baseline="0" noProof="0" dirty="0"/>
              <a:t> is </a:t>
            </a:r>
            <a:r>
              <a:rPr lang="en-GB" dirty="0"/>
              <a:t>maybe a sensitive issue in </a:t>
            </a:r>
            <a:r>
              <a:rPr lang="en-GB" baseline="0" noProof="0" dirty="0"/>
              <a:t>your </a:t>
            </a:r>
            <a:r>
              <a:rPr lang="en-GB" dirty="0"/>
              <a:t>organisation</a:t>
            </a:r>
            <a:r>
              <a:rPr lang="en-GB" baseline="0" noProof="0" dirty="0"/>
              <a:t>?</a:t>
            </a:r>
          </a:p>
          <a:p>
            <a:endParaRPr lang="en-GB" baseline="0" noProof="0" dirty="0">
              <a:solidFill>
                <a:srgbClr val="444444"/>
              </a:solidFill>
            </a:endParaRPr>
          </a:p>
          <a:p>
            <a:r>
              <a:rPr lang="en-GB" baseline="0" noProof="0" dirty="0">
                <a:solidFill>
                  <a:srgbClr val="444444"/>
                </a:solidFill>
              </a:rPr>
              <a:t>Does this relate to </a:t>
            </a:r>
            <a:r>
              <a:rPr lang="en-GB" baseline="0" noProof="0" dirty="0" err="1">
                <a:solidFill>
                  <a:srgbClr val="444444"/>
                </a:solidFill>
              </a:rPr>
              <a:t>FoRB</a:t>
            </a:r>
            <a:r>
              <a:rPr lang="en-GB" baseline="0" noProof="0" dirty="0">
                <a:solidFill>
                  <a:srgbClr val="444444"/>
                </a:solidFill>
              </a:rPr>
              <a:t> issues?</a:t>
            </a:r>
            <a:endParaRPr lang="en-US" noProof="0" dirty="0">
              <a:solidFill>
                <a:srgbClr val="444444"/>
              </a:solidFill>
            </a:endParaRPr>
          </a:p>
        </p:txBody>
      </p:sp>
      <p:sp>
        <p:nvSpPr>
          <p:cNvPr id="4" name="Platshållare för bildnummer 3">
            <a:extLst>
              <a:ext uri="{FF2B5EF4-FFF2-40B4-BE49-F238E27FC236}">
                <a16:creationId xmlns:a16="http://schemas.microsoft.com/office/drawing/2014/main" id="{3EA7C08E-3350-449B-A19E-0025C9E55E02}"/>
              </a:ext>
            </a:extLst>
          </p:cNvPr>
          <p:cNvSpPr>
            <a:spLocks noGrp="1"/>
          </p:cNvSpPr>
          <p:nvPr>
            <p:ph type="sldNum" sz="quarter" idx="10"/>
          </p:nvPr>
        </p:nvSpPr>
        <p:spPr/>
        <p:txBody>
          <a:bodyPr/>
          <a:lstStyle/>
          <a:p>
            <a:fld id="{AF35B5CD-7C3C-41A7-9F7D-C9DB05D0C685}" type="slidenum">
              <a:rPr lang="sv-SE" smtClean="0"/>
              <a:t>54</a:t>
            </a:fld>
            <a:endParaRPr lang="sv-SE"/>
          </a:p>
        </p:txBody>
      </p:sp>
    </p:spTree>
    <p:extLst>
      <p:ext uri="{BB962C8B-B14F-4D97-AF65-F5344CB8AC3E}">
        <p14:creationId xmlns:p14="http://schemas.microsoft.com/office/powerpoint/2010/main" val="1984077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Now we move onto the third part of general religious literacy - the importance of freedom of religion and belief. </a:t>
            </a:r>
            <a:r>
              <a:rPr lang="en-GB" noProof="0" dirty="0" err="1"/>
              <a:t>FoRB</a:t>
            </a:r>
            <a:r>
              <a:rPr lang="en-GB" baseline="0" noProof="0" dirty="0"/>
              <a:t> or lack of FoRB sets the limits to how free we are to talk about religion and development. Limitations in </a:t>
            </a:r>
            <a:r>
              <a:rPr lang="en-GB" baseline="0" noProof="0" dirty="0" err="1"/>
              <a:t>FoRB</a:t>
            </a:r>
            <a:r>
              <a:rPr lang="en-GB" baseline="0" noProof="0" dirty="0"/>
              <a:t> might affect the whole outcome of the discussion. As a facilitator you must of course be aware of such limitations in your group and context.</a:t>
            </a:r>
            <a:endParaRPr lang="en-GB" noProof="0"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https://www.forb-learning.org</a:t>
            </a:r>
            <a:endParaRPr lang="sv-SE" dirty="0"/>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55</a:t>
            </a:fld>
            <a:endParaRPr lang="sv-SE"/>
          </a:p>
        </p:txBody>
      </p:sp>
    </p:spTree>
    <p:extLst>
      <p:ext uri="{BB962C8B-B14F-4D97-AF65-F5344CB8AC3E}">
        <p14:creationId xmlns:p14="http://schemas.microsoft.com/office/powerpoint/2010/main" val="2135106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43057-A7CF-0ED8-923E-13033D4B5FA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FAD1842-A517-C706-687A-ED96BDFB8680}"/>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09BBA35B-4FC6-F8FB-B4FA-F4339700F903}"/>
              </a:ext>
            </a:extLst>
          </p:cNvPr>
          <p:cNvSpPr>
            <a:spLocks noGrp="1"/>
          </p:cNvSpPr>
          <p:nvPr>
            <p:ph type="body" idx="1"/>
          </p:nvPr>
        </p:nvSpPr>
        <p:spPr/>
        <p:txBody>
          <a:bodyPr/>
          <a:lstStyle/>
          <a:p>
            <a:pPr>
              <a:defRPr/>
            </a:pPr>
            <a:r>
              <a:rPr lang="en-GB" dirty="0"/>
              <a:t>We need </a:t>
            </a:r>
            <a:r>
              <a:rPr lang="en-GB" noProof="0" dirty="0"/>
              <a:t>freedom </a:t>
            </a:r>
            <a:r>
              <a:rPr lang="en-GB" baseline="0" noProof="0" dirty="0"/>
              <a:t>to talk about religion and </a:t>
            </a:r>
            <a:r>
              <a:rPr lang="en-GB" dirty="0"/>
              <a:t>values…</a:t>
            </a:r>
            <a:endParaRPr lang="en-US" dirty="0">
              <a:solidFill>
                <a:srgbClr val="444444"/>
              </a:solidFill>
            </a:endParaRPr>
          </a:p>
        </p:txBody>
      </p:sp>
      <p:sp>
        <p:nvSpPr>
          <p:cNvPr id="4" name="Platshållare för bildnummer 3">
            <a:extLst>
              <a:ext uri="{FF2B5EF4-FFF2-40B4-BE49-F238E27FC236}">
                <a16:creationId xmlns:a16="http://schemas.microsoft.com/office/drawing/2014/main" id="{B77A006A-DFFA-206D-8EF1-1C56ADD16B92}"/>
              </a:ext>
            </a:extLst>
          </p:cNvPr>
          <p:cNvSpPr>
            <a:spLocks noGrp="1"/>
          </p:cNvSpPr>
          <p:nvPr>
            <p:ph type="sldNum" sz="quarter" idx="10"/>
          </p:nvPr>
        </p:nvSpPr>
        <p:spPr/>
        <p:txBody>
          <a:bodyPr/>
          <a:lstStyle/>
          <a:p>
            <a:fld id="{AF35B5CD-7C3C-41A7-9F7D-C9DB05D0C685}" type="slidenum">
              <a:rPr lang="sv-SE" smtClean="0"/>
              <a:t>56</a:t>
            </a:fld>
            <a:endParaRPr lang="sv-SE"/>
          </a:p>
        </p:txBody>
      </p:sp>
    </p:spTree>
    <p:extLst>
      <p:ext uri="{BB962C8B-B14F-4D97-AF65-F5344CB8AC3E}">
        <p14:creationId xmlns:p14="http://schemas.microsoft.com/office/powerpoint/2010/main" val="6922367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dirty="0"/>
              <a:t>The extent to which FoRB is realised</a:t>
            </a:r>
            <a:r>
              <a:rPr lang="en-GB" baseline="0" dirty="0"/>
              <a:t> or not in a specific context,</a:t>
            </a:r>
            <a:r>
              <a:rPr lang="en-GB" dirty="0"/>
              <a:t> effects the ways in which religious actors cooperate or do not cooperate with formal</a:t>
            </a:r>
            <a:r>
              <a:rPr lang="en-GB" baseline="0" dirty="0"/>
              <a:t> or informal power-holders. The following four slides give four different examples of the complex relations between religious actors and the rulings powers in a society.</a:t>
            </a:r>
            <a:endParaRPr lang="en-GB"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57</a:t>
            </a:fld>
            <a:endParaRPr lang="sv-SE"/>
          </a:p>
        </p:txBody>
      </p:sp>
    </p:spTree>
    <p:extLst>
      <p:ext uri="{BB962C8B-B14F-4D97-AF65-F5344CB8AC3E}">
        <p14:creationId xmlns:p14="http://schemas.microsoft.com/office/powerpoint/2010/main" val="38758418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noProof="0" dirty="0"/>
              <a:t>Sometimes</a:t>
            </a:r>
            <a:r>
              <a:rPr lang="en-GB" baseline="0" noProof="0" dirty="0"/>
              <a:t> religious actors enforce the existing power structures. They might be a part of the state structure. They might be identified with the majority of the population. There could be many reasons for the support of religious actors to the power structures at hand.</a:t>
            </a:r>
            <a:endParaRPr lang="en-GB" noProof="0"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58</a:t>
            </a:fld>
            <a:endParaRPr lang="sv-SE"/>
          </a:p>
        </p:txBody>
      </p:sp>
    </p:spTree>
    <p:extLst>
      <p:ext uri="{BB962C8B-B14F-4D97-AF65-F5344CB8AC3E}">
        <p14:creationId xmlns:p14="http://schemas.microsoft.com/office/powerpoint/2010/main" val="989988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noProof="0"/>
              <a:t>Sometimes</a:t>
            </a:r>
            <a:r>
              <a:rPr lang="en-GB" baseline="0" noProof="0"/>
              <a:t> religious actors </a:t>
            </a:r>
            <a:r>
              <a:rPr lang="en-GB"/>
              <a:t>are in open opposition to </a:t>
            </a:r>
            <a:r>
              <a:rPr lang="en-GB" baseline="0" noProof="0"/>
              <a:t>the </a:t>
            </a:r>
            <a:r>
              <a:rPr lang="en-GB"/>
              <a:t>government or other </a:t>
            </a:r>
            <a:r>
              <a:rPr lang="en-GB" baseline="0" noProof="0"/>
              <a:t>power structures. </a:t>
            </a:r>
            <a:endParaRPr lang="en-US">
              <a:solidFill>
                <a:srgbClr val="444444"/>
              </a:solidFill>
            </a:endParaRPr>
          </a:p>
          <a:p>
            <a:endParaRPr lang="en-GB" dirty="0">
              <a:solidFill>
                <a:srgbClr val="444444"/>
              </a:solidFill>
            </a:endParaRPr>
          </a:p>
          <a:p>
            <a:r>
              <a:rPr lang="en-GB" dirty="0"/>
              <a:t>Sometimes this is </a:t>
            </a:r>
            <a:r>
              <a:rPr lang="en-GB" baseline="0" noProof="0" dirty="0"/>
              <a:t>a </a:t>
            </a:r>
            <a:r>
              <a:rPr lang="en-GB" dirty="0"/>
              <a:t>very complex matter where parts </a:t>
            </a:r>
            <a:r>
              <a:rPr lang="en-GB" baseline="0" noProof="0" dirty="0"/>
              <a:t>of </a:t>
            </a:r>
            <a:r>
              <a:rPr lang="en-GB" dirty="0"/>
              <a:t>a denomination supports </a:t>
            </a:r>
            <a:r>
              <a:rPr lang="en-GB" baseline="0" noProof="0" dirty="0"/>
              <a:t>the </a:t>
            </a:r>
            <a:r>
              <a:rPr lang="en-GB" dirty="0"/>
              <a:t>ruling powers and other parts </a:t>
            </a:r>
            <a:r>
              <a:rPr lang="en-GB" baseline="0" noProof="0" dirty="0"/>
              <a:t>of the </a:t>
            </a:r>
            <a:r>
              <a:rPr lang="en-GB" dirty="0"/>
              <a:t>same denomination is in opposition</a:t>
            </a:r>
            <a:r>
              <a:rPr lang="sv-SE" baseline="0" noProof="0" dirty="0"/>
              <a:t>.</a:t>
            </a:r>
            <a:endParaRPr lang="sv-SE" dirty="0">
              <a:solidFill>
                <a:srgbClr val="444444"/>
              </a:solidFill>
            </a:endParaRPr>
          </a:p>
          <a:p>
            <a:endParaRPr lang="en-GB" noProof="0" dirty="0">
              <a:ea typeface="Calibri"/>
              <a:cs typeface="Calibri"/>
            </a:endParaRPr>
          </a:p>
        </p:txBody>
      </p:sp>
      <p:sp>
        <p:nvSpPr>
          <p:cNvPr id="4" name="Platshållare för bildnummer 3"/>
          <p:cNvSpPr>
            <a:spLocks noGrp="1"/>
          </p:cNvSpPr>
          <p:nvPr>
            <p:ph type="sldNum" sz="quarter" idx="10"/>
          </p:nvPr>
        </p:nvSpPr>
        <p:spPr/>
        <p:txBody>
          <a:bodyPr/>
          <a:lstStyle/>
          <a:p>
            <a:fld id="{AF35B5CD-7C3C-41A7-9F7D-C9DB05D0C685}" type="slidenum">
              <a:rPr lang="sv-SE" smtClean="0"/>
              <a:t>59</a:t>
            </a:fld>
            <a:endParaRPr lang="sv-SE"/>
          </a:p>
        </p:txBody>
      </p:sp>
    </p:spTree>
    <p:extLst>
      <p:ext uri="{BB962C8B-B14F-4D97-AF65-F5344CB8AC3E}">
        <p14:creationId xmlns:p14="http://schemas.microsoft.com/office/powerpoint/2010/main" val="98998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9F6EE-27CE-2647-D1E7-F714665A14D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4E7ADD5-356F-AAF9-A701-D889A5AE129B}"/>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1334AB61-9176-2A99-AC86-743FBC84CE1E}"/>
              </a:ext>
            </a:extLst>
          </p:cNvPr>
          <p:cNvSpPr>
            <a:spLocks noGrp="1"/>
          </p:cNvSpPr>
          <p:nvPr>
            <p:ph type="body" idx="1"/>
          </p:nvPr>
        </p:nvSpPr>
        <p:spPr/>
        <p:txBody>
          <a:bodyPr/>
          <a:lstStyle/>
          <a:p>
            <a:pPr>
              <a:defRPr/>
            </a:pPr>
            <a:r>
              <a:rPr lang="en-GB" noProof="0" dirty="0">
                <a:solidFill>
                  <a:schemeClr val="accent6">
                    <a:lumMod val="49000"/>
                  </a:schemeClr>
                </a:solidFill>
              </a:rPr>
              <a:t>Introduction to the tool. </a:t>
            </a:r>
          </a:p>
          <a:p>
            <a:pPr>
              <a:defRPr/>
            </a:pPr>
            <a:r>
              <a:rPr lang="en-GB" noProof="0" dirty="0">
                <a:solidFill>
                  <a:schemeClr val="accent6">
                    <a:lumMod val="49000"/>
                  </a:schemeClr>
                </a:solidFill>
              </a:rPr>
              <a:t>The following six slides is a clarification of the layout of the toolbox and the process you have ahead. </a:t>
            </a:r>
            <a:endParaRPr lang="en-GB" noProof="0" dirty="0">
              <a:solidFill>
                <a:schemeClr val="accent6">
                  <a:lumMod val="49000"/>
                </a:schemeClr>
              </a:solidFill>
              <a:ea typeface="Calibri"/>
              <a:cs typeface="Calibri"/>
            </a:endParaRPr>
          </a:p>
          <a:p>
            <a:pPr algn="ctr">
              <a:defRPr/>
            </a:pPr>
            <a:endParaRPr lang="sv-SE" dirty="0">
              <a:solidFill>
                <a:schemeClr val="accent6">
                  <a:lumMod val="49000"/>
                </a:schemeClr>
              </a:solidFill>
              <a:ea typeface="Calibri"/>
              <a:cs typeface="Calibri"/>
            </a:endParaRPr>
          </a:p>
        </p:txBody>
      </p:sp>
      <p:sp>
        <p:nvSpPr>
          <p:cNvPr id="4" name="Platshållare för bildnummer 3">
            <a:extLst>
              <a:ext uri="{FF2B5EF4-FFF2-40B4-BE49-F238E27FC236}">
                <a16:creationId xmlns:a16="http://schemas.microsoft.com/office/drawing/2014/main" id="{709F6571-3F29-EC04-8475-15D912AE7EA1}"/>
              </a:ext>
            </a:extLst>
          </p:cNvPr>
          <p:cNvSpPr>
            <a:spLocks noGrp="1"/>
          </p:cNvSpPr>
          <p:nvPr>
            <p:ph type="sldNum" sz="quarter" idx="10"/>
          </p:nvPr>
        </p:nvSpPr>
        <p:spPr/>
        <p:txBody>
          <a:bodyPr/>
          <a:lstStyle/>
          <a:p>
            <a:fld id="{AF35B5CD-7C3C-41A7-9F7D-C9DB05D0C685}" type="slidenum">
              <a:rPr lang="sv-SE" smtClean="0"/>
              <a:t>6</a:t>
            </a:fld>
            <a:endParaRPr lang="sv-SE"/>
          </a:p>
        </p:txBody>
      </p:sp>
    </p:spTree>
    <p:extLst>
      <p:ext uri="{BB962C8B-B14F-4D97-AF65-F5344CB8AC3E}">
        <p14:creationId xmlns:p14="http://schemas.microsoft.com/office/powerpoint/2010/main" val="19118876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FA51A-7C47-D577-8F3B-CE5F33A9801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6668077-BB8B-80A6-9855-14128D106FF8}"/>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E568FE5D-3DFE-D50F-1C6A-9A3711E45F1D}"/>
              </a:ext>
            </a:extLst>
          </p:cNvPr>
          <p:cNvSpPr>
            <a:spLocks noGrp="1"/>
          </p:cNvSpPr>
          <p:nvPr>
            <p:ph type="body" idx="1"/>
          </p:nvPr>
        </p:nvSpPr>
        <p:spPr/>
        <p:txBody>
          <a:bodyPr/>
          <a:lstStyle/>
          <a:p>
            <a:r>
              <a:rPr lang="en-GB" dirty="0"/>
              <a:t>When </a:t>
            </a:r>
            <a:r>
              <a:rPr lang="en-GB" dirty="0" err="1"/>
              <a:t>FoRB</a:t>
            </a:r>
            <a:r>
              <a:rPr lang="en-GB" dirty="0"/>
              <a:t> is very limited, organisations might have a developmental or humanitarian agenda on the surface but a </a:t>
            </a:r>
            <a:r>
              <a:rPr lang="en-GB" baseline="0" noProof="0" dirty="0"/>
              <a:t>religious </a:t>
            </a:r>
            <a:r>
              <a:rPr lang="en-GB" dirty="0"/>
              <a:t>agenda in </a:t>
            </a:r>
            <a:r>
              <a:rPr lang="en-GB" baseline="0" noProof="0" dirty="0"/>
              <a:t>the </a:t>
            </a:r>
            <a:r>
              <a:rPr lang="en-GB" dirty="0"/>
              <a:t>hidden</a:t>
            </a:r>
            <a:r>
              <a:rPr lang="en-GB" baseline="0" noProof="0" dirty="0"/>
              <a:t>. </a:t>
            </a:r>
            <a:r>
              <a:rPr lang="en-GB" dirty="0"/>
              <a:t>This is very complex as a humanitarian work could </a:t>
            </a:r>
            <a:r>
              <a:rPr lang="en-GB" baseline="0" noProof="0" dirty="0"/>
              <a:t>be </a:t>
            </a:r>
            <a:r>
              <a:rPr lang="en-GB" dirty="0"/>
              <a:t>an expression </a:t>
            </a:r>
            <a:r>
              <a:rPr lang="en-GB" baseline="0" noProof="0" dirty="0"/>
              <a:t>of </a:t>
            </a:r>
            <a:r>
              <a:rPr lang="en-GB" dirty="0"/>
              <a:t>faith and have its own value in </a:t>
            </a:r>
            <a:r>
              <a:rPr lang="en-GB" baseline="0" noProof="0" dirty="0"/>
              <a:t>the </a:t>
            </a:r>
            <a:r>
              <a:rPr lang="en-GB" dirty="0"/>
              <a:t>eyes </a:t>
            </a:r>
            <a:r>
              <a:rPr lang="en-GB" baseline="0" noProof="0" dirty="0"/>
              <a:t>of the </a:t>
            </a:r>
            <a:r>
              <a:rPr lang="en-GB" dirty="0"/>
              <a:t>religious actor</a:t>
            </a:r>
            <a:r>
              <a:rPr lang="en-GB" baseline="0" noProof="0" dirty="0"/>
              <a:t>. </a:t>
            </a:r>
            <a:r>
              <a:rPr lang="en-GB" dirty="0"/>
              <a:t>Many religious organisations have a social wing, giving them freedom to operate in areas where evangelisation/preaching </a:t>
            </a:r>
            <a:r>
              <a:rPr lang="en-GB" baseline="0" noProof="0" dirty="0"/>
              <a:t>could </a:t>
            </a:r>
            <a:r>
              <a:rPr lang="en-GB" dirty="0"/>
              <a:t>not </a:t>
            </a:r>
            <a:r>
              <a:rPr lang="en-GB" baseline="0" noProof="0" dirty="0"/>
              <a:t>be </a:t>
            </a:r>
            <a:r>
              <a:rPr lang="en-GB" dirty="0"/>
              <a:t>possible. But is it really a hidden agenda or is it an integrated part </a:t>
            </a:r>
            <a:r>
              <a:rPr lang="en-GB" baseline="0" noProof="0" dirty="0"/>
              <a:t>of the </a:t>
            </a:r>
            <a:r>
              <a:rPr lang="en-GB" dirty="0"/>
              <a:t>belief system?</a:t>
            </a:r>
          </a:p>
          <a:p>
            <a:endParaRPr lang="en-GB" noProof="0" dirty="0">
              <a:ea typeface="Calibri"/>
              <a:cs typeface="Calibri"/>
            </a:endParaRPr>
          </a:p>
        </p:txBody>
      </p:sp>
      <p:sp>
        <p:nvSpPr>
          <p:cNvPr id="4" name="Platshållare för bildnummer 3">
            <a:extLst>
              <a:ext uri="{FF2B5EF4-FFF2-40B4-BE49-F238E27FC236}">
                <a16:creationId xmlns:a16="http://schemas.microsoft.com/office/drawing/2014/main" id="{4D5FA198-B820-867D-5CE9-1AADE865E68D}"/>
              </a:ext>
            </a:extLst>
          </p:cNvPr>
          <p:cNvSpPr>
            <a:spLocks noGrp="1"/>
          </p:cNvSpPr>
          <p:nvPr>
            <p:ph type="sldNum" sz="quarter" idx="10"/>
          </p:nvPr>
        </p:nvSpPr>
        <p:spPr/>
        <p:txBody>
          <a:bodyPr/>
          <a:lstStyle/>
          <a:p>
            <a:fld id="{AF35B5CD-7C3C-41A7-9F7D-C9DB05D0C685}" type="slidenum">
              <a:rPr lang="sv-SE" smtClean="0"/>
              <a:t>60</a:t>
            </a:fld>
            <a:endParaRPr lang="sv-SE"/>
          </a:p>
        </p:txBody>
      </p:sp>
    </p:spTree>
    <p:extLst>
      <p:ext uri="{BB962C8B-B14F-4D97-AF65-F5344CB8AC3E}">
        <p14:creationId xmlns:p14="http://schemas.microsoft.com/office/powerpoint/2010/main" val="18365189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0AAC9-878A-86D3-0BF5-00BC8EB0F5E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8BC3B41-0BA4-8599-0A38-059719609F54}"/>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5AB92969-3BAD-5551-E235-AB8D201B7240}"/>
              </a:ext>
            </a:extLst>
          </p:cNvPr>
          <p:cNvSpPr>
            <a:spLocks noGrp="1"/>
          </p:cNvSpPr>
          <p:nvPr>
            <p:ph type="body" idx="1"/>
          </p:nvPr>
        </p:nvSpPr>
        <p:spPr/>
        <p:txBody>
          <a:bodyPr/>
          <a:lstStyle/>
          <a:p>
            <a:r>
              <a:rPr lang="en-GB" dirty="0"/>
              <a:t>In context where the political freedom is very limited, </a:t>
            </a:r>
            <a:r>
              <a:rPr lang="en-GB" baseline="0" noProof="0" dirty="0"/>
              <a:t>religious </a:t>
            </a:r>
            <a:r>
              <a:rPr lang="en-GB" dirty="0"/>
              <a:t>organisations </a:t>
            </a:r>
            <a:r>
              <a:rPr lang="en-GB" baseline="0" noProof="0" dirty="0"/>
              <a:t>might be a </a:t>
            </a:r>
            <a:r>
              <a:rPr lang="en-GB" dirty="0"/>
              <a:t>safe haven </a:t>
            </a:r>
            <a:r>
              <a:rPr lang="en-GB" baseline="0" noProof="0" dirty="0"/>
              <a:t>for </a:t>
            </a:r>
            <a:r>
              <a:rPr lang="en-GB" dirty="0"/>
              <a:t>HR-work or even more subversive actions. THERE AREEXAMPLES OF </a:t>
            </a:r>
            <a:r>
              <a:rPr lang="en-GB" dirty="0" err="1"/>
              <a:t>EDUCATIONALhaving</a:t>
            </a:r>
            <a:r>
              <a:rPr lang="en-GB" dirty="0"/>
              <a:t> a </a:t>
            </a:r>
            <a:r>
              <a:rPr lang="en-GB" baseline="0" noProof="0" dirty="0"/>
              <a:t>religious</a:t>
            </a:r>
            <a:r>
              <a:rPr lang="en-GB" dirty="0"/>
              <a:t>/theological identity during</a:t>
            </a:r>
            <a:r>
              <a:rPr lang="en-GB" baseline="0" noProof="0" dirty="0"/>
              <a:t> the </a:t>
            </a:r>
            <a:r>
              <a:rPr lang="en-GB" dirty="0"/>
              <a:t>military rule of Burma/Myanmar but more secretly training human rights defenders. Another example is western Christian organisations having missionaries in apartheid South Africa, in reality working with political issues</a:t>
            </a:r>
            <a:r>
              <a:rPr lang="en-GB" baseline="0" noProof="0" dirty="0"/>
              <a:t>.</a:t>
            </a:r>
            <a:endParaRPr lang="en-GB" dirty="0"/>
          </a:p>
          <a:p>
            <a:endParaRPr lang="en-GB" noProof="0" dirty="0">
              <a:ea typeface="Calibri"/>
              <a:cs typeface="Calibri"/>
            </a:endParaRPr>
          </a:p>
        </p:txBody>
      </p:sp>
      <p:sp>
        <p:nvSpPr>
          <p:cNvPr id="4" name="Platshållare för bildnummer 3">
            <a:extLst>
              <a:ext uri="{FF2B5EF4-FFF2-40B4-BE49-F238E27FC236}">
                <a16:creationId xmlns:a16="http://schemas.microsoft.com/office/drawing/2014/main" id="{61EBD410-F26D-3650-9487-C892BADACDB9}"/>
              </a:ext>
            </a:extLst>
          </p:cNvPr>
          <p:cNvSpPr>
            <a:spLocks noGrp="1"/>
          </p:cNvSpPr>
          <p:nvPr>
            <p:ph type="sldNum" sz="quarter" idx="10"/>
          </p:nvPr>
        </p:nvSpPr>
        <p:spPr/>
        <p:txBody>
          <a:bodyPr/>
          <a:lstStyle/>
          <a:p>
            <a:fld id="{AF35B5CD-7C3C-41A7-9F7D-C9DB05D0C685}" type="slidenum">
              <a:rPr lang="sv-SE" smtClean="0"/>
              <a:t>61</a:t>
            </a:fld>
            <a:endParaRPr lang="sv-SE"/>
          </a:p>
        </p:txBody>
      </p:sp>
    </p:spTree>
    <p:extLst>
      <p:ext uri="{BB962C8B-B14F-4D97-AF65-F5344CB8AC3E}">
        <p14:creationId xmlns:p14="http://schemas.microsoft.com/office/powerpoint/2010/main" val="5667239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5C341-4F5E-A71C-FC39-96EE899696F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B421A07-E5E3-956D-2D2E-A63AFDE156D9}"/>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AC1502FF-1CE2-0F00-60BF-93B58CDA0F5A}"/>
              </a:ext>
            </a:extLst>
          </p:cNvPr>
          <p:cNvSpPr>
            <a:spLocks noGrp="1"/>
          </p:cNvSpPr>
          <p:nvPr>
            <p:ph type="body" idx="1"/>
          </p:nvPr>
        </p:nvSpPr>
        <p:spPr/>
        <p:txBody>
          <a:bodyPr/>
          <a:lstStyle/>
          <a:p>
            <a:r>
              <a:rPr lang="en-GB" dirty="0"/>
              <a:t>Ask the group to share their stories. If the context is very restrictive and they represent a persecuted minority, formulate this as positive stories. Most likely the bad stories will come indirectly</a:t>
            </a:r>
            <a:r>
              <a:rPr lang="en-GB" baseline="0" noProof="0" dirty="0"/>
              <a:t>.</a:t>
            </a:r>
            <a:endParaRPr lang="en-GB" dirty="0"/>
          </a:p>
          <a:p>
            <a:endParaRPr lang="en-GB" noProof="0" dirty="0">
              <a:solidFill>
                <a:srgbClr val="000000"/>
              </a:solidFill>
              <a:ea typeface="Calibri"/>
              <a:cs typeface="Calibri"/>
            </a:endParaRPr>
          </a:p>
        </p:txBody>
      </p:sp>
      <p:sp>
        <p:nvSpPr>
          <p:cNvPr id="4" name="Platshållare för bildnummer 3">
            <a:extLst>
              <a:ext uri="{FF2B5EF4-FFF2-40B4-BE49-F238E27FC236}">
                <a16:creationId xmlns:a16="http://schemas.microsoft.com/office/drawing/2014/main" id="{EC02F756-57EE-27CF-9E48-D909AC5F6660}"/>
              </a:ext>
            </a:extLst>
          </p:cNvPr>
          <p:cNvSpPr>
            <a:spLocks noGrp="1"/>
          </p:cNvSpPr>
          <p:nvPr>
            <p:ph type="sldNum" sz="quarter" idx="10"/>
          </p:nvPr>
        </p:nvSpPr>
        <p:spPr/>
        <p:txBody>
          <a:bodyPr/>
          <a:lstStyle/>
          <a:p>
            <a:fld id="{AF35B5CD-7C3C-41A7-9F7D-C9DB05D0C685}" type="slidenum">
              <a:rPr lang="sv-SE" smtClean="0"/>
              <a:t>62</a:t>
            </a:fld>
            <a:endParaRPr lang="sv-SE"/>
          </a:p>
        </p:txBody>
      </p:sp>
    </p:spTree>
    <p:extLst>
      <p:ext uri="{BB962C8B-B14F-4D97-AF65-F5344CB8AC3E}">
        <p14:creationId xmlns:p14="http://schemas.microsoft.com/office/powerpoint/2010/main" val="25727606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9E00C-4454-4780-9304-B7D3708B314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9EFDDF4-99FC-0217-4028-95A161918E10}"/>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E8A44DFA-E14D-D991-4360-D3CB644EF8A2}"/>
              </a:ext>
            </a:extLst>
          </p:cNvPr>
          <p:cNvSpPr>
            <a:spLocks noGrp="1"/>
          </p:cNvSpPr>
          <p:nvPr>
            <p:ph type="body" idx="1"/>
          </p:nvPr>
        </p:nvSpPr>
        <p:spPr/>
        <p:txBody>
          <a:bodyPr/>
          <a:lstStyle/>
          <a:p>
            <a:r>
              <a:rPr lang="en-GB" dirty="0"/>
              <a:t>General religious literacy is a combination of </a:t>
            </a:r>
            <a:endParaRPr lang="en-US" dirty="0">
              <a:solidFill>
                <a:srgbClr val="444444"/>
              </a:solidFill>
            </a:endParaRPr>
          </a:p>
          <a:p>
            <a:r>
              <a:rPr lang="en-GB" dirty="0"/>
              <a:t>- understanding the role of religion in </a:t>
            </a:r>
            <a:r>
              <a:rPr lang="en-GB" noProof="0" dirty="0"/>
              <a:t>the</a:t>
            </a:r>
            <a:r>
              <a:rPr lang="en-GB" baseline="0" noProof="0" dirty="0"/>
              <a:t> </a:t>
            </a:r>
            <a:r>
              <a:rPr lang="en-GB" dirty="0"/>
              <a:t>world,</a:t>
            </a:r>
            <a:endParaRPr lang="en-US" dirty="0">
              <a:solidFill>
                <a:srgbClr val="444444"/>
              </a:solidFill>
            </a:endParaRPr>
          </a:p>
          <a:p>
            <a:r>
              <a:rPr lang="en-GB" dirty="0"/>
              <a:t>- an understanding of who </a:t>
            </a:r>
            <a:r>
              <a:rPr lang="en-GB" noProof="0" dirty="0"/>
              <a:t>we </a:t>
            </a:r>
            <a:r>
              <a:rPr lang="en-GB" dirty="0"/>
              <a:t>are - what motivates us - regarding a </a:t>
            </a:r>
            <a:r>
              <a:rPr lang="en-GB" noProof="0" dirty="0"/>
              <a:t>religious </a:t>
            </a:r>
            <a:r>
              <a:rPr lang="en-GB" dirty="0"/>
              <a:t>perspective</a:t>
            </a:r>
            <a:endParaRPr lang="en-US" baseline="0" dirty="0">
              <a:solidFill>
                <a:srgbClr val="444444"/>
              </a:solidFill>
            </a:endParaRPr>
          </a:p>
          <a:p>
            <a:r>
              <a:rPr lang="en-GB" dirty="0"/>
              <a:t>- </a:t>
            </a:r>
            <a:r>
              <a:rPr lang="en-GB" baseline="0" noProof="0" dirty="0"/>
              <a:t>and </a:t>
            </a:r>
            <a:r>
              <a:rPr lang="en-GB" dirty="0"/>
              <a:t>recognition that religion </a:t>
            </a:r>
            <a:r>
              <a:rPr lang="en-GB" baseline="0" noProof="0" dirty="0"/>
              <a:t>and </a:t>
            </a:r>
            <a:r>
              <a:rPr lang="en-GB" dirty="0"/>
              <a:t>values lie beneath </a:t>
            </a:r>
            <a:r>
              <a:rPr lang="en-GB" baseline="0" noProof="0" dirty="0"/>
              <a:t>our </a:t>
            </a:r>
            <a:r>
              <a:rPr lang="en-GB" dirty="0"/>
              <a:t>behaviours and structures. We need freedom to talk about religion and values, in order to change society.</a:t>
            </a:r>
            <a:endParaRPr lang="en-US" baseline="0" noProof="0" dirty="0">
              <a:solidFill>
                <a:srgbClr val="444444"/>
              </a:solidFill>
            </a:endParaRPr>
          </a:p>
        </p:txBody>
      </p:sp>
      <p:sp>
        <p:nvSpPr>
          <p:cNvPr id="4" name="Platshållare för bildnummer 3">
            <a:extLst>
              <a:ext uri="{FF2B5EF4-FFF2-40B4-BE49-F238E27FC236}">
                <a16:creationId xmlns:a16="http://schemas.microsoft.com/office/drawing/2014/main" id="{A2054673-437A-6803-B55C-620344CCA4E5}"/>
              </a:ext>
            </a:extLst>
          </p:cNvPr>
          <p:cNvSpPr>
            <a:spLocks noGrp="1"/>
          </p:cNvSpPr>
          <p:nvPr>
            <p:ph type="sldNum" sz="quarter" idx="10"/>
          </p:nvPr>
        </p:nvSpPr>
        <p:spPr/>
        <p:txBody>
          <a:bodyPr/>
          <a:lstStyle/>
          <a:p>
            <a:fld id="{AF35B5CD-7C3C-41A7-9F7D-C9DB05D0C685}" type="slidenum">
              <a:rPr lang="sv-SE" smtClean="0"/>
              <a:t>63</a:t>
            </a:fld>
            <a:endParaRPr lang="sv-SE"/>
          </a:p>
        </p:txBody>
      </p:sp>
    </p:spTree>
    <p:extLst>
      <p:ext uri="{BB962C8B-B14F-4D97-AF65-F5344CB8AC3E}">
        <p14:creationId xmlns:p14="http://schemas.microsoft.com/office/powerpoint/2010/main" val="32770429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32E27-3D29-4056-00F0-F0E319B3BFF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C8E1E84-8271-BDED-B3CF-4A6FE6D5A103}"/>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417AD63B-7690-C8BF-A659-5A160FF3EDD2}"/>
              </a:ext>
            </a:extLst>
          </p:cNvPr>
          <p:cNvSpPr>
            <a:spLocks noGrp="1"/>
          </p:cNvSpPr>
          <p:nvPr>
            <p:ph type="body" idx="1"/>
          </p:nvPr>
        </p:nvSpPr>
        <p:spPr/>
        <p:txBody>
          <a:bodyPr/>
          <a:lstStyle/>
          <a:p>
            <a:pPr>
              <a:defRPr/>
            </a:pPr>
            <a:r>
              <a:rPr lang="en-GB" dirty="0"/>
              <a:t>Contextual religious literacy</a:t>
            </a:r>
          </a:p>
        </p:txBody>
      </p:sp>
      <p:sp>
        <p:nvSpPr>
          <p:cNvPr id="4" name="Platshållare för bildnummer 3">
            <a:extLst>
              <a:ext uri="{FF2B5EF4-FFF2-40B4-BE49-F238E27FC236}">
                <a16:creationId xmlns:a16="http://schemas.microsoft.com/office/drawing/2014/main" id="{8346C3EF-FABF-B943-97E8-C5F8770CC6A8}"/>
              </a:ext>
            </a:extLst>
          </p:cNvPr>
          <p:cNvSpPr>
            <a:spLocks noGrp="1"/>
          </p:cNvSpPr>
          <p:nvPr>
            <p:ph type="sldNum" sz="quarter" idx="10"/>
          </p:nvPr>
        </p:nvSpPr>
        <p:spPr/>
        <p:txBody>
          <a:bodyPr/>
          <a:lstStyle/>
          <a:p>
            <a:fld id="{AF35B5CD-7C3C-41A7-9F7D-C9DB05D0C685}" type="slidenum">
              <a:rPr lang="sv-SE" smtClean="0"/>
              <a:t>64</a:t>
            </a:fld>
            <a:endParaRPr lang="sv-SE"/>
          </a:p>
        </p:txBody>
      </p:sp>
    </p:spTree>
    <p:extLst>
      <p:ext uri="{BB962C8B-B14F-4D97-AF65-F5344CB8AC3E}">
        <p14:creationId xmlns:p14="http://schemas.microsoft.com/office/powerpoint/2010/main" val="38468333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20774-9B91-C166-3260-F9868B6D64B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4B3D742-3602-649A-45E5-0987BB7116AA}"/>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1F99197C-CCA6-3C18-579C-68D8A8E626B8}"/>
              </a:ext>
            </a:extLst>
          </p:cNvPr>
          <p:cNvSpPr>
            <a:spLocks noGrp="1"/>
          </p:cNvSpPr>
          <p:nvPr>
            <p:ph type="body" idx="1"/>
          </p:nvPr>
        </p:nvSpPr>
        <p:spPr/>
        <p:txBody>
          <a:bodyPr/>
          <a:lstStyle/>
          <a:p>
            <a:pPr marL="348615" indent="-348615" algn="l">
              <a:spcBef>
                <a:spcPts val="1100"/>
              </a:spcBef>
              <a:buAutoNum type="arabicPeriod"/>
              <a:defRPr sz="3000" b="0">
                <a:solidFill>
                  <a:srgbClr val="5E5E5E"/>
                </a:solidFill>
                <a:latin typeface="+mn-lt"/>
                <a:ea typeface="+mn-ea"/>
                <a:cs typeface="+mn-cs"/>
                <a:sym typeface="Trebuchet MS"/>
              </a:defRPr>
            </a:pPr>
            <a:r>
              <a:rPr lang="en-GB" b="0" noProof="0" dirty="0">
                <a:solidFill>
                  <a:srgbClr val="5E5E5E"/>
                </a:solidFill>
                <a:sym typeface="Trebuchet MS"/>
              </a:rPr>
              <a:t>General religious literacy - Develop knowledge and reflection about religions role in rights-based development and what drives our own organisation.</a:t>
            </a:r>
            <a:endParaRPr lang="en-US" b="0" noProof="0" dirty="0">
              <a:solidFill>
                <a:srgbClr val="444444"/>
              </a:solidFill>
            </a:endParaRPr>
          </a:p>
          <a:p>
            <a:pPr marL="348615" indent="-348615" algn="l">
              <a:spcBef>
                <a:spcPts val="1100"/>
              </a:spcBef>
              <a:buAutoNum type="arabicPeriod"/>
              <a:defRPr sz="3000" b="0">
                <a:solidFill>
                  <a:srgbClr val="5E5E5E"/>
                </a:solidFill>
                <a:latin typeface="+mn-lt"/>
                <a:ea typeface="+mn-ea"/>
                <a:cs typeface="+mn-cs"/>
                <a:sym typeface="Trebuchet MS"/>
              </a:defRPr>
            </a:pPr>
            <a:r>
              <a:rPr lang="en-GB" b="1" noProof="0" dirty="0">
                <a:solidFill>
                  <a:srgbClr val="5E5E5E"/>
                </a:solidFill>
                <a:sym typeface="Trebuchet MS"/>
              </a:rPr>
              <a:t>Contextual religious literacy</a:t>
            </a:r>
            <a:r>
              <a:rPr lang="en-GB" b="0" noProof="0" dirty="0">
                <a:solidFill>
                  <a:srgbClr val="5E5E5E"/>
                </a:solidFill>
                <a:sym typeface="Trebuchet MS"/>
              </a:rPr>
              <a:t> - Strengthen context and actor analysis through increased religious literacy.</a:t>
            </a:r>
            <a:endParaRPr lang="en-US" b="0" noProof="0" dirty="0">
              <a:solidFill>
                <a:srgbClr val="444444"/>
              </a:solidFill>
            </a:endParaRPr>
          </a:p>
          <a:p>
            <a:pPr marL="348615" indent="-348615" algn="l">
              <a:spcBef>
                <a:spcPts val="1100"/>
              </a:spcBef>
              <a:buAutoNum type="arabicPeriod"/>
              <a:defRPr sz="3000" b="0">
                <a:solidFill>
                  <a:srgbClr val="5E5E5E"/>
                </a:solidFill>
                <a:latin typeface="+mn-lt"/>
                <a:ea typeface="+mn-ea"/>
                <a:cs typeface="+mn-cs"/>
                <a:sym typeface="Trebuchet MS"/>
              </a:defRPr>
            </a:pPr>
            <a:r>
              <a:rPr lang="en-GB" b="0" noProof="0" dirty="0">
                <a:solidFill>
                  <a:srgbClr val="5E5E5E"/>
                </a:solidFill>
                <a:sym typeface="Trebuchet MS"/>
              </a:rPr>
              <a:t>Practical religious literacy - Identify relevant strategies in relation to religion and religious actors.</a:t>
            </a:r>
            <a:endParaRPr lang="en-US" b="0" noProof="0" dirty="0">
              <a:solidFill>
                <a:srgbClr val="444444"/>
              </a:solidFill>
            </a:endParaRPr>
          </a:p>
        </p:txBody>
      </p:sp>
      <p:sp>
        <p:nvSpPr>
          <p:cNvPr id="4" name="Platshållare för bildnummer 3">
            <a:extLst>
              <a:ext uri="{FF2B5EF4-FFF2-40B4-BE49-F238E27FC236}">
                <a16:creationId xmlns:a16="http://schemas.microsoft.com/office/drawing/2014/main" id="{A7108A86-EB6B-D2D8-47BF-EF3A759505ED}"/>
              </a:ext>
            </a:extLst>
          </p:cNvPr>
          <p:cNvSpPr>
            <a:spLocks noGrp="1"/>
          </p:cNvSpPr>
          <p:nvPr>
            <p:ph type="sldNum" sz="quarter" idx="10"/>
          </p:nvPr>
        </p:nvSpPr>
        <p:spPr/>
        <p:txBody>
          <a:bodyPr/>
          <a:lstStyle/>
          <a:p>
            <a:fld id="{AF35B5CD-7C3C-41A7-9F7D-C9DB05D0C685}" type="slidenum">
              <a:rPr lang="sv-SE" smtClean="0"/>
              <a:t>65</a:t>
            </a:fld>
            <a:endParaRPr lang="sv-SE"/>
          </a:p>
        </p:txBody>
      </p:sp>
    </p:spTree>
    <p:extLst>
      <p:ext uri="{BB962C8B-B14F-4D97-AF65-F5344CB8AC3E}">
        <p14:creationId xmlns:p14="http://schemas.microsoft.com/office/powerpoint/2010/main" val="12804973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noProof="0" dirty="0"/>
              <a:t>The next slides post three questions. To what extent have you already integrated these perspectives into your existing analysis?</a:t>
            </a:r>
          </a:p>
          <a:p>
            <a:r>
              <a:rPr lang="en-GB" noProof="0" dirty="0"/>
              <a:t>Decide which situation/context you are focusing on. Choose</a:t>
            </a:r>
            <a:r>
              <a:rPr lang="en-GB" baseline="0" noProof="0" dirty="0"/>
              <a:t> one relevant and practical case!</a:t>
            </a:r>
          </a:p>
          <a:p>
            <a:endParaRPr lang="en-GB" noProof="0" dirty="0"/>
          </a:p>
          <a:p>
            <a:r>
              <a:rPr lang="en-GB" noProof="0" dirty="0"/>
              <a:t>This is very important for the rest of the training. The context or the examples</a:t>
            </a:r>
            <a:r>
              <a:rPr lang="en-GB" baseline="0" noProof="0" dirty="0"/>
              <a:t> chosen here will be important as cases used in later discussions.</a:t>
            </a:r>
            <a:endParaRPr lang="en-GB" noProof="0" dirty="0"/>
          </a:p>
          <a:p>
            <a:endParaRPr lang="sv-SE" b="1" dirty="0"/>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66</a:t>
            </a:fld>
            <a:endParaRPr lang="sv-SE"/>
          </a:p>
        </p:txBody>
      </p:sp>
    </p:spTree>
    <p:extLst>
      <p:ext uri="{BB962C8B-B14F-4D97-AF65-F5344CB8AC3E}">
        <p14:creationId xmlns:p14="http://schemas.microsoft.com/office/powerpoint/2010/main" val="19158118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noProof="0" dirty="0"/>
              <a:t>Think of your specific chosen context. We are going to identify the actors that are present in you your chosen context.</a:t>
            </a:r>
          </a:p>
        </p:txBody>
      </p:sp>
      <p:sp>
        <p:nvSpPr>
          <p:cNvPr id="4" name="Platshållare för bildnummer 3"/>
          <p:cNvSpPr>
            <a:spLocks noGrp="1"/>
          </p:cNvSpPr>
          <p:nvPr>
            <p:ph type="sldNum" sz="quarter" idx="10"/>
          </p:nvPr>
        </p:nvSpPr>
        <p:spPr/>
        <p:txBody>
          <a:bodyPr/>
          <a:lstStyle/>
          <a:p>
            <a:fld id="{AF35B5CD-7C3C-41A7-9F7D-C9DB05D0C685}" type="slidenum">
              <a:rPr lang="sv-SE" smtClean="0"/>
              <a:t>67</a:t>
            </a:fld>
            <a:endParaRPr lang="sv-SE"/>
          </a:p>
        </p:txBody>
      </p:sp>
    </p:spTree>
    <p:extLst>
      <p:ext uri="{BB962C8B-B14F-4D97-AF65-F5344CB8AC3E}">
        <p14:creationId xmlns:p14="http://schemas.microsoft.com/office/powerpoint/2010/main" val="1756108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17BDA-5024-4CEE-CDA8-0F860B9BED1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CB005C9-5797-52C4-7EEF-467EF18B997D}"/>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11BA1013-BA51-9E1B-BA0B-8CB365F5FF39}"/>
              </a:ext>
            </a:extLst>
          </p:cNvPr>
          <p:cNvSpPr>
            <a:spLocks noGrp="1"/>
          </p:cNvSpPr>
          <p:nvPr>
            <p:ph type="body" idx="1"/>
          </p:nvPr>
        </p:nvSpPr>
        <p:spPr/>
        <p:txBody>
          <a:bodyPr/>
          <a:lstStyle/>
          <a:p>
            <a:r>
              <a:rPr lang="en-GB" noProof="0" dirty="0"/>
              <a:t>We are going to use a series of methods to learn more about these actors and, by increased religious literacy, understand what we need to learn to improve cooperation. </a:t>
            </a:r>
            <a:r>
              <a:rPr lang="en-GB" noProof="0" dirty="0" err="1"/>
              <a:t>Increaewd</a:t>
            </a:r>
            <a:r>
              <a:rPr lang="en-GB" noProof="0" dirty="0"/>
              <a:t> religious literacy will help us to chose strategies for working with actors we encounter.</a:t>
            </a:r>
          </a:p>
        </p:txBody>
      </p:sp>
      <p:sp>
        <p:nvSpPr>
          <p:cNvPr id="4" name="Platshållare för bildnummer 3">
            <a:extLst>
              <a:ext uri="{FF2B5EF4-FFF2-40B4-BE49-F238E27FC236}">
                <a16:creationId xmlns:a16="http://schemas.microsoft.com/office/drawing/2014/main" id="{112C33A6-7A1A-1F11-8554-72ED87217C20}"/>
              </a:ext>
            </a:extLst>
          </p:cNvPr>
          <p:cNvSpPr>
            <a:spLocks noGrp="1"/>
          </p:cNvSpPr>
          <p:nvPr>
            <p:ph type="sldNum" sz="quarter" idx="10"/>
          </p:nvPr>
        </p:nvSpPr>
        <p:spPr/>
        <p:txBody>
          <a:bodyPr/>
          <a:lstStyle/>
          <a:p>
            <a:fld id="{AF35B5CD-7C3C-41A7-9F7D-C9DB05D0C685}" type="slidenum">
              <a:rPr lang="sv-SE" smtClean="0"/>
              <a:t>68</a:t>
            </a:fld>
            <a:endParaRPr lang="sv-SE"/>
          </a:p>
        </p:txBody>
      </p:sp>
    </p:spTree>
    <p:extLst>
      <p:ext uri="{BB962C8B-B14F-4D97-AF65-F5344CB8AC3E}">
        <p14:creationId xmlns:p14="http://schemas.microsoft.com/office/powerpoint/2010/main" val="22766686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2A303-C13A-E7E3-C0FE-2DC7BDB85E4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1B7BDE3-EA3B-A779-7902-204FAF2D4204}"/>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C7272897-4DD6-0286-0240-C42E051F8A44}"/>
              </a:ext>
            </a:extLst>
          </p:cNvPr>
          <p:cNvSpPr>
            <a:spLocks noGrp="1"/>
          </p:cNvSpPr>
          <p:nvPr>
            <p:ph type="body" idx="1"/>
          </p:nvPr>
        </p:nvSpPr>
        <p:spPr/>
        <p:txBody>
          <a:bodyPr/>
          <a:lstStyle/>
          <a:p>
            <a:r>
              <a:rPr lang="en-GB" noProof="0" dirty="0"/>
              <a:t>We need to consider </a:t>
            </a:r>
            <a:r>
              <a:rPr lang="en-GB" noProof="0" dirty="0" err="1"/>
              <a:t>FoRB</a:t>
            </a:r>
            <a:r>
              <a:rPr lang="en-GB" noProof="0" dirty="0"/>
              <a:t> as it has impact on the </a:t>
            </a:r>
            <a:r>
              <a:rPr lang="en-GB" noProof="0" dirty="0" err="1"/>
              <a:t>limitaions</a:t>
            </a:r>
            <a:r>
              <a:rPr lang="en-GB" noProof="0" dirty="0"/>
              <a:t> and possibilities for understanding our context.</a:t>
            </a:r>
          </a:p>
        </p:txBody>
      </p:sp>
      <p:sp>
        <p:nvSpPr>
          <p:cNvPr id="4" name="Platshållare för bildnummer 3">
            <a:extLst>
              <a:ext uri="{FF2B5EF4-FFF2-40B4-BE49-F238E27FC236}">
                <a16:creationId xmlns:a16="http://schemas.microsoft.com/office/drawing/2014/main" id="{3588450C-15C2-C84C-456C-C45FA4875AC4}"/>
              </a:ext>
            </a:extLst>
          </p:cNvPr>
          <p:cNvSpPr>
            <a:spLocks noGrp="1"/>
          </p:cNvSpPr>
          <p:nvPr>
            <p:ph type="sldNum" sz="quarter" idx="10"/>
          </p:nvPr>
        </p:nvSpPr>
        <p:spPr/>
        <p:txBody>
          <a:bodyPr/>
          <a:lstStyle/>
          <a:p>
            <a:fld id="{AF35B5CD-7C3C-41A7-9F7D-C9DB05D0C685}" type="slidenum">
              <a:rPr lang="sv-SE" smtClean="0"/>
              <a:t>69</a:t>
            </a:fld>
            <a:endParaRPr lang="sv-SE"/>
          </a:p>
        </p:txBody>
      </p:sp>
    </p:spTree>
    <p:extLst>
      <p:ext uri="{BB962C8B-B14F-4D97-AF65-F5344CB8AC3E}">
        <p14:creationId xmlns:p14="http://schemas.microsoft.com/office/powerpoint/2010/main" val="3411345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algn="l">
              <a:spcBef>
                <a:spcPts val="2600"/>
              </a:spcBef>
              <a:defRPr sz="4000" b="0">
                <a:solidFill>
                  <a:srgbClr val="424242"/>
                </a:solidFill>
                <a:latin typeface="+mn-lt"/>
                <a:ea typeface="+mn-ea"/>
                <a:cs typeface="+mn-cs"/>
                <a:sym typeface="Trebuchet MS"/>
              </a:defRPr>
            </a:pPr>
            <a:r>
              <a:rPr lang="en-GB" sz="1200" noProof="0" dirty="0"/>
              <a:t>The purpose is increased religious literacy, to support organisations working with a rights-based approach. These organizations may be faith-based or </a:t>
            </a:r>
            <a:r>
              <a:rPr lang="en-GB" sz="1200" noProof="0" dirty="0" err="1"/>
              <a:t>secuelar</a:t>
            </a:r>
            <a:r>
              <a:rPr lang="en-GB" sz="1200" noProof="0" dirty="0"/>
              <a:t>.</a:t>
            </a:r>
          </a:p>
          <a:p>
            <a:pPr algn="l">
              <a:spcBef>
                <a:spcPts val="2600"/>
              </a:spcBef>
              <a:defRPr sz="4000" b="0">
                <a:solidFill>
                  <a:srgbClr val="424242"/>
                </a:solidFill>
                <a:latin typeface="+mn-lt"/>
                <a:ea typeface="+mn-ea"/>
                <a:cs typeface="+mn-cs"/>
                <a:sym typeface="Trebuchet MS"/>
              </a:defRPr>
            </a:pPr>
            <a:r>
              <a:rPr lang="en-GB" sz="1200" noProof="0" dirty="0"/>
              <a:t>Religious literacy is needed in a world where beliefs and religious actors play a significant role in shaping values and norms in society.</a:t>
            </a:r>
          </a:p>
        </p:txBody>
      </p:sp>
      <p:sp>
        <p:nvSpPr>
          <p:cNvPr id="4" name="Platshållare för bildnummer 3"/>
          <p:cNvSpPr>
            <a:spLocks noGrp="1"/>
          </p:cNvSpPr>
          <p:nvPr>
            <p:ph type="sldNum" sz="quarter" idx="10"/>
          </p:nvPr>
        </p:nvSpPr>
        <p:spPr/>
        <p:txBody>
          <a:bodyPr/>
          <a:lstStyle/>
          <a:p>
            <a:fld id="{AF35B5CD-7C3C-41A7-9F7D-C9DB05D0C685}" type="slidenum">
              <a:rPr lang="sv-SE" smtClean="0"/>
              <a:t>7</a:t>
            </a:fld>
            <a:endParaRPr lang="sv-SE"/>
          </a:p>
        </p:txBody>
      </p:sp>
    </p:spTree>
    <p:extLst>
      <p:ext uri="{BB962C8B-B14F-4D97-AF65-F5344CB8AC3E}">
        <p14:creationId xmlns:p14="http://schemas.microsoft.com/office/powerpoint/2010/main" val="18406276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DEFEA-0012-C4C3-076B-5A2BDE6EA96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ECE5B69-B670-DA5F-4F39-6C80B32CD55D}"/>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669A7F56-BF54-F084-674F-C9D50D3CD01F}"/>
              </a:ext>
            </a:extLst>
          </p:cNvPr>
          <p:cNvSpPr>
            <a:spLocks noGrp="1"/>
          </p:cNvSpPr>
          <p:nvPr>
            <p:ph type="body" idx="1"/>
          </p:nvPr>
        </p:nvSpPr>
        <p:spPr/>
        <p:txBody>
          <a:bodyPr/>
          <a:lstStyle/>
          <a:p>
            <a:r>
              <a:rPr lang="en-GB" dirty="0"/>
              <a:t>These bullet points is what the next section will guide us through concerning religious actors. </a:t>
            </a:r>
            <a:endParaRPr lang="sv-SE" dirty="0"/>
          </a:p>
          <a:p>
            <a:endParaRPr lang="sv-SE" dirty="0">
              <a:ea typeface="Calibri"/>
              <a:cs typeface="Calibri"/>
            </a:endParaRPr>
          </a:p>
        </p:txBody>
      </p:sp>
      <p:sp>
        <p:nvSpPr>
          <p:cNvPr id="4" name="Platshållare för bildnummer 3">
            <a:extLst>
              <a:ext uri="{FF2B5EF4-FFF2-40B4-BE49-F238E27FC236}">
                <a16:creationId xmlns:a16="http://schemas.microsoft.com/office/drawing/2014/main" id="{D7B25668-DB2B-5E13-7ABF-6CC651DFDFF0}"/>
              </a:ext>
            </a:extLst>
          </p:cNvPr>
          <p:cNvSpPr>
            <a:spLocks noGrp="1"/>
          </p:cNvSpPr>
          <p:nvPr>
            <p:ph type="sldNum" sz="quarter" idx="10"/>
          </p:nvPr>
        </p:nvSpPr>
        <p:spPr/>
        <p:txBody>
          <a:bodyPr/>
          <a:lstStyle/>
          <a:p>
            <a:fld id="{AF35B5CD-7C3C-41A7-9F7D-C9DB05D0C685}" type="slidenum">
              <a:rPr lang="sv-SE" smtClean="0"/>
              <a:t>70</a:t>
            </a:fld>
            <a:endParaRPr lang="sv-SE"/>
          </a:p>
        </p:txBody>
      </p:sp>
    </p:spTree>
    <p:extLst>
      <p:ext uri="{BB962C8B-B14F-4D97-AF65-F5344CB8AC3E}">
        <p14:creationId xmlns:p14="http://schemas.microsoft.com/office/powerpoint/2010/main" val="35653490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CE609-413A-1C76-2000-B6C7B78C243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AE04E3E-3F72-6DFC-2A36-929F264D47EB}"/>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EFB1EBD3-224F-B58A-3909-84CFAC4C6BCA}"/>
              </a:ext>
            </a:extLst>
          </p:cNvPr>
          <p:cNvSpPr>
            <a:spLocks noGrp="1"/>
          </p:cNvSpPr>
          <p:nvPr>
            <p:ph type="body" idx="1"/>
          </p:nvPr>
        </p:nvSpPr>
        <p:spPr/>
        <p:txBody>
          <a:bodyPr/>
          <a:lstStyle/>
          <a:p>
            <a:r>
              <a:rPr lang="en-GB" dirty="0"/>
              <a:t>These bullet points is what the next section will guide us through concerning our own awareness and understanding. </a:t>
            </a:r>
            <a:endParaRPr lang="en-US" dirty="0">
              <a:solidFill>
                <a:srgbClr val="444444"/>
              </a:solidFill>
            </a:endParaRPr>
          </a:p>
          <a:p>
            <a:endParaRPr lang="en-GB" dirty="0">
              <a:solidFill>
                <a:srgbClr val="444444"/>
              </a:solidFill>
            </a:endParaRPr>
          </a:p>
          <a:p>
            <a:endParaRPr lang="en-GB" dirty="0">
              <a:ea typeface="Calibri"/>
              <a:cs typeface="Calibri"/>
            </a:endParaRPr>
          </a:p>
        </p:txBody>
      </p:sp>
      <p:sp>
        <p:nvSpPr>
          <p:cNvPr id="4" name="Platshållare för bildnummer 3">
            <a:extLst>
              <a:ext uri="{FF2B5EF4-FFF2-40B4-BE49-F238E27FC236}">
                <a16:creationId xmlns:a16="http://schemas.microsoft.com/office/drawing/2014/main" id="{F7BAFC2F-C8F3-935C-B498-491932DC24C0}"/>
              </a:ext>
            </a:extLst>
          </p:cNvPr>
          <p:cNvSpPr>
            <a:spLocks noGrp="1"/>
          </p:cNvSpPr>
          <p:nvPr>
            <p:ph type="sldNum" sz="quarter" idx="10"/>
          </p:nvPr>
        </p:nvSpPr>
        <p:spPr/>
        <p:txBody>
          <a:bodyPr/>
          <a:lstStyle/>
          <a:p>
            <a:fld id="{AF35B5CD-7C3C-41A7-9F7D-C9DB05D0C685}" type="slidenum">
              <a:rPr lang="sv-SE" smtClean="0"/>
              <a:t>71</a:t>
            </a:fld>
            <a:endParaRPr lang="sv-SE"/>
          </a:p>
        </p:txBody>
      </p:sp>
    </p:spTree>
    <p:extLst>
      <p:ext uri="{BB962C8B-B14F-4D97-AF65-F5344CB8AC3E}">
        <p14:creationId xmlns:p14="http://schemas.microsoft.com/office/powerpoint/2010/main" val="31688339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A116B-5842-DB59-D9F1-4B73986C0F7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DE79F3D-C51B-7F15-0E28-8EDE1F6A8EEE}"/>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DB7CF12A-0CD2-98FC-978E-B95E4EAB0182}"/>
              </a:ext>
            </a:extLst>
          </p:cNvPr>
          <p:cNvSpPr>
            <a:spLocks noGrp="1"/>
          </p:cNvSpPr>
          <p:nvPr>
            <p:ph type="body" idx="1"/>
          </p:nvPr>
        </p:nvSpPr>
        <p:spPr/>
        <p:txBody>
          <a:bodyPr/>
          <a:lstStyle/>
          <a:p>
            <a:r>
              <a:rPr lang="en-GB" dirty="0"/>
              <a:t>These bullet points is what the next section will guide us through concerning </a:t>
            </a:r>
            <a:r>
              <a:rPr lang="en-GB" dirty="0" err="1"/>
              <a:t>FoRB</a:t>
            </a:r>
            <a:r>
              <a:rPr lang="en-GB" dirty="0"/>
              <a:t>. </a:t>
            </a:r>
            <a:endParaRPr lang="en-US" dirty="0">
              <a:solidFill>
                <a:srgbClr val="444444"/>
              </a:solidFill>
            </a:endParaRPr>
          </a:p>
        </p:txBody>
      </p:sp>
      <p:sp>
        <p:nvSpPr>
          <p:cNvPr id="4" name="Platshållare för bildnummer 3">
            <a:extLst>
              <a:ext uri="{FF2B5EF4-FFF2-40B4-BE49-F238E27FC236}">
                <a16:creationId xmlns:a16="http://schemas.microsoft.com/office/drawing/2014/main" id="{D873E0CF-5347-F385-A59F-D7A95CFAC7F5}"/>
              </a:ext>
            </a:extLst>
          </p:cNvPr>
          <p:cNvSpPr>
            <a:spLocks noGrp="1"/>
          </p:cNvSpPr>
          <p:nvPr>
            <p:ph type="sldNum" sz="quarter" idx="10"/>
          </p:nvPr>
        </p:nvSpPr>
        <p:spPr/>
        <p:txBody>
          <a:bodyPr/>
          <a:lstStyle/>
          <a:p>
            <a:fld id="{AF35B5CD-7C3C-41A7-9F7D-C9DB05D0C685}" type="slidenum">
              <a:rPr lang="sv-SE" smtClean="0"/>
              <a:t>72</a:t>
            </a:fld>
            <a:endParaRPr lang="sv-SE"/>
          </a:p>
        </p:txBody>
      </p:sp>
    </p:spTree>
    <p:extLst>
      <p:ext uri="{BB962C8B-B14F-4D97-AF65-F5344CB8AC3E}">
        <p14:creationId xmlns:p14="http://schemas.microsoft.com/office/powerpoint/2010/main" val="20017524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C0BED-5E8F-6D1D-9F61-DACD6010581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C621C0F-ADD2-33C4-C6FF-8878AC51E78F}"/>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2FCB5930-D740-0258-73D1-2788A7824884}"/>
              </a:ext>
            </a:extLst>
          </p:cNvPr>
          <p:cNvSpPr>
            <a:spLocks noGrp="1"/>
          </p:cNvSpPr>
          <p:nvPr>
            <p:ph type="body" idx="1"/>
          </p:nvPr>
        </p:nvSpPr>
        <p:spPr/>
        <p:txBody>
          <a:bodyPr/>
          <a:lstStyle/>
          <a:p>
            <a:r>
              <a:rPr lang="en-GB" noProof="0" dirty="0"/>
              <a:t>Humans are quick to form groups. That is a survival skill we have. But immediately we form a WE, we also form a THEM. And when we articulate a THEM there is always a danger of generalizations and prejudice.</a:t>
            </a:r>
            <a:endParaRPr lang="en-GB" noProof="0" dirty="0">
              <a:solidFill>
                <a:srgbClr val="444444"/>
              </a:solidFill>
            </a:endParaRPr>
          </a:p>
          <a:p>
            <a:r>
              <a:rPr lang="en-GB" noProof="0" dirty="0"/>
              <a:t>Prejudice is formed when the hero from our group is compared to the villain of the other. </a:t>
            </a:r>
            <a:endParaRPr lang="en-GB" noProof="0" dirty="0">
              <a:solidFill>
                <a:srgbClr val="444444"/>
              </a:solidFill>
            </a:endParaRPr>
          </a:p>
          <a:p>
            <a:r>
              <a:rPr lang="en-GB" noProof="0" dirty="0"/>
              <a:t>Discuss how this deeply human trait effects the context you are in! Do you have examples of this prejudice and stigmatization? </a:t>
            </a:r>
          </a:p>
          <a:p>
            <a:r>
              <a:rPr lang="en-GB" noProof="0" dirty="0">
                <a:solidFill>
                  <a:srgbClr val="444444"/>
                </a:solidFill>
              </a:rPr>
              <a:t>Bring the awareness of our tendency to sort people in US and THEM as you start to analyse who is an actor in your context!</a:t>
            </a:r>
          </a:p>
          <a:p>
            <a:endParaRPr lang="en-US" dirty="0">
              <a:solidFill>
                <a:srgbClr val="444444"/>
              </a:solidFill>
            </a:endParaRPr>
          </a:p>
          <a:p>
            <a:endParaRPr lang="sv-SE" dirty="0">
              <a:ea typeface="Calibri"/>
              <a:cs typeface="Calibri"/>
            </a:endParaRPr>
          </a:p>
        </p:txBody>
      </p:sp>
      <p:sp>
        <p:nvSpPr>
          <p:cNvPr id="4" name="Platshållare för bildnummer 3">
            <a:extLst>
              <a:ext uri="{FF2B5EF4-FFF2-40B4-BE49-F238E27FC236}">
                <a16:creationId xmlns:a16="http://schemas.microsoft.com/office/drawing/2014/main" id="{FBF0E32E-BBB2-7BB6-CBE4-62D0C69C60D9}"/>
              </a:ext>
            </a:extLst>
          </p:cNvPr>
          <p:cNvSpPr>
            <a:spLocks noGrp="1"/>
          </p:cNvSpPr>
          <p:nvPr>
            <p:ph type="sldNum" sz="quarter" idx="10"/>
          </p:nvPr>
        </p:nvSpPr>
        <p:spPr/>
        <p:txBody>
          <a:bodyPr/>
          <a:lstStyle/>
          <a:p>
            <a:fld id="{AF35B5CD-7C3C-41A7-9F7D-C9DB05D0C685}" type="slidenum">
              <a:rPr lang="sv-SE" smtClean="0"/>
              <a:t>73</a:t>
            </a:fld>
            <a:endParaRPr lang="sv-SE"/>
          </a:p>
        </p:txBody>
      </p:sp>
    </p:spTree>
    <p:extLst>
      <p:ext uri="{BB962C8B-B14F-4D97-AF65-F5344CB8AC3E}">
        <p14:creationId xmlns:p14="http://schemas.microsoft.com/office/powerpoint/2010/main" val="13833444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US" dirty="0"/>
              <a:t>Process</a:t>
            </a:r>
            <a:r>
              <a:rPr lang="en-US" baseline="0" dirty="0"/>
              <a:t> check:</a:t>
            </a:r>
            <a:endParaRPr lang="en-US" dirty="0"/>
          </a:p>
          <a:p>
            <a:r>
              <a:rPr lang="en-US" dirty="0"/>
              <a:t>Probably better to think about this as an iterative process where we first gather what we know, and evaluate our knowledge. Do we need to research further or can we move forward? What questions do we need to take into our work. Maybe you will discover that you need to back out - that the context is too dangerous to engage with these questions, or that you simply do not have the ability to engage with the religious actors as needed … we think in most cases you can persevere, though this may mean working more sensitively to the issues, or partnering with others who can help.</a:t>
            </a:r>
          </a:p>
          <a:p>
            <a:endParaRPr lang="en-US" dirty="0"/>
          </a:p>
          <a:p>
            <a:r>
              <a:rPr lang="en-US" dirty="0"/>
              <a:t>One tip as you work through this section is to create a “to-do list” to gather all the questions and things you will need to follow up on.</a:t>
            </a: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74</a:t>
            </a:fld>
            <a:endParaRPr lang="sv-SE"/>
          </a:p>
        </p:txBody>
      </p:sp>
    </p:spTree>
    <p:extLst>
      <p:ext uri="{BB962C8B-B14F-4D97-AF65-F5344CB8AC3E}">
        <p14:creationId xmlns:p14="http://schemas.microsoft.com/office/powerpoint/2010/main" val="2101651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373DC-84A4-9BE3-828A-F224480FFFD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EF2BD9F-9D8E-F8FE-2106-5CD74C6ADB44}"/>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A95D9BFE-7AF1-CF84-384E-4C2FCE4D1AE8}"/>
              </a:ext>
            </a:extLst>
          </p:cNvPr>
          <p:cNvSpPr>
            <a:spLocks noGrp="1"/>
          </p:cNvSpPr>
          <p:nvPr>
            <p:ph type="body" idx="1"/>
          </p:nvPr>
        </p:nvSpPr>
        <p:spPr/>
        <p:txBody>
          <a:bodyPr/>
          <a:lstStyle/>
          <a:p>
            <a:r>
              <a:rPr lang="en-GB" dirty="0">
                <a:ea typeface="Calibri"/>
                <a:cs typeface="Calibri"/>
              </a:rPr>
              <a:t>Now you understand why the context you chose for your workshop must be well defined.</a:t>
            </a:r>
          </a:p>
        </p:txBody>
      </p:sp>
      <p:sp>
        <p:nvSpPr>
          <p:cNvPr id="4" name="Platshållare för bildnummer 3">
            <a:extLst>
              <a:ext uri="{FF2B5EF4-FFF2-40B4-BE49-F238E27FC236}">
                <a16:creationId xmlns:a16="http://schemas.microsoft.com/office/drawing/2014/main" id="{5F39BD86-BC95-D8FC-9237-747D93CB1705}"/>
              </a:ext>
            </a:extLst>
          </p:cNvPr>
          <p:cNvSpPr>
            <a:spLocks noGrp="1"/>
          </p:cNvSpPr>
          <p:nvPr>
            <p:ph type="sldNum" sz="quarter" idx="10"/>
          </p:nvPr>
        </p:nvSpPr>
        <p:spPr/>
        <p:txBody>
          <a:bodyPr/>
          <a:lstStyle/>
          <a:p>
            <a:fld id="{AF35B5CD-7C3C-41A7-9F7D-C9DB05D0C685}" type="slidenum">
              <a:rPr lang="sv-SE" smtClean="0"/>
              <a:t>75</a:t>
            </a:fld>
            <a:endParaRPr lang="sv-SE"/>
          </a:p>
        </p:txBody>
      </p:sp>
    </p:spTree>
    <p:extLst>
      <p:ext uri="{BB962C8B-B14F-4D97-AF65-F5344CB8AC3E}">
        <p14:creationId xmlns:p14="http://schemas.microsoft.com/office/powerpoint/2010/main" val="2375922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D6A0F-7F4A-2B3F-44EC-8682E23DB3D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0892D24-7235-C463-4250-04B2E5E9581C}"/>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5477E378-7B95-5919-EF4A-BEA0BCDB2FCF}"/>
              </a:ext>
            </a:extLst>
          </p:cNvPr>
          <p:cNvSpPr>
            <a:spLocks noGrp="1"/>
          </p:cNvSpPr>
          <p:nvPr>
            <p:ph type="body" idx="1"/>
          </p:nvPr>
        </p:nvSpPr>
        <p:spPr/>
        <p:txBody>
          <a:bodyPr/>
          <a:lstStyle/>
          <a:p>
            <a:r>
              <a:rPr lang="en-GB" dirty="0"/>
              <a:t>In this exercise, be very concrete and practical. If possible, draw a map of the area you are working in – even if it is an oversimplified map.</a:t>
            </a:r>
            <a:endParaRPr lang="en-US" dirty="0">
              <a:solidFill>
                <a:srgbClr val="444444"/>
              </a:solidFill>
            </a:endParaRPr>
          </a:p>
          <a:p>
            <a:r>
              <a:rPr lang="en-GB" dirty="0"/>
              <a:t>Use big sheets of paper and present the drawings/mappings from each group.</a:t>
            </a:r>
            <a:endParaRPr lang="en-US" dirty="0">
              <a:solidFill>
                <a:srgbClr val="444444"/>
              </a:solidFill>
            </a:endParaRPr>
          </a:p>
          <a:p>
            <a:endParaRPr lang="en-GB" dirty="0">
              <a:ea typeface="Calibri"/>
              <a:cs typeface="Calibri"/>
            </a:endParaRPr>
          </a:p>
        </p:txBody>
      </p:sp>
      <p:sp>
        <p:nvSpPr>
          <p:cNvPr id="4" name="Platshållare för bildnummer 3">
            <a:extLst>
              <a:ext uri="{FF2B5EF4-FFF2-40B4-BE49-F238E27FC236}">
                <a16:creationId xmlns:a16="http://schemas.microsoft.com/office/drawing/2014/main" id="{A74A30B1-45E8-ACFF-E88F-0F3B46EB94F8}"/>
              </a:ext>
            </a:extLst>
          </p:cNvPr>
          <p:cNvSpPr>
            <a:spLocks noGrp="1"/>
          </p:cNvSpPr>
          <p:nvPr>
            <p:ph type="sldNum" sz="quarter" idx="10"/>
          </p:nvPr>
        </p:nvSpPr>
        <p:spPr/>
        <p:txBody>
          <a:bodyPr/>
          <a:lstStyle/>
          <a:p>
            <a:fld id="{AF35B5CD-7C3C-41A7-9F7D-C9DB05D0C685}" type="slidenum">
              <a:rPr lang="sv-SE" smtClean="0"/>
              <a:t>76</a:t>
            </a:fld>
            <a:endParaRPr lang="sv-SE"/>
          </a:p>
        </p:txBody>
      </p:sp>
    </p:spTree>
    <p:extLst>
      <p:ext uri="{BB962C8B-B14F-4D97-AF65-F5344CB8AC3E}">
        <p14:creationId xmlns:p14="http://schemas.microsoft.com/office/powerpoint/2010/main" val="40847956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F610D-9710-0967-0C7D-6F42BE8F7AB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B1BC9FE-C0D4-08F4-028F-0DF1C7DC8520}"/>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70145082-906C-E5A3-068A-DFB0E8D4130A}"/>
              </a:ext>
            </a:extLst>
          </p:cNvPr>
          <p:cNvSpPr>
            <a:spLocks noGrp="1"/>
          </p:cNvSpPr>
          <p:nvPr>
            <p:ph type="body" idx="1"/>
          </p:nvPr>
        </p:nvSpPr>
        <p:spPr/>
        <p:txBody>
          <a:bodyPr/>
          <a:lstStyle/>
          <a:p>
            <a:r>
              <a:rPr lang="en-GB"/>
              <a:t>Exercise</a:t>
            </a:r>
            <a:endParaRPr lang="en-US">
              <a:solidFill>
                <a:srgbClr val="444444"/>
              </a:solidFill>
            </a:endParaRPr>
          </a:p>
          <a:p>
            <a:r>
              <a:rPr lang="en-US"/>
              <a:t>Support resource “every day political analysis”: </a:t>
            </a:r>
            <a:r>
              <a:rPr lang="en-US" dirty="0">
                <a:solidFill>
                  <a:srgbClr val="444444"/>
                </a:solidFill>
                <a:hlinkClick r:id="rId3"/>
              </a:rPr>
              <a:t>http://www.dlprog.org/publications/everyday-political-analysis.php</a:t>
            </a:r>
            <a:endParaRPr lang="en-US">
              <a:solidFill>
                <a:srgbClr val="444444"/>
              </a:solidFill>
            </a:endParaRPr>
          </a:p>
          <a:p>
            <a:endParaRPr lang="sv-SE" dirty="0">
              <a:solidFill>
                <a:srgbClr val="444444"/>
              </a:solidFill>
            </a:endParaRPr>
          </a:p>
          <a:p>
            <a:endParaRPr lang="en-GB" dirty="0">
              <a:ea typeface="Calibri"/>
              <a:cs typeface="Calibri"/>
            </a:endParaRPr>
          </a:p>
        </p:txBody>
      </p:sp>
      <p:sp>
        <p:nvSpPr>
          <p:cNvPr id="4" name="Platshållare för bildnummer 3">
            <a:extLst>
              <a:ext uri="{FF2B5EF4-FFF2-40B4-BE49-F238E27FC236}">
                <a16:creationId xmlns:a16="http://schemas.microsoft.com/office/drawing/2014/main" id="{0330E1E3-D0A4-7857-E18C-4B36065396A6}"/>
              </a:ext>
            </a:extLst>
          </p:cNvPr>
          <p:cNvSpPr>
            <a:spLocks noGrp="1"/>
          </p:cNvSpPr>
          <p:nvPr>
            <p:ph type="sldNum" sz="quarter" idx="10"/>
          </p:nvPr>
        </p:nvSpPr>
        <p:spPr/>
        <p:txBody>
          <a:bodyPr/>
          <a:lstStyle/>
          <a:p>
            <a:fld id="{AF35B5CD-7C3C-41A7-9F7D-C9DB05D0C685}" type="slidenum">
              <a:rPr lang="sv-SE" smtClean="0"/>
              <a:t>77</a:t>
            </a:fld>
            <a:endParaRPr lang="sv-SE"/>
          </a:p>
        </p:txBody>
      </p:sp>
    </p:spTree>
    <p:extLst>
      <p:ext uri="{BB962C8B-B14F-4D97-AF65-F5344CB8AC3E}">
        <p14:creationId xmlns:p14="http://schemas.microsoft.com/office/powerpoint/2010/main" val="16873461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BD3BC-1B81-08D3-A143-14EAA7B358C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48F85E5-9138-8084-9195-761C81A9CFC3}"/>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DC249ED9-8A09-DA2B-05E7-3C7CC2583C14}"/>
              </a:ext>
            </a:extLst>
          </p:cNvPr>
          <p:cNvSpPr>
            <a:spLocks noGrp="1"/>
          </p:cNvSpPr>
          <p:nvPr>
            <p:ph type="body" idx="1"/>
          </p:nvPr>
        </p:nvSpPr>
        <p:spPr/>
        <p:txBody>
          <a:bodyPr/>
          <a:lstStyle/>
          <a:p>
            <a:r>
              <a:rPr lang="en-GB" dirty="0"/>
              <a:t>Example of quick actor analysis.</a:t>
            </a:r>
            <a:endParaRPr lang="en-US" dirty="0">
              <a:solidFill>
                <a:srgbClr val="44444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Draw a mind-map of the relations between the different actors involved.</a:t>
            </a:r>
            <a:endParaRPr lang="en-US" dirty="0">
              <a:solidFill>
                <a:srgbClr val="444444"/>
              </a:solidFill>
            </a:endParaRPr>
          </a:p>
          <a:p>
            <a:endParaRPr lang="sv-SE" dirty="0">
              <a:solidFill>
                <a:srgbClr val="444444"/>
              </a:solidFill>
            </a:endParaRPr>
          </a:p>
          <a:p>
            <a:endParaRPr lang="en-GB" dirty="0">
              <a:ea typeface="Calibri"/>
              <a:cs typeface="Calibri"/>
            </a:endParaRPr>
          </a:p>
        </p:txBody>
      </p:sp>
      <p:sp>
        <p:nvSpPr>
          <p:cNvPr id="4" name="Platshållare för bildnummer 3">
            <a:extLst>
              <a:ext uri="{FF2B5EF4-FFF2-40B4-BE49-F238E27FC236}">
                <a16:creationId xmlns:a16="http://schemas.microsoft.com/office/drawing/2014/main" id="{C47B8296-83E9-A268-2B11-6A68E2585362}"/>
              </a:ext>
            </a:extLst>
          </p:cNvPr>
          <p:cNvSpPr>
            <a:spLocks noGrp="1"/>
          </p:cNvSpPr>
          <p:nvPr>
            <p:ph type="sldNum" sz="quarter" idx="10"/>
          </p:nvPr>
        </p:nvSpPr>
        <p:spPr/>
        <p:txBody>
          <a:bodyPr/>
          <a:lstStyle/>
          <a:p>
            <a:fld id="{AF35B5CD-7C3C-41A7-9F7D-C9DB05D0C685}" type="slidenum">
              <a:rPr lang="sv-SE" smtClean="0"/>
              <a:t>78</a:t>
            </a:fld>
            <a:endParaRPr lang="sv-SE"/>
          </a:p>
        </p:txBody>
      </p:sp>
    </p:spTree>
    <p:extLst>
      <p:ext uri="{BB962C8B-B14F-4D97-AF65-F5344CB8AC3E}">
        <p14:creationId xmlns:p14="http://schemas.microsoft.com/office/powerpoint/2010/main" val="29785113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6417F-E454-BC4E-7A79-F5B32A78E8F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B127286-A474-668B-0428-0C22562E6599}"/>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1E6124C6-1B4C-0D82-F913-10B000DF45E2}"/>
              </a:ext>
            </a:extLst>
          </p:cNvPr>
          <p:cNvSpPr>
            <a:spLocks noGrp="1"/>
          </p:cNvSpPr>
          <p:nvPr>
            <p:ph type="body" idx="1"/>
          </p:nvPr>
        </p:nvSpPr>
        <p:spPr/>
        <p:txBody>
          <a:bodyPr/>
          <a:lstStyle/>
          <a:p>
            <a:r>
              <a:rPr lang="en-GB"/>
              <a:t>Exercise</a:t>
            </a:r>
            <a:endParaRPr lang="en-US" dirty="0">
              <a:solidFill>
                <a:srgbClr val="444444"/>
              </a:solidFill>
            </a:endParaRPr>
          </a:p>
          <a:p>
            <a:endParaRPr lang="en-GB" dirty="0">
              <a:solidFill>
                <a:srgbClr val="444444"/>
              </a:solidFill>
            </a:endParaRPr>
          </a:p>
          <a:p>
            <a:r>
              <a:rPr lang="en-GB"/>
              <a:t>This is a variation on force field analysis - see article: </a:t>
            </a:r>
            <a:r>
              <a:rPr lang="en-GB" dirty="0">
                <a:solidFill>
                  <a:srgbClr val="444444"/>
                </a:solidFill>
                <a:hlinkClick r:id="rId3"/>
              </a:rPr>
              <a:t>http://pubs.iied.org/pdfs/6334IIED.pdf</a:t>
            </a:r>
            <a:r>
              <a:rPr lang="en-GB">
                <a:solidFill>
                  <a:srgbClr val="000000"/>
                </a:solidFill>
              </a:rPr>
              <a:t> and online resource: </a:t>
            </a:r>
            <a:r>
              <a:rPr lang="en-GB" dirty="0">
                <a:solidFill>
                  <a:srgbClr val="444444"/>
                </a:solidFill>
                <a:hlinkClick r:id="rId4"/>
              </a:rPr>
              <a:t>https://www.mindtools.com/pages/article/newTED_06.htm</a:t>
            </a:r>
            <a:endParaRPr lang="en-US" dirty="0">
              <a:solidFill>
                <a:srgbClr val="444444"/>
              </a:solidFill>
            </a:endParaRPr>
          </a:p>
          <a:p>
            <a:endParaRPr lang="en-US" dirty="0">
              <a:solidFill>
                <a:srgbClr val="444444"/>
              </a:solidFill>
            </a:endParaRPr>
          </a:p>
          <a:p>
            <a:r>
              <a:rPr lang="en-US" dirty="0">
                <a:solidFill>
                  <a:srgbClr val="000000"/>
                </a:solidFill>
              </a:rPr>
              <a:t>Do the forces even out, or do we see this actor mostly supporting or resisting the project goals?</a:t>
            </a:r>
            <a:endParaRPr lang="en-US" dirty="0">
              <a:solidFill>
                <a:srgbClr val="444444"/>
              </a:solidFill>
            </a:endParaRPr>
          </a:p>
          <a:p>
            <a:endParaRPr lang="en-GB" dirty="0">
              <a:ea typeface="Calibri"/>
              <a:cs typeface="Calibri"/>
            </a:endParaRPr>
          </a:p>
        </p:txBody>
      </p:sp>
      <p:sp>
        <p:nvSpPr>
          <p:cNvPr id="4" name="Platshållare för bildnummer 3">
            <a:extLst>
              <a:ext uri="{FF2B5EF4-FFF2-40B4-BE49-F238E27FC236}">
                <a16:creationId xmlns:a16="http://schemas.microsoft.com/office/drawing/2014/main" id="{DB8C8C65-B89C-6750-658C-2B4E8656B85A}"/>
              </a:ext>
            </a:extLst>
          </p:cNvPr>
          <p:cNvSpPr>
            <a:spLocks noGrp="1"/>
          </p:cNvSpPr>
          <p:nvPr>
            <p:ph type="sldNum" sz="quarter" idx="10"/>
          </p:nvPr>
        </p:nvSpPr>
        <p:spPr/>
        <p:txBody>
          <a:bodyPr/>
          <a:lstStyle/>
          <a:p>
            <a:fld id="{AF35B5CD-7C3C-41A7-9F7D-C9DB05D0C685}" type="slidenum">
              <a:rPr lang="sv-SE" smtClean="0"/>
              <a:t>79</a:t>
            </a:fld>
            <a:endParaRPr lang="sv-SE"/>
          </a:p>
        </p:txBody>
      </p:sp>
    </p:spTree>
    <p:extLst>
      <p:ext uri="{BB962C8B-B14F-4D97-AF65-F5344CB8AC3E}">
        <p14:creationId xmlns:p14="http://schemas.microsoft.com/office/powerpoint/2010/main" val="649876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70267-CFC8-F745-08F9-8310ECB002B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8B4B11F-08E3-79FC-FE7F-AB61261B4968}"/>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0D8C8550-691A-35F5-88D4-85533D36F8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2600"/>
              </a:spcBef>
              <a:spcAft>
                <a:spcPts val="0"/>
              </a:spcAft>
              <a:buClrTx/>
              <a:buSzTx/>
              <a:buFontTx/>
              <a:buNone/>
              <a:tabLst/>
              <a:defRPr sz="4000" b="0">
                <a:solidFill>
                  <a:srgbClr val="424242"/>
                </a:solidFill>
                <a:latin typeface="+mn-lt"/>
                <a:ea typeface="+mn-ea"/>
                <a:cs typeface="+mn-cs"/>
                <a:sym typeface="Trebuchet MS"/>
              </a:defRPr>
            </a:pPr>
            <a:r>
              <a:rPr lang="en-US" dirty="0">
                <a:solidFill>
                  <a:srgbClr val="000000"/>
                </a:solidFill>
              </a:rPr>
              <a:t>SMC’s policy on religious literacy states:</a:t>
            </a:r>
            <a:endParaRPr lang="en-US" dirty="0">
              <a:solidFill>
                <a:srgbClr val="444444"/>
              </a:solidFill>
            </a:endParaRPr>
          </a:p>
          <a:p>
            <a:pPr>
              <a:spcBef>
                <a:spcPts val="2600"/>
              </a:spcBef>
              <a:defRPr sz="4000" b="0">
                <a:solidFill>
                  <a:srgbClr val="424242"/>
                </a:solidFill>
                <a:latin typeface="+mn-lt"/>
                <a:ea typeface="+mn-ea"/>
                <a:cs typeface="+mn-cs"/>
                <a:sym typeface="Trebuchet MS"/>
              </a:defRPr>
            </a:pPr>
            <a:r>
              <a:rPr lang="en-US" dirty="0"/>
              <a:t>An understanding that </a:t>
            </a:r>
            <a:r>
              <a:rPr lang="en-US" noProof="0" dirty="0"/>
              <a:t>beliefs and religious actors play a significant role in shaping society</a:t>
            </a:r>
            <a:r>
              <a:rPr lang="en-US" dirty="0"/>
              <a:t>, </a:t>
            </a:r>
            <a:endParaRPr lang="en-US" dirty="0">
              <a:solidFill>
                <a:srgbClr val="444444"/>
              </a:solidFill>
            </a:endParaRPr>
          </a:p>
          <a:p>
            <a:pPr>
              <a:spcBef>
                <a:spcPts val="2600"/>
              </a:spcBef>
              <a:defRPr sz="4000" b="0">
                <a:solidFill>
                  <a:srgbClr val="424242"/>
                </a:solidFill>
                <a:latin typeface="+mn-lt"/>
                <a:ea typeface="+mn-ea"/>
                <a:cs typeface="+mn-cs"/>
                <a:sym typeface="Trebuchet MS"/>
              </a:defRPr>
            </a:pPr>
            <a:r>
              <a:rPr lang="en-US" dirty="0"/>
              <a:t>and our ability to relate to and work with these ideas and actors.</a:t>
            </a:r>
            <a:endParaRPr lang="en-US" dirty="0">
              <a:solidFill>
                <a:srgbClr val="444444"/>
              </a:solidFill>
            </a:endParaRPr>
          </a:p>
          <a:p>
            <a:pPr>
              <a:defRPr sz="4000" b="0">
                <a:solidFill>
                  <a:srgbClr val="424242"/>
                </a:solidFill>
                <a:latin typeface="+mn-lt"/>
                <a:ea typeface="+mn-ea"/>
                <a:cs typeface="+mn-cs"/>
                <a:sym typeface="Trebuchet MS"/>
              </a:defRPr>
            </a:pPr>
            <a:endParaRPr lang="en-US" dirty="0">
              <a:solidFill>
                <a:srgbClr val="444444"/>
              </a:solidFill>
            </a:endParaRPr>
          </a:p>
          <a:p>
            <a:pPr>
              <a:defRPr sz="4000" b="0">
                <a:solidFill>
                  <a:srgbClr val="424242"/>
                </a:solidFill>
                <a:latin typeface="+mn-lt"/>
                <a:ea typeface="+mn-ea"/>
                <a:cs typeface="+mn-cs"/>
                <a:sym typeface="Trebuchet MS"/>
              </a:defRPr>
            </a:pPr>
            <a:r>
              <a:rPr lang="en-US" dirty="0">
                <a:solidFill>
                  <a:srgbClr val="000000"/>
                </a:solidFill>
              </a:rPr>
              <a:t>But first we want to introduce where we are going with this tool</a:t>
            </a:r>
            <a:r>
              <a:rPr lang="en-US" noProof="0" dirty="0">
                <a:solidFill>
                  <a:srgbClr val="000000"/>
                </a:solidFill>
              </a:rPr>
              <a:t>.</a:t>
            </a:r>
            <a:endParaRPr lang="en-US" dirty="0">
              <a:solidFill>
                <a:srgbClr val="000000"/>
              </a:solidFill>
            </a:endParaRPr>
          </a:p>
        </p:txBody>
      </p:sp>
      <p:sp>
        <p:nvSpPr>
          <p:cNvPr id="4" name="Platshållare för bildnummer 3">
            <a:extLst>
              <a:ext uri="{FF2B5EF4-FFF2-40B4-BE49-F238E27FC236}">
                <a16:creationId xmlns:a16="http://schemas.microsoft.com/office/drawing/2014/main" id="{AA9231B1-64C3-BF3D-C184-4E8BC83FC4F5}"/>
              </a:ext>
            </a:extLst>
          </p:cNvPr>
          <p:cNvSpPr>
            <a:spLocks noGrp="1"/>
          </p:cNvSpPr>
          <p:nvPr>
            <p:ph type="sldNum" sz="quarter" idx="10"/>
          </p:nvPr>
        </p:nvSpPr>
        <p:spPr/>
        <p:txBody>
          <a:bodyPr/>
          <a:lstStyle/>
          <a:p>
            <a:fld id="{AF35B5CD-7C3C-41A7-9F7D-C9DB05D0C685}" type="slidenum">
              <a:rPr lang="sv-SE" smtClean="0"/>
              <a:t>8</a:t>
            </a:fld>
            <a:endParaRPr lang="sv-SE"/>
          </a:p>
        </p:txBody>
      </p:sp>
    </p:spTree>
    <p:extLst>
      <p:ext uri="{BB962C8B-B14F-4D97-AF65-F5344CB8AC3E}">
        <p14:creationId xmlns:p14="http://schemas.microsoft.com/office/powerpoint/2010/main" val="9839133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61504-8304-FB37-691B-D4F2745DD28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F8CC0B8-839A-1765-41AA-95AE866D86FD}"/>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3F95CB49-3063-E4FC-1428-072E9907151D}"/>
              </a:ext>
            </a:extLst>
          </p:cNvPr>
          <p:cNvSpPr>
            <a:spLocks noGrp="1"/>
          </p:cNvSpPr>
          <p:nvPr>
            <p:ph type="body" idx="1"/>
          </p:nvPr>
        </p:nvSpPr>
        <p:spPr/>
        <p:txBody>
          <a:bodyPr/>
          <a:lstStyle/>
          <a:p>
            <a:r>
              <a:rPr lang="en-GB" dirty="0"/>
              <a:t>Example of a quick force field analysis.</a:t>
            </a:r>
            <a:endParaRPr lang="en-US" dirty="0">
              <a:solidFill>
                <a:srgbClr val="444444"/>
              </a:solidFill>
            </a:endParaRPr>
          </a:p>
        </p:txBody>
      </p:sp>
      <p:sp>
        <p:nvSpPr>
          <p:cNvPr id="4" name="Platshållare för bildnummer 3">
            <a:extLst>
              <a:ext uri="{FF2B5EF4-FFF2-40B4-BE49-F238E27FC236}">
                <a16:creationId xmlns:a16="http://schemas.microsoft.com/office/drawing/2014/main" id="{16EBC68A-3596-B52C-99D9-435FEEA0A521}"/>
              </a:ext>
            </a:extLst>
          </p:cNvPr>
          <p:cNvSpPr>
            <a:spLocks noGrp="1"/>
          </p:cNvSpPr>
          <p:nvPr>
            <p:ph type="sldNum" sz="quarter" idx="10"/>
          </p:nvPr>
        </p:nvSpPr>
        <p:spPr/>
        <p:txBody>
          <a:bodyPr/>
          <a:lstStyle/>
          <a:p>
            <a:fld id="{AF35B5CD-7C3C-41A7-9F7D-C9DB05D0C685}" type="slidenum">
              <a:rPr lang="sv-SE" smtClean="0"/>
              <a:t>80</a:t>
            </a:fld>
            <a:endParaRPr lang="sv-SE"/>
          </a:p>
        </p:txBody>
      </p:sp>
    </p:spTree>
    <p:extLst>
      <p:ext uri="{BB962C8B-B14F-4D97-AF65-F5344CB8AC3E}">
        <p14:creationId xmlns:p14="http://schemas.microsoft.com/office/powerpoint/2010/main" val="12490673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evaluate our religious literacy, lets go back to the identity model - for the religious actors you have chosen, how do they specifically perceive us? What challenges might this create?</a:t>
            </a:r>
          </a:p>
        </p:txBody>
      </p:sp>
      <p:sp>
        <p:nvSpPr>
          <p:cNvPr id="4" name="Platshållare för bildnummer 3"/>
          <p:cNvSpPr>
            <a:spLocks noGrp="1"/>
          </p:cNvSpPr>
          <p:nvPr>
            <p:ph type="sldNum" sz="quarter" idx="10"/>
          </p:nvPr>
        </p:nvSpPr>
        <p:spPr/>
        <p:txBody>
          <a:bodyPr/>
          <a:lstStyle/>
          <a:p>
            <a:fld id="{AF35B5CD-7C3C-41A7-9F7D-C9DB05D0C685}" type="slidenum">
              <a:rPr lang="sv-SE" smtClean="0"/>
              <a:t>81</a:t>
            </a:fld>
            <a:endParaRPr lang="sv-SE"/>
          </a:p>
        </p:txBody>
      </p:sp>
    </p:spTree>
    <p:extLst>
      <p:ext uri="{BB962C8B-B14F-4D97-AF65-F5344CB8AC3E}">
        <p14:creationId xmlns:p14="http://schemas.microsoft.com/office/powerpoint/2010/main" val="10105958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Self-assessment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Print this as a handout!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r>
              <a:rPr lang="en-GB" noProof="0" dirty="0"/>
              <a:t>Based on the actor analysis you have just done for each chosen religious actor; how would you assess the depth of your knowledge about this actor?</a:t>
            </a:r>
          </a:p>
          <a:p>
            <a:r>
              <a:rPr lang="en-GB" noProof="0" dirty="0"/>
              <a:t>What do you need to know more about?</a:t>
            </a:r>
          </a:p>
          <a:p>
            <a:r>
              <a:rPr lang="en-GB" noProof="0" dirty="0"/>
              <a:t>The depth of your understanding of different religious actors will affect what engagement strategies are available to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endParaRPr lang="en-GB" noProof="0"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82</a:t>
            </a:fld>
            <a:endParaRPr lang="sv-SE"/>
          </a:p>
        </p:txBody>
      </p:sp>
    </p:spTree>
    <p:extLst>
      <p:ext uri="{BB962C8B-B14F-4D97-AF65-F5344CB8AC3E}">
        <p14:creationId xmlns:p14="http://schemas.microsoft.com/office/powerpoint/2010/main" val="23483722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Process</a:t>
            </a:r>
            <a:r>
              <a:rPr lang="en-GB" b="1" baseline="0" noProof="0" dirty="0"/>
              <a:t> check.</a:t>
            </a:r>
          </a:p>
          <a:p>
            <a:r>
              <a:rPr lang="en-GB" noProof="0" dirty="0"/>
              <a:t>So where are we now? </a:t>
            </a:r>
          </a:p>
          <a:p>
            <a:r>
              <a:rPr lang="en-GB" noProof="0" dirty="0"/>
              <a:t>We have looked at contextual religious literacy</a:t>
            </a:r>
          </a:p>
          <a:p>
            <a:r>
              <a:rPr lang="en-GB" noProof="0" dirty="0"/>
              <a:t>We have looked religious actors, the FoRB context and ourselves in this context.</a:t>
            </a:r>
          </a:p>
          <a:p>
            <a:endParaRPr lang="en-GB" noProof="0" dirty="0"/>
          </a:p>
          <a:p>
            <a:r>
              <a:rPr lang="en-GB" noProof="0" dirty="0"/>
              <a:t>We will never know everything, and this is not the purpose. It is about knowing enough to move forward and to help identify our limits and knowledge gaps.</a:t>
            </a:r>
          </a:p>
          <a:p>
            <a:endParaRPr lang="en-GB" noProof="0" dirty="0"/>
          </a:p>
          <a:p>
            <a:r>
              <a:rPr lang="en-GB" noProof="0" dirty="0"/>
              <a:t>So now we need to start bringing this together.</a:t>
            </a: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83</a:t>
            </a:fld>
            <a:endParaRPr lang="sv-SE"/>
          </a:p>
        </p:txBody>
      </p:sp>
    </p:spTree>
    <p:extLst>
      <p:ext uri="{BB962C8B-B14F-4D97-AF65-F5344CB8AC3E}">
        <p14:creationId xmlns:p14="http://schemas.microsoft.com/office/powerpoint/2010/main" val="6024875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noProof="0" dirty="0"/>
              <a:t>Reflection:</a:t>
            </a:r>
          </a:p>
          <a:p>
            <a:r>
              <a:rPr lang="en-GB" noProof="0" dirty="0"/>
              <a:t>Before we do this, let's just have a reflection about this process:</a:t>
            </a:r>
          </a:p>
          <a:p>
            <a:r>
              <a:rPr lang="en-GB" noProof="0" dirty="0"/>
              <a:t>We have used a set of tools in isolation from a normal project design process. But ideally these would be included as part of your project design processes - how could you integrate them in the future?</a:t>
            </a:r>
          </a:p>
          <a:p>
            <a:endParaRPr lang="sv-SE" dirty="0"/>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84</a:t>
            </a:fld>
            <a:endParaRPr lang="sv-SE"/>
          </a:p>
        </p:txBody>
      </p:sp>
    </p:spTree>
    <p:extLst>
      <p:ext uri="{BB962C8B-B14F-4D97-AF65-F5344CB8AC3E}">
        <p14:creationId xmlns:p14="http://schemas.microsoft.com/office/powerpoint/2010/main" val="15174505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noProof="0" dirty="0"/>
              <a:t>How can we engage?</a:t>
            </a:r>
          </a:p>
          <a:p>
            <a:r>
              <a:rPr lang="en-GB" noProof="0" dirty="0"/>
              <a:t>Bring together four aspects! Have these aspects in mind as you start to discuss how to approach religious actors.</a:t>
            </a: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85</a:t>
            </a:fld>
            <a:endParaRPr lang="sv-SE"/>
          </a:p>
        </p:txBody>
      </p:sp>
    </p:spTree>
    <p:extLst>
      <p:ext uri="{BB962C8B-B14F-4D97-AF65-F5344CB8AC3E}">
        <p14:creationId xmlns:p14="http://schemas.microsoft.com/office/powerpoint/2010/main" val="12893366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FF6A7-98E7-6137-0E5B-DA7327EF1CE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62F0097-D5FD-54EF-4476-6824AE661479}"/>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4A4C8AEA-9406-A0D2-CE5A-5CAF0AC36F4A}"/>
              </a:ext>
            </a:extLst>
          </p:cNvPr>
          <p:cNvSpPr>
            <a:spLocks noGrp="1"/>
          </p:cNvSpPr>
          <p:nvPr>
            <p:ph type="body" idx="1"/>
          </p:nvPr>
        </p:nvSpPr>
        <p:spPr/>
        <p:txBody>
          <a:bodyPr/>
          <a:lstStyle/>
          <a:p>
            <a:r>
              <a:rPr lang="en-GB" noProof="0" dirty="0"/>
              <a:t>How can we engage?</a:t>
            </a:r>
            <a:endParaRPr lang="en-US" noProof="0" dirty="0">
              <a:solidFill>
                <a:srgbClr val="444444"/>
              </a:solidFill>
            </a:endParaRPr>
          </a:p>
          <a:p>
            <a:r>
              <a:rPr lang="en-GB" dirty="0"/>
              <a:t>What should we think about as we approach religious actors?</a:t>
            </a:r>
            <a:endParaRPr lang="en-US" dirty="0">
              <a:solidFill>
                <a:srgbClr val="444444"/>
              </a:solidFill>
            </a:endParaRPr>
          </a:p>
        </p:txBody>
      </p:sp>
      <p:sp>
        <p:nvSpPr>
          <p:cNvPr id="4" name="Platshållare för bildnummer 3">
            <a:extLst>
              <a:ext uri="{FF2B5EF4-FFF2-40B4-BE49-F238E27FC236}">
                <a16:creationId xmlns:a16="http://schemas.microsoft.com/office/drawing/2014/main" id="{5B5BEF0A-907B-1A80-C55D-AD92A552B4BF}"/>
              </a:ext>
            </a:extLst>
          </p:cNvPr>
          <p:cNvSpPr>
            <a:spLocks noGrp="1"/>
          </p:cNvSpPr>
          <p:nvPr>
            <p:ph type="sldNum" sz="quarter" idx="10"/>
          </p:nvPr>
        </p:nvSpPr>
        <p:spPr/>
        <p:txBody>
          <a:bodyPr/>
          <a:lstStyle/>
          <a:p>
            <a:fld id="{AF35B5CD-7C3C-41A7-9F7D-C9DB05D0C685}" type="slidenum">
              <a:rPr lang="sv-SE" smtClean="0"/>
              <a:t>86</a:t>
            </a:fld>
            <a:endParaRPr lang="sv-SE"/>
          </a:p>
        </p:txBody>
      </p:sp>
    </p:spTree>
    <p:extLst>
      <p:ext uri="{BB962C8B-B14F-4D97-AF65-F5344CB8AC3E}">
        <p14:creationId xmlns:p14="http://schemas.microsoft.com/office/powerpoint/2010/main" val="6779064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noProof="0"/>
              <a:t>Print as a handout!</a:t>
            </a:r>
          </a:p>
          <a:p>
            <a:endParaRPr lang="en-GB" noProof="0"/>
          </a:p>
          <a:p>
            <a:r>
              <a:rPr lang="en-GB" noProof="0"/>
              <a:t>To start to get us thinking, try doing a quick mapping of each of the actors in relation to us and the project goals</a:t>
            </a:r>
          </a:p>
          <a:p>
            <a:r>
              <a:rPr lang="en-GB" noProof="0"/>
              <a:t>Project goals might need to be divided up to better reflect how different actors relate to these.</a:t>
            </a:r>
          </a:p>
          <a:p>
            <a:r>
              <a:rPr lang="en-GB" noProof="0"/>
              <a:t>Note that the “for” and “against” are divided into two - it might be helpful to think in terms of </a:t>
            </a:r>
            <a:r>
              <a:rPr lang="en-GB" b="1" noProof="0"/>
              <a:t>passive</a:t>
            </a:r>
            <a:r>
              <a:rPr lang="en-GB" noProof="0"/>
              <a:t> “for” and “against” versus </a:t>
            </a:r>
            <a:r>
              <a:rPr lang="en-GB" b="1" noProof="0"/>
              <a:t>active</a:t>
            </a:r>
            <a:r>
              <a:rPr lang="en-GB" noProof="0"/>
              <a:t> “for” and “against”</a:t>
            </a:r>
          </a:p>
          <a:p>
            <a:r>
              <a:rPr lang="en-GB" noProof="0"/>
              <a:t>Actors might need to be given more detail…</a:t>
            </a:r>
          </a:p>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87</a:t>
            </a:fld>
            <a:endParaRPr lang="sv-SE"/>
          </a:p>
        </p:txBody>
      </p:sp>
    </p:spTree>
    <p:extLst>
      <p:ext uri="{BB962C8B-B14F-4D97-AF65-F5344CB8AC3E}">
        <p14:creationId xmlns:p14="http://schemas.microsoft.com/office/powerpoint/2010/main" val="11191281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r>
              <a:rPr lang="en-GB" noProof="0" dirty="0"/>
              <a:t>How can we engage? Barriers and risks.</a:t>
            </a:r>
          </a:p>
          <a:p>
            <a:endParaRPr lang="en-GB" noProof="0" dirty="0"/>
          </a:p>
          <a:p>
            <a:r>
              <a:rPr lang="en-GB" noProof="0" dirty="0"/>
              <a:t>As you discuss the religious actor's relationship to the project goals, and you as an organisation, what are the opportunities, barriers, risks and further questions that you identify. </a:t>
            </a:r>
          </a:p>
          <a:p>
            <a:endParaRPr lang="en-GB" noProof="0" dirty="0"/>
          </a:p>
          <a:p>
            <a:r>
              <a:rPr lang="en-GB" noProof="0" dirty="0"/>
              <a:t>The</a:t>
            </a:r>
            <a:r>
              <a:rPr lang="en-GB" baseline="0" noProof="0" dirty="0"/>
              <a:t> groups can w</a:t>
            </a:r>
            <a:r>
              <a:rPr lang="en-GB" noProof="0" dirty="0"/>
              <a:t>rite the findings on a big sheet of paper!</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questions to get you thinking…</a:t>
            </a:r>
            <a:endParaRPr lang="sv-S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are our unique opportunities to engage with this actor? </a:t>
            </a:r>
          </a:p>
          <a:p>
            <a:pPr lvl="0"/>
            <a:r>
              <a:rPr lang="en-US" sz="1200" kern="1200" dirty="0">
                <a:solidFill>
                  <a:schemeClr val="tx1"/>
                </a:solidFill>
                <a:effectLst/>
                <a:latin typeface="+mn-lt"/>
                <a:ea typeface="+mn-ea"/>
                <a:cs typeface="+mn-cs"/>
              </a:rPr>
              <a:t>Does their theology relate to our project goals in ways which we could appeal to? How?</a:t>
            </a:r>
            <a:endParaRPr lang="sv-S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Would this actor provide access to new networks? </a:t>
            </a:r>
          </a:p>
          <a:p>
            <a:pPr lvl="0"/>
            <a:r>
              <a:rPr lang="en-US" sz="1200" kern="1200" dirty="0">
                <a:solidFill>
                  <a:schemeClr val="tx1"/>
                </a:solidFill>
                <a:effectLst/>
                <a:latin typeface="+mn-lt"/>
                <a:ea typeface="+mn-ea"/>
                <a:cs typeface="+mn-cs"/>
              </a:rPr>
              <a:t>Do we have shared religious practices that strengthens our relationship?</a:t>
            </a:r>
            <a:r>
              <a:rPr lang="en-GB" sz="1200" noProof="0" dirty="0"/>
              <a:t> </a:t>
            </a:r>
          </a:p>
          <a:p>
            <a:pPr algn="l">
              <a:lnSpc>
                <a:spcPct val="110000"/>
              </a:lnSpc>
              <a:defRPr sz="3000">
                <a:solidFill>
                  <a:srgbClr val="5E5E5E"/>
                </a:solidFill>
                <a:latin typeface="+mn-lt"/>
                <a:ea typeface="+mn-ea"/>
                <a:cs typeface="+mn-cs"/>
                <a:sym typeface="Trebuchet MS"/>
              </a:defRPr>
            </a:pPr>
            <a:endParaRPr lang="en-GB" sz="1200" noProof="0" dirty="0"/>
          </a:p>
          <a:p>
            <a:pPr algn="l">
              <a:lnSpc>
                <a:spcPct val="110000"/>
              </a:lnSpc>
              <a:defRPr sz="3000">
                <a:solidFill>
                  <a:srgbClr val="5E5E5E"/>
                </a:solidFill>
                <a:latin typeface="+mn-lt"/>
                <a:ea typeface="+mn-ea"/>
                <a:cs typeface="+mn-cs"/>
                <a:sym typeface="Trebuchet MS"/>
              </a:defRPr>
            </a:pPr>
            <a:r>
              <a:rPr lang="en-GB" sz="1200" noProof="0" dirty="0"/>
              <a:t>What barriers might we face?</a:t>
            </a:r>
          </a:p>
          <a:p>
            <a:pPr marL="0" indent="0" algn="l">
              <a:lnSpc>
                <a:spcPct val="110000"/>
              </a:lnSpc>
              <a:buSzPct val="145000"/>
              <a:buNone/>
              <a:defRPr sz="2800" b="0">
                <a:solidFill>
                  <a:srgbClr val="5E5E5E"/>
                </a:solidFill>
                <a:latin typeface="+mn-lt"/>
                <a:ea typeface="+mn-ea"/>
                <a:cs typeface="+mn-cs"/>
                <a:sym typeface="Trebuchet MS"/>
              </a:defRPr>
            </a:pPr>
            <a:r>
              <a:rPr lang="en-GB" sz="1200" noProof="0" dirty="0"/>
              <a:t>Might this religious actor actively resist working with us? Why?</a:t>
            </a:r>
          </a:p>
          <a:p>
            <a:pPr marL="0" indent="0" algn="l">
              <a:lnSpc>
                <a:spcPct val="110000"/>
              </a:lnSpc>
              <a:spcBef>
                <a:spcPts val="800"/>
              </a:spcBef>
              <a:buSzPct val="145000"/>
              <a:buNone/>
              <a:defRPr sz="2800" b="0">
                <a:solidFill>
                  <a:srgbClr val="5E5E5E"/>
                </a:solidFill>
                <a:latin typeface="+mn-lt"/>
                <a:ea typeface="+mn-ea"/>
                <a:cs typeface="+mn-cs"/>
                <a:sym typeface="Trebuchet MS"/>
              </a:defRPr>
            </a:pPr>
            <a:r>
              <a:rPr lang="en-GB" sz="1200" noProof="0" dirty="0"/>
              <a:t>Does their theology conflict with any of our project goals? Or with us as an organization? How?</a:t>
            </a:r>
          </a:p>
          <a:p>
            <a:pPr marL="0" indent="0" algn="l">
              <a:lnSpc>
                <a:spcPct val="110000"/>
              </a:lnSpc>
              <a:spcBef>
                <a:spcPts val="800"/>
              </a:spcBef>
              <a:buSzPct val="145000"/>
              <a:buNone/>
              <a:defRPr sz="2800" b="0">
                <a:solidFill>
                  <a:srgbClr val="5E5E5E"/>
                </a:solidFill>
                <a:latin typeface="+mn-lt"/>
                <a:ea typeface="+mn-ea"/>
                <a:cs typeface="+mn-cs"/>
                <a:sym typeface="Trebuchet MS"/>
              </a:defRPr>
            </a:pPr>
            <a:r>
              <a:rPr lang="en-GB" sz="1200" noProof="0" dirty="0"/>
              <a:t>If the </a:t>
            </a:r>
            <a:r>
              <a:rPr lang="en-GB" sz="1200" noProof="0" dirty="0" err="1"/>
              <a:t>FoRB</a:t>
            </a:r>
            <a:r>
              <a:rPr lang="en-GB" sz="1200" noProof="0" dirty="0"/>
              <a:t> context does not allow us to speak freely, how will we work with this?</a:t>
            </a:r>
          </a:p>
          <a:p>
            <a:pPr algn="l">
              <a:lnSpc>
                <a:spcPct val="90000"/>
              </a:lnSpc>
              <a:defRPr sz="2800">
                <a:solidFill>
                  <a:srgbClr val="5E5E5E"/>
                </a:solidFill>
                <a:latin typeface="+mn-lt"/>
                <a:ea typeface="+mn-ea"/>
                <a:cs typeface="+mn-cs"/>
                <a:sym typeface="Trebuchet MS"/>
              </a:defRPr>
            </a:pPr>
            <a:endParaRPr lang="en-GB" sz="1200" noProof="0" dirty="0"/>
          </a:p>
          <a:p>
            <a:pPr algn="l">
              <a:lnSpc>
                <a:spcPct val="90000"/>
              </a:lnSpc>
              <a:defRPr sz="2800">
                <a:solidFill>
                  <a:srgbClr val="5E5E5E"/>
                </a:solidFill>
                <a:latin typeface="+mn-lt"/>
                <a:ea typeface="+mn-ea"/>
                <a:cs typeface="+mn-cs"/>
                <a:sym typeface="Trebuchet MS"/>
              </a:defRPr>
            </a:pPr>
            <a:r>
              <a:rPr lang="en-GB" sz="1200" noProof="0" dirty="0"/>
              <a:t>What risks do we face in referring to religion or cooperating with this actor?</a:t>
            </a:r>
          </a:p>
          <a:p>
            <a:pPr marL="0" indent="0" algn="l">
              <a:lnSpc>
                <a:spcPct val="90000"/>
              </a:lnSpc>
              <a:spcBef>
                <a:spcPts val="800"/>
              </a:spcBef>
              <a:buSzPct val="145000"/>
              <a:buNone/>
              <a:defRPr sz="2800" b="0">
                <a:solidFill>
                  <a:srgbClr val="5E5E5E"/>
                </a:solidFill>
                <a:latin typeface="+mn-lt"/>
                <a:ea typeface="+mn-ea"/>
                <a:cs typeface="+mn-cs"/>
                <a:sym typeface="Trebuchet MS"/>
              </a:defRPr>
            </a:pPr>
            <a:r>
              <a:rPr lang="en-GB" sz="1200" noProof="0" dirty="0"/>
              <a:t>Who might we risk excluding?</a:t>
            </a:r>
          </a:p>
          <a:p>
            <a:pPr marL="0" indent="0" algn="l">
              <a:lnSpc>
                <a:spcPct val="90000"/>
              </a:lnSpc>
              <a:spcBef>
                <a:spcPts val="800"/>
              </a:spcBef>
              <a:buSzPct val="145000"/>
              <a:buNone/>
              <a:defRPr sz="2800" b="0">
                <a:solidFill>
                  <a:srgbClr val="5E5E5E"/>
                </a:solidFill>
                <a:latin typeface="+mn-lt"/>
                <a:ea typeface="+mn-ea"/>
                <a:cs typeface="+mn-cs"/>
                <a:sym typeface="Trebuchet MS"/>
              </a:defRPr>
            </a:pPr>
            <a:r>
              <a:rPr lang="en-GB" sz="1200" noProof="0" dirty="0"/>
              <a:t>What conflicts could be escalated?</a:t>
            </a:r>
          </a:p>
          <a:p>
            <a:pPr marL="0" indent="0" algn="l">
              <a:lnSpc>
                <a:spcPct val="90000"/>
              </a:lnSpc>
              <a:spcBef>
                <a:spcPts val="800"/>
              </a:spcBef>
              <a:buSzPct val="145000"/>
              <a:buNone/>
              <a:defRPr sz="2800" b="0">
                <a:solidFill>
                  <a:srgbClr val="5E5E5E"/>
                </a:solidFill>
                <a:latin typeface="+mn-lt"/>
                <a:ea typeface="+mn-ea"/>
                <a:cs typeface="+mn-cs"/>
                <a:sym typeface="Trebuchet MS"/>
              </a:defRPr>
            </a:pPr>
            <a:endParaRPr lang="en-GB" sz="1200" noProof="0" dirty="0"/>
          </a:p>
          <a:p>
            <a:pPr marL="0" indent="0" algn="l">
              <a:lnSpc>
                <a:spcPct val="90000"/>
              </a:lnSpc>
              <a:spcBef>
                <a:spcPts val="800"/>
              </a:spcBef>
              <a:buSzPct val="145000"/>
              <a:buNone/>
              <a:defRPr sz="2800" b="0">
                <a:solidFill>
                  <a:srgbClr val="5E5E5E"/>
                </a:solidFill>
                <a:latin typeface="+mn-lt"/>
                <a:ea typeface="+mn-ea"/>
                <a:cs typeface="+mn-cs"/>
                <a:sym typeface="Trebuchet MS"/>
              </a:defRPr>
            </a:pPr>
            <a:r>
              <a:rPr lang="en-GB" sz="1200" noProof="0" dirty="0"/>
              <a:t>What questions must we find answers to?</a:t>
            </a:r>
          </a:p>
          <a:p>
            <a:pPr lvl="0"/>
            <a:endParaRPr lang="en-US" sz="1200" kern="1200" dirty="0">
              <a:solidFill>
                <a:schemeClr val="tx1"/>
              </a:solidFill>
              <a:effectLst/>
              <a:latin typeface="+mn-lt"/>
              <a:ea typeface="+mn-ea"/>
              <a:cs typeface="+mn-cs"/>
            </a:endParaRPr>
          </a:p>
          <a:p>
            <a:pPr lvl="0"/>
            <a:endParaRPr lang="sv-SE"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en-GB" noProof="0" dirty="0"/>
          </a:p>
          <a:p>
            <a:endParaRPr lang="en-GB" noProof="0" dirty="0"/>
          </a:p>
          <a:p>
            <a:endParaRPr lang="en-GB" noProof="0" dirty="0"/>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88</a:t>
            </a:fld>
            <a:endParaRPr lang="sv-SE"/>
          </a:p>
        </p:txBody>
      </p:sp>
    </p:spTree>
    <p:extLst>
      <p:ext uri="{BB962C8B-B14F-4D97-AF65-F5344CB8AC3E}">
        <p14:creationId xmlns:p14="http://schemas.microsoft.com/office/powerpoint/2010/main" val="36728329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Some questions to get you thinking…</a:t>
            </a:r>
          </a:p>
          <a:p>
            <a:pPr marL="388937" indent="-388937" algn="l">
              <a:lnSpc>
                <a:spcPct val="90000"/>
              </a:lnSpc>
              <a:spcBef>
                <a:spcPts val="1100"/>
              </a:spcBef>
              <a:buSzPct val="145000"/>
              <a:buChar char="•"/>
              <a:defRPr sz="2800" b="0">
                <a:solidFill>
                  <a:srgbClr val="5E5E5E"/>
                </a:solidFill>
                <a:latin typeface="+mn-lt"/>
                <a:ea typeface="+mn-ea"/>
                <a:cs typeface="+mn-cs"/>
                <a:sym typeface="Trebuchet MS"/>
              </a:defRPr>
            </a:pPr>
            <a:r>
              <a:rPr lang="en-GB" sz="1200" noProof="0" dirty="0"/>
              <a:t>What are our unique opportunities to engage with this actor? </a:t>
            </a:r>
          </a:p>
          <a:p>
            <a:pPr marL="388937" indent="-388937" algn="l">
              <a:lnSpc>
                <a:spcPct val="90000"/>
              </a:lnSpc>
              <a:spcBef>
                <a:spcPts val="1100"/>
              </a:spcBef>
              <a:buSzPct val="145000"/>
              <a:buChar char="•"/>
              <a:defRPr sz="2800" b="0">
                <a:solidFill>
                  <a:srgbClr val="5E5E5E"/>
                </a:solidFill>
                <a:latin typeface="+mn-lt"/>
                <a:ea typeface="+mn-ea"/>
                <a:cs typeface="+mn-cs"/>
                <a:sym typeface="Trebuchet MS"/>
              </a:defRPr>
            </a:pPr>
            <a:r>
              <a:rPr lang="en-GB" sz="1200" noProof="0" dirty="0"/>
              <a:t>Does their theology relate to our project goals in ways which we could appeal to? How?</a:t>
            </a:r>
          </a:p>
          <a:p>
            <a:pPr marL="388937" indent="-388937" algn="l">
              <a:lnSpc>
                <a:spcPct val="90000"/>
              </a:lnSpc>
              <a:spcBef>
                <a:spcPts val="1100"/>
              </a:spcBef>
              <a:buSzPct val="145000"/>
              <a:buChar char="•"/>
              <a:defRPr sz="2800" b="0">
                <a:solidFill>
                  <a:srgbClr val="5E5E5E"/>
                </a:solidFill>
                <a:latin typeface="+mn-lt"/>
                <a:ea typeface="+mn-ea"/>
                <a:cs typeface="+mn-cs"/>
                <a:sym typeface="Trebuchet MS"/>
              </a:defRPr>
            </a:pPr>
            <a:r>
              <a:rPr lang="en-GB" sz="1200" noProof="0" dirty="0"/>
              <a:t>Do we have the ability to use a shared religious language to communicate about the project goal? What religious terms could we use?</a:t>
            </a:r>
          </a:p>
          <a:p>
            <a:pPr marL="388937" indent="-388937" algn="l">
              <a:lnSpc>
                <a:spcPct val="90000"/>
              </a:lnSpc>
              <a:spcBef>
                <a:spcPts val="1100"/>
              </a:spcBef>
              <a:buSzPct val="145000"/>
              <a:buChar char="•"/>
              <a:defRPr sz="2800" b="0">
                <a:solidFill>
                  <a:srgbClr val="5E5E5E"/>
                </a:solidFill>
                <a:latin typeface="+mn-lt"/>
                <a:ea typeface="+mn-ea"/>
                <a:cs typeface="+mn-cs"/>
                <a:sym typeface="Trebuchet MS"/>
              </a:defRPr>
            </a:pPr>
            <a:r>
              <a:rPr lang="en-GB" sz="1200" noProof="0" dirty="0"/>
              <a:t>Would this actor provide access to new networks? How would we be able work with them?</a:t>
            </a:r>
          </a:p>
          <a:p>
            <a:pPr marL="388937" indent="-388937" algn="l">
              <a:lnSpc>
                <a:spcPct val="90000"/>
              </a:lnSpc>
              <a:spcBef>
                <a:spcPts val="1100"/>
              </a:spcBef>
              <a:buSzPct val="145000"/>
              <a:buChar char="•"/>
              <a:defRPr sz="2800" b="0">
                <a:solidFill>
                  <a:srgbClr val="5E5E5E"/>
                </a:solidFill>
                <a:latin typeface="+mn-lt"/>
                <a:ea typeface="+mn-ea"/>
                <a:cs typeface="+mn-cs"/>
                <a:sym typeface="Trebuchet MS"/>
              </a:defRPr>
            </a:pPr>
            <a:r>
              <a:rPr lang="en-GB" sz="1200" noProof="0" dirty="0"/>
              <a:t>Do we have shared religious practices that strengthens our relationship?</a:t>
            </a:r>
          </a:p>
          <a:p>
            <a:endParaRPr lang="sv-SE" sz="1200" dirty="0"/>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89</a:t>
            </a:fld>
            <a:endParaRPr lang="sv-SE"/>
          </a:p>
        </p:txBody>
      </p:sp>
    </p:spTree>
    <p:extLst>
      <p:ext uri="{BB962C8B-B14F-4D97-AF65-F5344CB8AC3E}">
        <p14:creationId xmlns:p14="http://schemas.microsoft.com/office/powerpoint/2010/main" val="2966177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indent="0" algn="l">
              <a:spcBef>
                <a:spcPts val="1100"/>
              </a:spcBef>
              <a:buSzPct val="100000"/>
              <a:buNone/>
              <a:defRPr sz="3000" b="0">
                <a:solidFill>
                  <a:srgbClr val="5E5E5E"/>
                </a:solidFill>
                <a:latin typeface="+mn-lt"/>
                <a:ea typeface="+mn-ea"/>
                <a:cs typeface="+mn-cs"/>
                <a:sym typeface="Trebuchet MS"/>
              </a:defRPr>
            </a:pPr>
            <a:r>
              <a:rPr lang="en-GB" sz="1200" b="0" noProof="0" dirty="0">
                <a:solidFill>
                  <a:srgbClr val="5E5E5E"/>
                </a:solidFill>
                <a:latin typeface="+mn-lt"/>
                <a:ea typeface="Helvetica Neue"/>
                <a:cs typeface="Helvetica Neue"/>
                <a:sym typeface="Trebuchet MS"/>
              </a:rPr>
              <a:t>In</a:t>
            </a:r>
            <a:r>
              <a:rPr lang="en-GB" sz="1200" b="0" baseline="0" noProof="0" dirty="0">
                <a:solidFill>
                  <a:srgbClr val="5E5E5E"/>
                </a:solidFill>
                <a:latin typeface="+mn-lt"/>
                <a:ea typeface="Helvetica Neue"/>
                <a:cs typeface="Helvetica Neue"/>
                <a:sym typeface="Trebuchet MS"/>
              </a:rPr>
              <a:t> this</a:t>
            </a:r>
            <a:r>
              <a:rPr lang="en-GB" sz="1200" b="0" noProof="0" dirty="0">
                <a:solidFill>
                  <a:srgbClr val="5E5E5E"/>
                </a:solidFill>
                <a:latin typeface="+mn-lt"/>
                <a:ea typeface="Helvetica Neue"/>
                <a:cs typeface="Helvetica Neue"/>
                <a:sym typeface="Trebuchet MS"/>
              </a:rPr>
              <a:t> toolbox we refer to </a:t>
            </a:r>
            <a:r>
              <a:rPr lang="en-GB" sz="1200" b="0" baseline="0" noProof="0" dirty="0">
                <a:solidFill>
                  <a:srgbClr val="5E5E5E"/>
                </a:solidFill>
                <a:latin typeface="+mn-lt"/>
                <a:ea typeface="Helvetica Neue"/>
                <a:cs typeface="Helvetica Neue"/>
                <a:sym typeface="Trebuchet MS"/>
              </a:rPr>
              <a:t>three levels of religious literacy.</a:t>
            </a:r>
            <a:endParaRPr lang="en-GB" sz="1200" b="0" noProof="0" dirty="0">
              <a:solidFill>
                <a:srgbClr val="5E5E5E"/>
              </a:solidFill>
              <a:latin typeface="+mn-lt"/>
              <a:ea typeface="Helvetica Neue"/>
              <a:cs typeface="Helvetica Neue"/>
              <a:sym typeface="Trebuchet MS"/>
            </a:endParaRPr>
          </a:p>
          <a:p>
            <a:pPr marL="349249" indent="-349249" algn="l">
              <a:spcBef>
                <a:spcPts val="1100"/>
              </a:spcBef>
              <a:buSzPct val="100000"/>
              <a:buAutoNum type="arabicPeriod"/>
              <a:defRPr sz="3000" b="0">
                <a:solidFill>
                  <a:srgbClr val="5E5E5E"/>
                </a:solidFill>
                <a:latin typeface="+mn-lt"/>
                <a:ea typeface="+mn-ea"/>
                <a:cs typeface="+mn-cs"/>
                <a:sym typeface="Trebuchet MS"/>
              </a:defRPr>
            </a:pPr>
            <a:r>
              <a:rPr lang="en-GB" sz="1200" b="1" noProof="0" dirty="0">
                <a:solidFill>
                  <a:srgbClr val="5E5E5E"/>
                </a:solidFill>
                <a:latin typeface="+mn-lt"/>
                <a:ea typeface="Helvetica Neue"/>
                <a:cs typeface="Helvetica Neue"/>
                <a:sym typeface="Trebuchet MS"/>
              </a:rPr>
              <a:t>General religious literacy</a:t>
            </a:r>
            <a:r>
              <a:rPr lang="en-GB" sz="1200" b="0" noProof="0" dirty="0">
                <a:solidFill>
                  <a:srgbClr val="5E5E5E"/>
                </a:solidFill>
                <a:latin typeface="+mn-lt"/>
                <a:ea typeface="Helvetica Neue"/>
                <a:cs typeface="Helvetica Neue"/>
                <a:sym typeface="Trebuchet MS"/>
              </a:rPr>
              <a:t> – The goal is o develop and deepened your knowledge and reflection about the role of religion in rights-based development. In this first section we also look at the role religion plays in driving and motivating our own organisation.</a:t>
            </a:r>
          </a:p>
          <a:p>
            <a:pPr marL="349249" indent="-349249" algn="l">
              <a:spcBef>
                <a:spcPts val="1100"/>
              </a:spcBef>
              <a:buSzPct val="100000"/>
              <a:buAutoNum type="arabicPeriod"/>
              <a:defRPr sz="3000" b="0">
                <a:solidFill>
                  <a:srgbClr val="5E5E5E"/>
                </a:solidFill>
                <a:latin typeface="+mn-lt"/>
                <a:ea typeface="+mn-ea"/>
                <a:cs typeface="+mn-cs"/>
                <a:sym typeface="Trebuchet MS"/>
              </a:defRPr>
            </a:pPr>
            <a:r>
              <a:rPr lang="en-GB" sz="1200" b="1" noProof="0" dirty="0">
                <a:solidFill>
                  <a:srgbClr val="5E5E5E"/>
                </a:solidFill>
                <a:latin typeface="+mn-lt"/>
                <a:ea typeface="Helvetica Neue"/>
                <a:cs typeface="Helvetica Neue"/>
                <a:sym typeface="Trebuchet MS"/>
              </a:rPr>
              <a:t>Contextual religious literacy</a:t>
            </a:r>
            <a:r>
              <a:rPr lang="en-GB" sz="1200" b="0" noProof="0" dirty="0">
                <a:solidFill>
                  <a:srgbClr val="5E5E5E"/>
                </a:solidFill>
                <a:latin typeface="+mn-lt"/>
                <a:ea typeface="Helvetica Neue"/>
                <a:cs typeface="Helvetica Neue"/>
                <a:sym typeface="Trebuchet MS"/>
              </a:rPr>
              <a:t> – The goal is to, through increased religious literacy, strengthen your context- and actor analysis.</a:t>
            </a:r>
          </a:p>
          <a:p>
            <a:pPr marL="349249" indent="-349249" algn="l">
              <a:spcBef>
                <a:spcPts val="1100"/>
              </a:spcBef>
              <a:buSzPct val="100000"/>
              <a:buAutoNum type="arabicPeriod"/>
              <a:defRPr sz="3000" b="0">
                <a:solidFill>
                  <a:srgbClr val="5E5E5E"/>
                </a:solidFill>
                <a:latin typeface="+mn-lt"/>
                <a:ea typeface="+mn-ea"/>
                <a:cs typeface="+mn-cs"/>
                <a:sym typeface="Trebuchet MS"/>
              </a:defRPr>
            </a:pPr>
            <a:r>
              <a:rPr lang="en-GB" sz="1200" b="1" noProof="0" dirty="0">
                <a:solidFill>
                  <a:srgbClr val="5E5E5E"/>
                </a:solidFill>
                <a:latin typeface="+mn-lt"/>
                <a:ea typeface="Helvetica Neue"/>
                <a:cs typeface="Helvetica Neue"/>
                <a:sym typeface="Trebuchet MS"/>
              </a:rPr>
              <a:t>Practical religious literacy</a:t>
            </a:r>
            <a:r>
              <a:rPr lang="en-GB" sz="1200" b="0" noProof="0" dirty="0">
                <a:solidFill>
                  <a:srgbClr val="5E5E5E"/>
                </a:solidFill>
                <a:latin typeface="+mn-lt"/>
                <a:ea typeface="Helvetica Neue"/>
                <a:cs typeface="Helvetica Neue"/>
                <a:sym typeface="Trebuchet MS"/>
              </a:rPr>
              <a:t> – The goal is to identify relevant strategies in relation to religion and religious actors.</a:t>
            </a:r>
          </a:p>
          <a:p>
            <a:endParaRPr lang="sv-SE" sz="1200" dirty="0">
              <a:latin typeface="+mn-lt"/>
            </a:endParaRP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9</a:t>
            </a:fld>
            <a:endParaRPr lang="sv-SE"/>
          </a:p>
        </p:txBody>
      </p:sp>
    </p:spTree>
    <p:extLst>
      <p:ext uri="{BB962C8B-B14F-4D97-AF65-F5344CB8AC3E}">
        <p14:creationId xmlns:p14="http://schemas.microsoft.com/office/powerpoint/2010/main" val="20253176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C4683-C344-8C7F-1DE4-F4E2FE9908D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33E5771-21F4-E2F4-CA63-1910C677E1CD}"/>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79E2B58F-D98F-4892-5544-FF423E29BE5A}"/>
              </a:ext>
            </a:extLst>
          </p:cNvPr>
          <p:cNvSpPr>
            <a:spLocks noGrp="1"/>
          </p:cNvSpPr>
          <p:nvPr>
            <p:ph type="body" idx="1"/>
          </p:nvPr>
        </p:nvSpPr>
        <p:spPr/>
        <p:txBody>
          <a:bodyPr/>
          <a:lstStyle/>
          <a:p>
            <a:pPr>
              <a:defRPr/>
            </a:pPr>
            <a:r>
              <a:rPr lang="en-GB" dirty="0"/>
              <a:t>Practical religious literacy</a:t>
            </a:r>
          </a:p>
        </p:txBody>
      </p:sp>
      <p:sp>
        <p:nvSpPr>
          <p:cNvPr id="4" name="Platshållare för bildnummer 3">
            <a:extLst>
              <a:ext uri="{FF2B5EF4-FFF2-40B4-BE49-F238E27FC236}">
                <a16:creationId xmlns:a16="http://schemas.microsoft.com/office/drawing/2014/main" id="{7E26D706-1E5B-02BF-19F8-9C3036E0DF88}"/>
              </a:ext>
            </a:extLst>
          </p:cNvPr>
          <p:cNvSpPr>
            <a:spLocks noGrp="1"/>
          </p:cNvSpPr>
          <p:nvPr>
            <p:ph type="sldNum" sz="quarter" idx="10"/>
          </p:nvPr>
        </p:nvSpPr>
        <p:spPr/>
        <p:txBody>
          <a:bodyPr/>
          <a:lstStyle/>
          <a:p>
            <a:fld id="{AF35B5CD-7C3C-41A7-9F7D-C9DB05D0C685}" type="slidenum">
              <a:rPr lang="sv-SE" smtClean="0"/>
              <a:t>90</a:t>
            </a:fld>
            <a:endParaRPr lang="sv-SE"/>
          </a:p>
        </p:txBody>
      </p:sp>
    </p:spTree>
    <p:extLst>
      <p:ext uri="{BB962C8B-B14F-4D97-AF65-F5344CB8AC3E}">
        <p14:creationId xmlns:p14="http://schemas.microsoft.com/office/powerpoint/2010/main" val="7577898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4CAB9-8D2A-2778-903C-0EE904E2498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6DF7350-01AE-6308-6BD2-5C3608A65C6A}"/>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C87DF9B4-D370-A884-F72A-3DA018F67C1D}"/>
              </a:ext>
            </a:extLst>
          </p:cNvPr>
          <p:cNvSpPr>
            <a:spLocks noGrp="1"/>
          </p:cNvSpPr>
          <p:nvPr>
            <p:ph type="body" idx="1"/>
          </p:nvPr>
        </p:nvSpPr>
        <p:spPr/>
        <p:txBody>
          <a:bodyPr/>
          <a:lstStyle/>
          <a:p>
            <a:pPr marL="348615" indent="-348615" algn="l">
              <a:spcBef>
                <a:spcPts val="1100"/>
              </a:spcBef>
              <a:buAutoNum type="arabicPeriod"/>
              <a:defRPr sz="3000" b="0">
                <a:solidFill>
                  <a:srgbClr val="5E5E5E"/>
                </a:solidFill>
                <a:latin typeface="+mn-lt"/>
                <a:ea typeface="+mn-ea"/>
                <a:cs typeface="+mn-cs"/>
                <a:sym typeface="Trebuchet MS"/>
              </a:defRPr>
            </a:pPr>
            <a:r>
              <a:rPr lang="en-GB" b="1" noProof="0" dirty="0">
                <a:solidFill>
                  <a:srgbClr val="5E5E5E"/>
                </a:solidFill>
                <a:sym typeface="Trebuchet MS"/>
              </a:rPr>
              <a:t>General religious literacy</a:t>
            </a:r>
            <a:r>
              <a:rPr lang="en-GB" b="0" noProof="0" dirty="0">
                <a:solidFill>
                  <a:srgbClr val="5E5E5E"/>
                </a:solidFill>
                <a:sym typeface="Trebuchet MS"/>
              </a:rPr>
              <a:t> - Develop knowledge and reflection about religions role in rights-based development and what drives our own organisation.</a:t>
            </a:r>
            <a:endParaRPr lang="en-US" b="0" noProof="0" dirty="0">
              <a:solidFill>
                <a:srgbClr val="444444"/>
              </a:solidFill>
            </a:endParaRPr>
          </a:p>
          <a:p>
            <a:pPr marL="348615" indent="-348615" algn="l">
              <a:spcBef>
                <a:spcPts val="1100"/>
              </a:spcBef>
              <a:buAutoNum type="arabicPeriod"/>
              <a:defRPr sz="3000" b="0">
                <a:solidFill>
                  <a:srgbClr val="5E5E5E"/>
                </a:solidFill>
                <a:latin typeface="+mn-lt"/>
                <a:ea typeface="+mn-ea"/>
                <a:cs typeface="+mn-cs"/>
                <a:sym typeface="Trebuchet MS"/>
              </a:defRPr>
            </a:pPr>
            <a:r>
              <a:rPr lang="en-GB" b="1" noProof="0" dirty="0">
                <a:solidFill>
                  <a:srgbClr val="5E5E5E"/>
                </a:solidFill>
                <a:sym typeface="Trebuchet MS"/>
              </a:rPr>
              <a:t>Contextual religious literacy</a:t>
            </a:r>
            <a:r>
              <a:rPr lang="en-GB" b="0" noProof="0" dirty="0">
                <a:solidFill>
                  <a:srgbClr val="5E5E5E"/>
                </a:solidFill>
                <a:sym typeface="Trebuchet MS"/>
              </a:rPr>
              <a:t> - Strengthen context and actor analysis through increased religious literacy.</a:t>
            </a:r>
            <a:endParaRPr lang="en-US" b="0" noProof="0" dirty="0">
              <a:solidFill>
                <a:srgbClr val="444444"/>
              </a:solidFill>
            </a:endParaRPr>
          </a:p>
          <a:p>
            <a:pPr marL="348615" indent="-348615" algn="l">
              <a:spcBef>
                <a:spcPts val="1100"/>
              </a:spcBef>
              <a:buAutoNum type="arabicPeriod"/>
              <a:defRPr sz="3000" b="0">
                <a:solidFill>
                  <a:srgbClr val="5E5E5E"/>
                </a:solidFill>
                <a:latin typeface="+mn-lt"/>
                <a:ea typeface="+mn-ea"/>
                <a:cs typeface="+mn-cs"/>
                <a:sym typeface="Trebuchet MS"/>
              </a:defRPr>
            </a:pPr>
            <a:r>
              <a:rPr lang="en-GB" b="1" noProof="0" dirty="0">
                <a:solidFill>
                  <a:srgbClr val="5E5E5E"/>
                </a:solidFill>
                <a:sym typeface="Trebuchet MS"/>
              </a:rPr>
              <a:t>Practical religious literacy</a:t>
            </a:r>
            <a:r>
              <a:rPr lang="en-GB" b="0" noProof="0" dirty="0">
                <a:solidFill>
                  <a:srgbClr val="5E5E5E"/>
                </a:solidFill>
                <a:sym typeface="Trebuchet MS"/>
              </a:rPr>
              <a:t> - Identify relevant strategies in relation to religion and religious actors.</a:t>
            </a:r>
            <a:endParaRPr lang="en-GB" b="0" noProof="0" dirty="0">
              <a:solidFill>
                <a:srgbClr val="5E5E5E"/>
              </a:solidFill>
              <a:ea typeface="Calibri"/>
              <a:cs typeface="Calibri"/>
            </a:endParaRPr>
          </a:p>
          <a:p>
            <a:pPr marL="457200" indent="-457200">
              <a:buFont typeface="Arial"/>
              <a:buChar char="•"/>
              <a:defRPr sz="3000" b="0">
                <a:solidFill>
                  <a:srgbClr val="5E5E5E"/>
                </a:solidFill>
                <a:latin typeface="+mn-lt"/>
                <a:ea typeface="+mn-ea"/>
                <a:cs typeface="+mn-cs"/>
                <a:sym typeface="Trebuchet MS"/>
              </a:defRPr>
            </a:pPr>
            <a:endParaRPr lang="sv-SE" dirty="0">
              <a:solidFill>
                <a:srgbClr val="444444"/>
              </a:solidFill>
            </a:endParaRPr>
          </a:p>
          <a:p>
            <a:pPr marL="457200" indent="-457200">
              <a:buFont typeface="Arial"/>
              <a:buChar char="•"/>
              <a:defRPr sz="3000" b="0">
                <a:solidFill>
                  <a:srgbClr val="5E5E5E"/>
                </a:solidFill>
                <a:latin typeface="+mn-lt"/>
                <a:ea typeface="+mn-ea"/>
                <a:cs typeface="+mn-cs"/>
                <a:sym typeface="Trebuchet MS"/>
              </a:defRPr>
            </a:pPr>
            <a:endParaRPr lang="sv-SE" dirty="0">
              <a:solidFill>
                <a:srgbClr val="444444"/>
              </a:solidFill>
            </a:endParaRPr>
          </a:p>
          <a:p>
            <a:pPr marL="348615" indent="-348615">
              <a:spcBef>
                <a:spcPts val="1100"/>
              </a:spcBef>
              <a:buAutoNum type="arabicPeriod"/>
              <a:defRPr sz="3000" b="0">
                <a:solidFill>
                  <a:srgbClr val="5E5E5E"/>
                </a:solidFill>
                <a:latin typeface="+mn-lt"/>
                <a:ea typeface="+mn-ea"/>
                <a:cs typeface="+mn-cs"/>
                <a:sym typeface="Trebuchet MS"/>
              </a:defRPr>
            </a:pPr>
            <a:endParaRPr lang="en-GB" dirty="0">
              <a:solidFill>
                <a:srgbClr val="5E5E5E"/>
              </a:solidFill>
              <a:ea typeface="Calibri"/>
              <a:cs typeface="Calibri"/>
            </a:endParaRPr>
          </a:p>
        </p:txBody>
      </p:sp>
      <p:sp>
        <p:nvSpPr>
          <p:cNvPr id="4" name="Platshållare för bildnummer 3">
            <a:extLst>
              <a:ext uri="{FF2B5EF4-FFF2-40B4-BE49-F238E27FC236}">
                <a16:creationId xmlns:a16="http://schemas.microsoft.com/office/drawing/2014/main" id="{6223A24B-DCDF-53FD-3A43-EB978054C669}"/>
              </a:ext>
            </a:extLst>
          </p:cNvPr>
          <p:cNvSpPr>
            <a:spLocks noGrp="1"/>
          </p:cNvSpPr>
          <p:nvPr>
            <p:ph type="sldNum" sz="quarter" idx="10"/>
          </p:nvPr>
        </p:nvSpPr>
        <p:spPr/>
        <p:txBody>
          <a:bodyPr/>
          <a:lstStyle/>
          <a:p>
            <a:fld id="{AF35B5CD-7C3C-41A7-9F7D-C9DB05D0C685}" type="slidenum">
              <a:rPr lang="sv-SE" smtClean="0"/>
              <a:t>91</a:t>
            </a:fld>
            <a:endParaRPr lang="sv-SE"/>
          </a:p>
        </p:txBody>
      </p:sp>
    </p:spTree>
    <p:extLst>
      <p:ext uri="{BB962C8B-B14F-4D97-AF65-F5344CB8AC3E}">
        <p14:creationId xmlns:p14="http://schemas.microsoft.com/office/powerpoint/2010/main" val="15782523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Process check.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You have now looked at the general level of religious actors and ideas, your own identity and </a:t>
            </a:r>
            <a:r>
              <a:rPr lang="en-GB" noProof="0" dirty="0" err="1"/>
              <a:t>FoRB</a:t>
            </a:r>
            <a:r>
              <a:rPr lang="en-GB" noProof="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You have also looked at the same issues in your specific context.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You are now about to start looking at the practical implementations of these parts of the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Are there still unsolved issues or discussions that needs to be taken further in earlier stages of the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endParaRPr lang="en-GB" noProof="0"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92</a:t>
            </a:fld>
            <a:endParaRPr lang="sv-SE"/>
          </a:p>
        </p:txBody>
      </p:sp>
    </p:spTree>
    <p:extLst>
      <p:ext uri="{BB962C8B-B14F-4D97-AF65-F5344CB8AC3E}">
        <p14:creationId xmlns:p14="http://schemas.microsoft.com/office/powerpoint/2010/main" val="32354927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algn="l">
              <a:spcBef>
                <a:spcPts val="2800"/>
              </a:spcBef>
              <a:defRPr sz="6000" b="0">
                <a:solidFill>
                  <a:srgbClr val="424242"/>
                </a:solidFill>
                <a:latin typeface="+mn-lt"/>
                <a:ea typeface="+mn-ea"/>
                <a:cs typeface="+mn-cs"/>
                <a:sym typeface="Trebuchet MS"/>
              </a:defRPr>
            </a:pPr>
            <a:r>
              <a:rPr lang="en-GB" sz="1200" noProof="0" dirty="0"/>
              <a:t>P</a:t>
            </a:r>
            <a:r>
              <a:rPr lang="en-GB" sz="1200" baseline="0" noProof="0" dirty="0"/>
              <a:t>rint the following six slides and put them on the billboard or on the tables. They are useful for the following discussions</a:t>
            </a:r>
          </a:p>
          <a:p>
            <a:pPr algn="l">
              <a:spcBef>
                <a:spcPts val="2800"/>
              </a:spcBef>
              <a:defRPr sz="6000" b="0">
                <a:solidFill>
                  <a:srgbClr val="424242"/>
                </a:solidFill>
                <a:latin typeface="+mn-lt"/>
                <a:ea typeface="+mn-ea"/>
                <a:cs typeface="+mn-cs"/>
                <a:sym typeface="Trebuchet MS"/>
              </a:defRPr>
            </a:pPr>
            <a:endParaRPr lang="en-GB" sz="1200" baseline="0" noProof="0" dirty="0"/>
          </a:p>
          <a:p>
            <a:pPr algn="l">
              <a:spcBef>
                <a:spcPts val="2800"/>
              </a:spcBef>
              <a:defRPr sz="6000" b="0">
                <a:solidFill>
                  <a:srgbClr val="424242"/>
                </a:solidFill>
                <a:latin typeface="+mn-lt"/>
                <a:ea typeface="+mn-ea"/>
                <a:cs typeface="+mn-cs"/>
                <a:sym typeface="Trebuchet MS"/>
              </a:defRPr>
            </a:pPr>
            <a:r>
              <a:rPr lang="en-GB" sz="1200" noProof="0" dirty="0"/>
              <a:t>Practical religious literacy is about being intentional in how we engage with religious actors, based on a good understanding of who they are, and who we are. </a:t>
            </a:r>
          </a:p>
          <a:p>
            <a:pPr algn="l">
              <a:spcBef>
                <a:spcPts val="2800"/>
              </a:spcBef>
              <a:defRPr sz="6000" b="0">
                <a:solidFill>
                  <a:srgbClr val="424242"/>
                </a:solidFill>
                <a:latin typeface="+mn-lt"/>
                <a:ea typeface="+mn-ea"/>
                <a:cs typeface="+mn-cs"/>
                <a:sym typeface="Trebuchet MS"/>
              </a:defRPr>
            </a:pPr>
            <a:endParaRPr lang="en-GB" sz="1200" noProof="0" dirty="0"/>
          </a:p>
          <a:p>
            <a:pPr algn="l">
              <a:spcBef>
                <a:spcPts val="2800"/>
              </a:spcBef>
              <a:defRPr sz="6000" b="0">
                <a:solidFill>
                  <a:srgbClr val="424242"/>
                </a:solidFill>
                <a:latin typeface="+mn-lt"/>
                <a:ea typeface="+mn-ea"/>
                <a:cs typeface="+mn-cs"/>
                <a:sym typeface="Trebuchet MS"/>
              </a:defRPr>
            </a:pPr>
            <a:r>
              <a:rPr lang="en-GB" sz="1200" noProof="0" dirty="0"/>
              <a:t>SMC has identified six different strategies.</a:t>
            </a:r>
          </a:p>
          <a:p>
            <a:pPr algn="l">
              <a:spcBef>
                <a:spcPts val="2800"/>
              </a:spcBef>
              <a:defRPr sz="6000" b="0">
                <a:solidFill>
                  <a:srgbClr val="424242"/>
                </a:solidFill>
                <a:latin typeface="+mn-lt"/>
                <a:ea typeface="+mn-ea"/>
                <a:cs typeface="+mn-cs"/>
                <a:sym typeface="Trebuchet MS"/>
              </a:defRPr>
            </a:pPr>
            <a:r>
              <a:rPr lang="en-GB" sz="1200" noProof="0" dirty="0"/>
              <a:t>The first five strategies were identified in SMCs study on gender and religion. They do not represent ideal strategies, but rather real-life choices that different organisations have employed. Each come with pros and cons. The sixth strategy is one we have recognised in the development of this tool (and hope you can help us develop further!)</a:t>
            </a:r>
          </a:p>
          <a:p>
            <a:pPr algn="l">
              <a:spcBef>
                <a:spcPts val="2800"/>
              </a:spcBef>
              <a:defRPr sz="6000" b="0">
                <a:solidFill>
                  <a:srgbClr val="424242"/>
                </a:solidFill>
                <a:latin typeface="+mn-lt"/>
                <a:ea typeface="+mn-ea"/>
                <a:cs typeface="+mn-cs"/>
                <a:sym typeface="Trebuchet MS"/>
              </a:defRPr>
            </a:pPr>
            <a:endParaRPr lang="en-GB" sz="1200" noProof="0" dirty="0"/>
          </a:p>
          <a:p>
            <a:pPr algn="l">
              <a:spcBef>
                <a:spcPts val="2800"/>
              </a:spcBef>
              <a:defRPr sz="6000" b="0">
                <a:solidFill>
                  <a:srgbClr val="424242"/>
                </a:solidFill>
                <a:latin typeface="+mn-lt"/>
                <a:ea typeface="+mn-ea"/>
                <a:cs typeface="+mn-cs"/>
                <a:sym typeface="Trebuchet MS"/>
              </a:defRPr>
            </a:pPr>
            <a:r>
              <a:rPr lang="en-GB" sz="1200" noProof="0" dirty="0"/>
              <a:t>We will return to these later as we think about strategies.</a:t>
            </a: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93</a:t>
            </a:fld>
            <a:endParaRPr lang="sv-SE"/>
          </a:p>
        </p:txBody>
      </p:sp>
    </p:spTree>
    <p:extLst>
      <p:ext uri="{BB962C8B-B14F-4D97-AF65-F5344CB8AC3E}">
        <p14:creationId xmlns:p14="http://schemas.microsoft.com/office/powerpoint/2010/main" val="11897756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AVOID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Programs can be designed without paying attention to religious leaders, but perhaps they are missing an opportunity to involve important actors or for advocacy.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Sometimes your contextual analysis and your goal might reveal that the best strategy is to avoid religious leaders/faith-based partners and work entirely from a secular/human rights-based approach. This</a:t>
            </a:r>
            <a:r>
              <a:rPr lang="en-US" baseline="0" dirty="0"/>
              <a:t> m</a:t>
            </a:r>
            <a:r>
              <a:rPr lang="en-US" dirty="0"/>
              <a:t>ight mean that you avoid conflicts with religious leaders/actors – but can also include the risk that you miss key actors for change and do not harness the potential for social reform religion can harbor. Also, there is a risk that this is a naive approach.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in learning study – from a secular partner organizations in Bangladesh</a:t>
            </a:r>
          </a:p>
          <a:p>
            <a:endParaRPr lang="sv-SE" dirty="0"/>
          </a:p>
          <a:p>
            <a:r>
              <a:rPr lang="en-US" dirty="0"/>
              <a:t>The example is from a secular partner organization in Bangladesh deciding to avoid cooperation with religious actors because superstition was so strong effecting the outcome of the project:</a:t>
            </a:r>
          </a:p>
          <a:p>
            <a:r>
              <a:rPr lang="en-US" i="1" dirty="0"/>
              <a:t>“Religious superstition was used in a broad negative sense meaning religion as something negative holding people back from development, conserving existing attitudes especially related to gender issues and women rights. It this sense, religion is certainly not something seen as being a help when working for changes and development, rather it is a conservative force that help keeping existing power relations at status quo. The view is that this kind of religious superstition is linked to old traditions and is nurtured by local imams but also by ordinary people and family members, including women.”</a:t>
            </a:r>
            <a:endParaRPr lang="sv-SE" i="1"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94</a:t>
            </a:fld>
            <a:endParaRPr lang="sv-SE"/>
          </a:p>
        </p:txBody>
      </p:sp>
    </p:spTree>
    <p:extLst>
      <p:ext uri="{BB962C8B-B14F-4D97-AF65-F5344CB8AC3E}">
        <p14:creationId xmlns:p14="http://schemas.microsoft.com/office/powerpoint/2010/main" val="33660550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2E2EA-04A2-5E7D-6E12-FC974A80E00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157D6B8-9C90-A743-B469-28EEFEA744AE}"/>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8A1A3238-2329-4F39-F31E-453D6FDE700F}"/>
              </a:ext>
            </a:extLst>
          </p:cNvPr>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GB" dirty="0">
                <a:solidFill>
                  <a:srgbClr val="5E5E5E"/>
                </a:solidFill>
              </a:rPr>
              <a:t>ADAPT</a:t>
            </a:r>
            <a:endParaRPr lang="en-US" dirty="0">
              <a:solidFill>
                <a:srgbClr val="444444"/>
              </a:solidFill>
            </a:endParaRPr>
          </a:p>
          <a:p>
            <a:pPr marL="416560" indent="-416560">
              <a:buFont typeface="Arial"/>
              <a:buChar char="•"/>
              <a:defRPr/>
            </a:pPr>
            <a:r>
              <a:rPr lang="en-GB" dirty="0">
                <a:solidFill>
                  <a:srgbClr val="5E5E5E"/>
                </a:solidFill>
              </a:rPr>
              <a:t>Work within the frameworks provided by religious actors, interpretations and practice. </a:t>
            </a:r>
            <a:endParaRPr lang="en-US" dirty="0">
              <a:solidFill>
                <a:srgbClr val="444444"/>
              </a:solidFill>
            </a:endParaRPr>
          </a:p>
          <a:p>
            <a:pPr marL="416560" indent="-416560">
              <a:buFont typeface="Arial"/>
              <a:buChar char="•"/>
              <a:defRPr/>
            </a:pPr>
            <a:r>
              <a:rPr lang="en-GB" dirty="0">
                <a:solidFill>
                  <a:srgbClr val="5E5E5E"/>
                </a:solidFill>
              </a:rPr>
              <a:t>An easier and quicker way of obtaining results within certain limits without challenging religious norms. </a:t>
            </a:r>
            <a:endParaRPr lang="en-US" dirty="0">
              <a:solidFill>
                <a:srgbClr val="444444"/>
              </a:solidFill>
            </a:endParaRPr>
          </a:p>
          <a:p>
            <a:pPr marL="416560" indent="-416560">
              <a:buFont typeface="Arial"/>
              <a:buChar char="•"/>
              <a:defRPr/>
            </a:pPr>
            <a:r>
              <a:rPr lang="en-GB" dirty="0">
                <a:solidFill>
                  <a:srgbClr val="5E5E5E"/>
                </a:solidFill>
              </a:rPr>
              <a:t>No opposition from the religious establishment.</a:t>
            </a:r>
            <a:endParaRPr lang="en-US" dirty="0">
              <a:solidFill>
                <a:srgbClr val="444444"/>
              </a:solidFill>
            </a:endParaRPr>
          </a:p>
          <a:p>
            <a:pPr>
              <a:defRPr/>
            </a:pPr>
            <a:endParaRPr lang="en-GB" dirty="0">
              <a:solidFill>
                <a:srgbClr val="444444"/>
              </a:solidFill>
            </a:endParaRPr>
          </a:p>
          <a:p>
            <a:pPr>
              <a:defRPr/>
            </a:pPr>
            <a:r>
              <a:rPr lang="en-GB" dirty="0"/>
              <a:t>2. Adapt to religion: work within the frameworks provided by religious actors, interpretations and practice – might help you to reach certain quick results through widespread networks but contains the risk that religious norms are never challenged or changed. Risks undermining long term and sustainable change. </a:t>
            </a:r>
            <a:endParaRPr lang="en-GB" dirty="0">
              <a:solidFill>
                <a:srgbClr val="444444"/>
              </a:solidFill>
            </a:endParaRPr>
          </a:p>
          <a:p>
            <a:pPr>
              <a:defRPr/>
            </a:pPr>
            <a:endParaRPr lang="en-GB" dirty="0">
              <a:solidFill>
                <a:srgbClr val="444444"/>
              </a:solidFill>
            </a:endParaRPr>
          </a:p>
          <a:p>
            <a:pPr>
              <a:defRPr/>
            </a:pPr>
            <a:r>
              <a:rPr lang="en-GB" dirty="0"/>
              <a:t>Example in learning study – SEAL project on SRHR in Kenya utilizing norms acceptable to religious context</a:t>
            </a:r>
            <a:endParaRPr lang="en-US" dirty="0">
              <a:solidFill>
                <a:srgbClr val="444444"/>
              </a:solidFill>
            </a:endParaRPr>
          </a:p>
          <a:p>
            <a:endParaRPr lang="sv-SE" dirty="0">
              <a:solidFill>
                <a:srgbClr val="444444"/>
              </a:solidFill>
            </a:endParaRPr>
          </a:p>
          <a:p>
            <a:r>
              <a:rPr lang="en-GB" i="1" dirty="0"/>
              <a:t>The project manoeuvres successfully within the boundaries of Kenyan educational policy and religious boundaries, while at the same time advocating for policy change at national level. Through a holistic approach SRH issues of secondary school students are addressed in cooperation with school staff and parents.</a:t>
            </a:r>
            <a:endParaRPr lang="en-US" dirty="0">
              <a:solidFill>
                <a:srgbClr val="444444"/>
              </a:solidFill>
            </a:endParaRPr>
          </a:p>
          <a:p>
            <a:r>
              <a:rPr lang="en-GB" i="1" dirty="0"/>
              <a:t>[…]</a:t>
            </a:r>
            <a:endParaRPr lang="en-US" dirty="0">
              <a:solidFill>
                <a:srgbClr val="444444"/>
              </a:solidFill>
            </a:endParaRPr>
          </a:p>
          <a:p>
            <a:r>
              <a:rPr lang="en-GB" i="1" dirty="0"/>
              <a:t>Training material developed and used by SEAL do align well with the Kenyan educational policy frames, and thus somehow also align with a religiously influenced and conservative line on sexuality</a:t>
            </a:r>
            <a:r>
              <a:rPr lang="en-US" i="1" dirty="0"/>
              <a:t>.</a:t>
            </a:r>
            <a:endParaRPr lang="sv-SE" dirty="0">
              <a:solidFill>
                <a:srgbClr val="444444"/>
              </a:solidFill>
            </a:endParaRPr>
          </a:p>
          <a:p>
            <a:endParaRPr lang="sv-SE" dirty="0">
              <a:solidFill>
                <a:srgbClr val="444444"/>
              </a:solidFill>
            </a:endParaRPr>
          </a:p>
          <a:p>
            <a:endParaRPr lang="en-US" dirty="0">
              <a:ea typeface="Calibri"/>
              <a:cs typeface="Calibri"/>
            </a:endParaRPr>
          </a:p>
        </p:txBody>
      </p:sp>
      <p:sp>
        <p:nvSpPr>
          <p:cNvPr id="4" name="Platshållare för bildnummer 3">
            <a:extLst>
              <a:ext uri="{FF2B5EF4-FFF2-40B4-BE49-F238E27FC236}">
                <a16:creationId xmlns:a16="http://schemas.microsoft.com/office/drawing/2014/main" id="{9E7D6189-2C9B-98CC-68A1-E4B551696C9D}"/>
              </a:ext>
            </a:extLst>
          </p:cNvPr>
          <p:cNvSpPr>
            <a:spLocks noGrp="1"/>
          </p:cNvSpPr>
          <p:nvPr>
            <p:ph type="sldNum" sz="quarter" idx="10"/>
          </p:nvPr>
        </p:nvSpPr>
        <p:spPr/>
        <p:txBody>
          <a:bodyPr/>
          <a:lstStyle/>
          <a:p>
            <a:fld id="{AF35B5CD-7C3C-41A7-9F7D-C9DB05D0C685}" type="slidenum">
              <a:rPr lang="sv-SE" smtClean="0"/>
              <a:t>95</a:t>
            </a:fld>
            <a:endParaRPr lang="sv-SE"/>
          </a:p>
        </p:txBody>
      </p:sp>
    </p:spTree>
    <p:extLst>
      <p:ext uri="{BB962C8B-B14F-4D97-AF65-F5344CB8AC3E}">
        <p14:creationId xmlns:p14="http://schemas.microsoft.com/office/powerpoint/2010/main" val="40459166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A4C78-5C2D-3F4F-EBFE-73D616DDD7A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1D6B6CC-B886-C80F-C8E8-861B6ADFFDBD}"/>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DC3EC4EB-7707-E37A-AD7F-560F3CD25B0C}"/>
              </a:ext>
            </a:extLst>
          </p:cNvPr>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GB" dirty="0">
                <a:solidFill>
                  <a:srgbClr val="000000"/>
                </a:solidFill>
              </a:rPr>
              <a:t>NAVIGAT</a:t>
            </a:r>
            <a:r>
              <a:rPr lang="en-US" dirty="0">
                <a:solidFill>
                  <a:srgbClr val="000000"/>
                </a:solidFill>
              </a:rPr>
              <a:t>E</a:t>
            </a:r>
            <a:endParaRPr lang="en-GB" dirty="0">
              <a:solidFill>
                <a:srgbClr val="444444"/>
              </a:solidFill>
            </a:endParaRPr>
          </a:p>
          <a:p>
            <a:pPr>
              <a:defRPr/>
            </a:pPr>
            <a:r>
              <a:rPr lang="en-GB" dirty="0">
                <a:solidFill>
                  <a:srgbClr val="000000"/>
                </a:solidFill>
              </a:rPr>
              <a:t>Use pragmatic compromise as strategy so that potential conflicts are defused (or avoided). This could mean that certain principles must be sacrificed or that an organisation will choose not to challenge certain issues so that other important goals can be reached instead.</a:t>
            </a:r>
            <a:endParaRPr lang="en-US" dirty="0">
              <a:solidFill>
                <a:srgbClr val="000000"/>
              </a:solidFill>
            </a:endParaRPr>
          </a:p>
          <a:p>
            <a:pPr>
              <a:defRPr/>
            </a:pPr>
            <a:endParaRPr lang="en-GB" dirty="0">
              <a:solidFill>
                <a:srgbClr val="444444"/>
              </a:solidFill>
            </a:endParaRPr>
          </a:p>
          <a:p>
            <a:pPr>
              <a:defRPr/>
            </a:pPr>
            <a:r>
              <a:rPr lang="en-GB" dirty="0"/>
              <a:t>3. Navigate within the religion: use pragmatic compromise as strategy, choose your battles wisely as to what you challenge and what you leave be- even if you might need to sacrifice some principles along the way- </a:t>
            </a:r>
          </a:p>
          <a:p>
            <a:pPr>
              <a:defRPr/>
            </a:pPr>
            <a:endParaRPr lang="en-GB" dirty="0"/>
          </a:p>
          <a:p>
            <a:pPr>
              <a:defRPr/>
            </a:pPr>
            <a:r>
              <a:rPr lang="en-GB" dirty="0"/>
              <a:t>Example in learning study – avoidance of e.g. LGBTI rights/SRHR/abortion focus on conscientious objection in relation to the military rather than in relation to abortion in a Catholic context-</a:t>
            </a:r>
            <a:endParaRPr lang="en-US" dirty="0">
              <a:solidFill>
                <a:srgbClr val="444444"/>
              </a:solidFill>
            </a:endParaRPr>
          </a:p>
          <a:p>
            <a:endParaRPr lang="en-US" dirty="0">
              <a:solidFill>
                <a:srgbClr val="444444"/>
              </a:solidFill>
            </a:endParaRPr>
          </a:p>
          <a:p>
            <a:r>
              <a:rPr lang="en-GB" i="1" dirty="0"/>
              <a:t>In the advocacy work </a:t>
            </a:r>
            <a:r>
              <a:rPr lang="en-GB" i="1" dirty="0" err="1"/>
              <a:t>Justapaz</a:t>
            </a:r>
            <a:r>
              <a:rPr lang="en-GB" i="1" dirty="0"/>
              <a:t> also has to navigate in the religious climate of the Colombian society at large, which is influenced by conservative values stemming from the Catholic Church. One example of this is that </a:t>
            </a:r>
            <a:r>
              <a:rPr lang="en-GB" i="1" dirty="0" err="1"/>
              <a:t>Justapaz</a:t>
            </a:r>
            <a:r>
              <a:rPr lang="en-GB" i="1" dirty="0"/>
              <a:t> (in network with other civil society organizations) is working for a new law of conscientious objection. In the law proposal conscientious objection to military service has been put together with conscientious objection to abortion, which can seem to be both strange and problematic. The logic, however, is that in a catholic context that is critical to abortion it is important to position oneself in relation to the forces that struggles for the right of health workers to declare themselves conscientious objectors to abortion. In short the issue is a matter of strategy.</a:t>
            </a:r>
            <a:endParaRPr lang="en-GB" dirty="0">
              <a:solidFill>
                <a:srgbClr val="444444"/>
              </a:solidFill>
            </a:endParaRPr>
          </a:p>
          <a:p>
            <a:endParaRPr lang="en-US" dirty="0">
              <a:solidFill>
                <a:srgbClr val="444444"/>
              </a:solidFill>
            </a:endParaRPr>
          </a:p>
          <a:p>
            <a:endParaRPr lang="sv-SE" dirty="0">
              <a:solidFill>
                <a:srgbClr val="444444"/>
              </a:solidFill>
            </a:endParaRPr>
          </a:p>
          <a:p>
            <a:endParaRPr lang="sv-SE" dirty="0">
              <a:solidFill>
                <a:srgbClr val="444444"/>
              </a:solidFill>
            </a:endParaRPr>
          </a:p>
          <a:p>
            <a:endParaRPr lang="en-GB" dirty="0">
              <a:solidFill>
                <a:srgbClr val="5E5E5E"/>
              </a:solidFill>
              <a:ea typeface="Calibri"/>
              <a:cs typeface="Calibri"/>
            </a:endParaRPr>
          </a:p>
        </p:txBody>
      </p:sp>
      <p:sp>
        <p:nvSpPr>
          <p:cNvPr id="4" name="Platshållare för bildnummer 3">
            <a:extLst>
              <a:ext uri="{FF2B5EF4-FFF2-40B4-BE49-F238E27FC236}">
                <a16:creationId xmlns:a16="http://schemas.microsoft.com/office/drawing/2014/main" id="{898BB162-21E4-ECD2-ABFF-13BDD80815FC}"/>
              </a:ext>
            </a:extLst>
          </p:cNvPr>
          <p:cNvSpPr>
            <a:spLocks noGrp="1"/>
          </p:cNvSpPr>
          <p:nvPr>
            <p:ph type="sldNum" sz="quarter" idx="10"/>
          </p:nvPr>
        </p:nvSpPr>
        <p:spPr/>
        <p:txBody>
          <a:bodyPr/>
          <a:lstStyle/>
          <a:p>
            <a:fld id="{AF35B5CD-7C3C-41A7-9F7D-C9DB05D0C685}" type="slidenum">
              <a:rPr lang="sv-SE" smtClean="0"/>
              <a:t>96</a:t>
            </a:fld>
            <a:endParaRPr lang="sv-SE"/>
          </a:p>
        </p:txBody>
      </p:sp>
    </p:spTree>
    <p:extLst>
      <p:ext uri="{BB962C8B-B14F-4D97-AF65-F5344CB8AC3E}">
        <p14:creationId xmlns:p14="http://schemas.microsoft.com/office/powerpoint/2010/main" val="31779081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40983-71AA-26BD-6C8B-F0B4BEE13C0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7F94DE2-AC1E-9DED-4C81-279F079FB799}"/>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7A948DA0-B5EF-F703-6ABE-0FB67A9DF073}"/>
              </a:ext>
            </a:extLst>
          </p:cNvPr>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dirty="0">
                <a:solidFill>
                  <a:srgbClr val="5E5E5E"/>
                </a:solidFill>
              </a:rPr>
              <a:t>CHALLENGE</a:t>
            </a:r>
            <a:endParaRPr lang="en-US" dirty="0">
              <a:solidFill>
                <a:srgbClr val="444444"/>
              </a:solidFill>
            </a:endParaRPr>
          </a:p>
          <a:p>
            <a:pPr marL="416560" indent="-416560">
              <a:buFont typeface="Arial"/>
              <a:buChar char="•"/>
              <a:defRPr/>
            </a:pPr>
            <a:r>
              <a:rPr lang="en-US" dirty="0">
                <a:solidFill>
                  <a:srgbClr val="5E5E5E"/>
                </a:solidFill>
              </a:rPr>
              <a:t>If challenging religion, an organization needs to be prepared for resistance. </a:t>
            </a:r>
            <a:endParaRPr lang="en-US" dirty="0">
              <a:solidFill>
                <a:srgbClr val="444444"/>
              </a:solidFill>
            </a:endParaRPr>
          </a:p>
          <a:p>
            <a:pPr marL="416560" indent="-416560">
              <a:buFont typeface="Arial"/>
              <a:buChar char="•"/>
              <a:defRPr/>
            </a:pPr>
            <a:r>
              <a:rPr lang="en-US" dirty="0">
                <a:solidFill>
                  <a:srgbClr val="5E5E5E"/>
                </a:solidFill>
              </a:rPr>
              <a:t>The potential for lasting change to norms and structures maintained by religion in society. </a:t>
            </a:r>
            <a:endParaRPr lang="en-US" dirty="0">
              <a:solidFill>
                <a:srgbClr val="444444"/>
              </a:solidFill>
            </a:endParaRPr>
          </a:p>
          <a:p>
            <a:pPr>
              <a:defRPr/>
            </a:pPr>
            <a:endParaRPr lang="sv-SE" dirty="0">
              <a:solidFill>
                <a:srgbClr val="444444"/>
              </a:solidFill>
            </a:endParaRPr>
          </a:p>
          <a:p>
            <a:pPr>
              <a:defRPr/>
            </a:pPr>
            <a:r>
              <a:rPr lang="en-GB" dirty="0"/>
              <a:t>4. Challenge the religion/ utilize religion to challenge: Potential for long term change of norms and structures but includes the risk of being challenged and even severely so. Important to consider what internal change factors there are within the religious setting and how those can be utilized. </a:t>
            </a:r>
            <a:endParaRPr lang="en-US" dirty="0">
              <a:solidFill>
                <a:srgbClr val="444444"/>
              </a:solidFill>
            </a:endParaRPr>
          </a:p>
          <a:p>
            <a:pPr>
              <a:defRPr/>
            </a:pPr>
            <a:endParaRPr lang="en-US" dirty="0">
              <a:solidFill>
                <a:srgbClr val="444444"/>
              </a:solidFill>
            </a:endParaRPr>
          </a:p>
          <a:p>
            <a:pPr>
              <a:defRPr/>
            </a:pPr>
            <a:r>
              <a:rPr lang="en-GB" dirty="0"/>
              <a:t>Example in learning study – EHAIA project in Kenya on HIV and gender.</a:t>
            </a:r>
            <a:endParaRPr lang="en-US" dirty="0">
              <a:solidFill>
                <a:srgbClr val="444444"/>
              </a:solidFill>
            </a:endParaRPr>
          </a:p>
          <a:p>
            <a:endParaRPr lang="en-GB" dirty="0">
              <a:solidFill>
                <a:srgbClr val="444444"/>
              </a:solidFill>
            </a:endParaRPr>
          </a:p>
          <a:p>
            <a:r>
              <a:rPr lang="en-GB" i="1" dirty="0"/>
              <a:t>The Bible is used by EHAIA in a deliberative manner to create discussion about important issues regarding HIV and gender. In </a:t>
            </a:r>
            <a:r>
              <a:rPr lang="en-GB" i="1" dirty="0" err="1"/>
              <a:t>Muthua</a:t>
            </a:r>
            <a:r>
              <a:rPr lang="en-GB" i="1" dirty="0"/>
              <a:t>, the text about the Samaritan woman who touches Jesus’ clothes leads to an interesting discussion about power. In the workshop in Malawi the text about Vashti is ”turned upside down” and looked at from Vashti’s own perspective as a woman, which leads to an interesting discussion about gender roles. Sometimes the Bible opens the door to discuss sensitive issues that are strictly taboo, such as sexual violence. An example of that is the Tamar campaign that was launched by EHAIA in 2005. ”Across Africa, EHAIA introduced the story of Tamar (2 Samuel 13:1-22), who was raped by her half-brother, to religious leaders and community members. Bringing attention to the fact that the Bible includes this account immediately legitimized discussions among workshop participants” […]</a:t>
            </a:r>
            <a:endParaRPr lang="en-US" dirty="0">
              <a:solidFill>
                <a:srgbClr val="444444"/>
              </a:solidFill>
            </a:endParaRPr>
          </a:p>
          <a:p>
            <a:endParaRPr lang="en-GB" dirty="0">
              <a:solidFill>
                <a:srgbClr val="444444"/>
              </a:solidFill>
            </a:endParaRPr>
          </a:p>
          <a:p>
            <a:endParaRPr lang="en-US" dirty="0">
              <a:solidFill>
                <a:srgbClr val="444444"/>
              </a:solidFill>
            </a:endParaRPr>
          </a:p>
          <a:p>
            <a:endParaRPr lang="sv-SE" dirty="0">
              <a:solidFill>
                <a:srgbClr val="444444"/>
              </a:solidFill>
            </a:endParaRPr>
          </a:p>
          <a:p>
            <a:endParaRPr lang="en-GB" dirty="0">
              <a:solidFill>
                <a:srgbClr val="444444"/>
              </a:solidFill>
            </a:endParaRPr>
          </a:p>
          <a:p>
            <a:endParaRPr lang="en-US" dirty="0">
              <a:solidFill>
                <a:srgbClr val="000000"/>
              </a:solidFill>
              <a:ea typeface="Calibri"/>
              <a:cs typeface="Calibri"/>
            </a:endParaRPr>
          </a:p>
        </p:txBody>
      </p:sp>
      <p:sp>
        <p:nvSpPr>
          <p:cNvPr id="4" name="Platshållare för bildnummer 3">
            <a:extLst>
              <a:ext uri="{FF2B5EF4-FFF2-40B4-BE49-F238E27FC236}">
                <a16:creationId xmlns:a16="http://schemas.microsoft.com/office/drawing/2014/main" id="{B6BAB04F-F04A-1AA2-CB00-0DC04EC9F198}"/>
              </a:ext>
            </a:extLst>
          </p:cNvPr>
          <p:cNvSpPr>
            <a:spLocks noGrp="1"/>
          </p:cNvSpPr>
          <p:nvPr>
            <p:ph type="sldNum" sz="quarter" idx="10"/>
          </p:nvPr>
        </p:nvSpPr>
        <p:spPr/>
        <p:txBody>
          <a:bodyPr/>
          <a:lstStyle/>
          <a:p>
            <a:fld id="{AF35B5CD-7C3C-41A7-9F7D-C9DB05D0C685}" type="slidenum">
              <a:rPr lang="sv-SE" smtClean="0"/>
              <a:t>97</a:t>
            </a:fld>
            <a:endParaRPr lang="sv-SE"/>
          </a:p>
        </p:txBody>
      </p:sp>
    </p:spTree>
    <p:extLst>
      <p:ext uri="{BB962C8B-B14F-4D97-AF65-F5344CB8AC3E}">
        <p14:creationId xmlns:p14="http://schemas.microsoft.com/office/powerpoint/2010/main" val="5516677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CFC69-7B47-6386-04FB-84359513AF9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6E1A93F-0A68-58E9-AD1D-170378BFBA8E}"/>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D55585C7-9A62-6C26-D039-9D663D59F440}"/>
              </a:ext>
            </a:extLst>
          </p:cNvPr>
          <p:cNvSpPr>
            <a:spLocks noGrp="1"/>
          </p:cNvSpPr>
          <p:nvPr>
            <p:ph type="body" idx="1"/>
          </p:nvPr>
        </p:nvSpPr>
        <p:spPr/>
        <p:txBody>
          <a:bodyPr/>
          <a:lstStyle/>
          <a:p>
            <a:pPr>
              <a:defRPr/>
            </a:pPr>
            <a:r>
              <a:rPr lang="en-GB" dirty="0">
                <a:solidFill>
                  <a:srgbClr val="5E5E5E"/>
                </a:solidFill>
              </a:rPr>
              <a:t>TONE DOWN</a:t>
            </a:r>
            <a:endParaRPr lang="en-US" dirty="0">
              <a:solidFill>
                <a:srgbClr val="444444"/>
              </a:solidFill>
            </a:endParaRPr>
          </a:p>
          <a:p>
            <a:pPr marL="457200" indent="-457200">
              <a:buFont typeface="Arial,Sans-Serif"/>
              <a:buChar char="•"/>
              <a:defRPr/>
            </a:pPr>
            <a:r>
              <a:rPr lang="en-GB" dirty="0">
                <a:solidFill>
                  <a:srgbClr val="5E5E5E"/>
                </a:solidFill>
              </a:rPr>
              <a:t>Avoid religiously associated tensions in the context through downplaying the role of religion</a:t>
            </a:r>
            <a:endParaRPr lang="en-GB" dirty="0">
              <a:solidFill>
                <a:srgbClr val="444444"/>
              </a:solidFill>
            </a:endParaRPr>
          </a:p>
          <a:p>
            <a:pPr marL="416560" indent="-416560">
              <a:buFont typeface="Arial,Sans-Serif"/>
              <a:buChar char="•"/>
              <a:defRPr/>
            </a:pPr>
            <a:r>
              <a:rPr lang="en-GB" dirty="0">
                <a:solidFill>
                  <a:srgbClr val="5E5E5E"/>
                </a:solidFill>
              </a:rPr>
              <a:t>There is a risk that an organization will be afraid to take on important issues for fear of conflict. </a:t>
            </a:r>
            <a:endParaRPr lang="en-GB" dirty="0">
              <a:solidFill>
                <a:srgbClr val="444444"/>
              </a:solidFill>
            </a:endParaRPr>
          </a:p>
          <a:p>
            <a:pPr marL="416560" indent="-416560">
              <a:buFont typeface="Arial,Sans-Serif"/>
              <a:buChar char="•"/>
              <a:defRPr/>
            </a:pPr>
            <a:r>
              <a:rPr lang="en-GB" dirty="0">
                <a:solidFill>
                  <a:srgbClr val="5E5E5E"/>
                </a:solidFill>
              </a:rPr>
              <a:t>Enables active change processes to take place without </a:t>
            </a:r>
            <a:r>
              <a:rPr lang="en-GB" dirty="0" err="1">
                <a:solidFill>
                  <a:srgbClr val="5E5E5E"/>
                </a:solidFill>
              </a:rPr>
              <a:t>fueling</a:t>
            </a:r>
            <a:r>
              <a:rPr lang="en-GB" dirty="0">
                <a:solidFill>
                  <a:srgbClr val="5E5E5E"/>
                </a:solidFill>
              </a:rPr>
              <a:t> conflicts or increasing religious tensions. </a:t>
            </a:r>
            <a:endParaRPr lang="en-GB" dirty="0">
              <a:solidFill>
                <a:srgbClr val="444444"/>
              </a:solidFill>
            </a:endParaRPr>
          </a:p>
          <a:p>
            <a:pPr>
              <a:defRPr/>
            </a:pPr>
            <a:endParaRPr lang="en-GB" dirty="0">
              <a:solidFill>
                <a:srgbClr val="444444"/>
              </a:solidFill>
            </a:endParaRPr>
          </a:p>
          <a:p>
            <a:pPr>
              <a:defRPr/>
            </a:pPr>
            <a:r>
              <a:rPr lang="en-GB" dirty="0"/>
              <a:t>5. Downplay the role of religion: avoid religiously associated tensions in the context through downplaying the role of religion. E.g. be clear with own religious identity but work interreligious/inclusively or talk more about human rights/citizenship rights than about religious identities. </a:t>
            </a:r>
            <a:endParaRPr lang="en-US" dirty="0">
              <a:solidFill>
                <a:srgbClr val="444444"/>
              </a:solidFill>
            </a:endParaRPr>
          </a:p>
          <a:p>
            <a:pPr>
              <a:defRPr/>
            </a:pPr>
            <a:endParaRPr lang="en-GB" dirty="0">
              <a:solidFill>
                <a:srgbClr val="444444"/>
              </a:solidFill>
            </a:endParaRPr>
          </a:p>
          <a:p>
            <a:pPr>
              <a:defRPr/>
            </a:pPr>
            <a:r>
              <a:rPr lang="en-GB" dirty="0"/>
              <a:t>Example in learning study TMLT in India – chooses not to evangelize but emphasizes its social mission. Example from </a:t>
            </a:r>
            <a:r>
              <a:rPr lang="en-GB" dirty="0" err="1"/>
              <a:t>FoRB</a:t>
            </a:r>
            <a:r>
              <a:rPr lang="en-GB" dirty="0"/>
              <a:t> work in Egypt.</a:t>
            </a:r>
            <a:endParaRPr lang="en-US" dirty="0">
              <a:solidFill>
                <a:srgbClr val="444444"/>
              </a:solidFill>
            </a:endParaRPr>
          </a:p>
          <a:p>
            <a:endParaRPr lang="en-GB" dirty="0">
              <a:solidFill>
                <a:srgbClr val="444444"/>
              </a:solidFill>
            </a:endParaRPr>
          </a:p>
          <a:p>
            <a:r>
              <a:rPr lang="en-GB" i="1" dirty="0"/>
              <a:t>TLMTI has a very clear religious identity. Being known as a Christian actor is an asset, as the Christian organisations have a good reputation. The Christian staff pray together, and the organisation has churches and conducts services. The majority of the staff are Christians and several persons from the staff expressed that the faith gives strength to the organisation. The mission statement and the core values also have a clear focus on Jesus and on Christianity. Religion thus seems to be a motivating factor and a driving force, at an individual and an organisational level. However, TLMTI made it clear that they do not evangelize, and in Chhattisgarh the volunteers and the staff stressed that TLMTI is known to people primarily as a social organization […] The norm of a multicultural, multi religious and peaceful society is very strong. There is an expressed need and also a will within the organisation to ”tread gently” and to be respectful.</a:t>
            </a:r>
            <a:endParaRPr lang="en-US" dirty="0">
              <a:solidFill>
                <a:srgbClr val="444444"/>
              </a:solidFill>
            </a:endParaRPr>
          </a:p>
          <a:p>
            <a:endParaRPr lang="en-US" dirty="0">
              <a:solidFill>
                <a:srgbClr val="444444"/>
              </a:solidFill>
            </a:endParaRPr>
          </a:p>
          <a:p>
            <a:endParaRPr lang="en-US" dirty="0">
              <a:solidFill>
                <a:srgbClr val="444444"/>
              </a:solidFill>
            </a:endParaRPr>
          </a:p>
          <a:p>
            <a:endParaRPr lang="sv-SE" dirty="0">
              <a:solidFill>
                <a:srgbClr val="444444"/>
              </a:solidFill>
            </a:endParaRPr>
          </a:p>
          <a:p>
            <a:endParaRPr lang="sv-SE" dirty="0">
              <a:solidFill>
                <a:srgbClr val="444444"/>
              </a:solidFill>
            </a:endParaRPr>
          </a:p>
          <a:p>
            <a:endParaRPr lang="en-US" dirty="0">
              <a:solidFill>
                <a:srgbClr val="5E5E5E"/>
              </a:solidFill>
              <a:ea typeface="Calibri"/>
              <a:cs typeface="Calibri"/>
            </a:endParaRPr>
          </a:p>
        </p:txBody>
      </p:sp>
      <p:sp>
        <p:nvSpPr>
          <p:cNvPr id="4" name="Platshållare för bildnummer 3">
            <a:extLst>
              <a:ext uri="{FF2B5EF4-FFF2-40B4-BE49-F238E27FC236}">
                <a16:creationId xmlns:a16="http://schemas.microsoft.com/office/drawing/2014/main" id="{8B901BE5-6445-C133-98D3-FF59A185BDF9}"/>
              </a:ext>
            </a:extLst>
          </p:cNvPr>
          <p:cNvSpPr>
            <a:spLocks noGrp="1"/>
          </p:cNvSpPr>
          <p:nvPr>
            <p:ph type="sldNum" sz="quarter" idx="10"/>
          </p:nvPr>
        </p:nvSpPr>
        <p:spPr/>
        <p:txBody>
          <a:bodyPr/>
          <a:lstStyle/>
          <a:p>
            <a:fld id="{AF35B5CD-7C3C-41A7-9F7D-C9DB05D0C685}" type="slidenum">
              <a:rPr lang="sv-SE" smtClean="0"/>
              <a:t>98</a:t>
            </a:fld>
            <a:endParaRPr lang="sv-SE"/>
          </a:p>
        </p:txBody>
      </p:sp>
    </p:spTree>
    <p:extLst>
      <p:ext uri="{BB962C8B-B14F-4D97-AF65-F5344CB8AC3E}">
        <p14:creationId xmlns:p14="http://schemas.microsoft.com/office/powerpoint/2010/main" val="35035918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114DC-E80D-0966-6DA5-CC36007A941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8D6881F-0457-165B-4CF0-FC7530E155CC}"/>
              </a:ext>
            </a:extLst>
          </p:cNvPr>
          <p:cNvSpPr>
            <a:spLocks noGrp="1" noRot="1" noChangeAspect="1"/>
          </p:cNvSpPr>
          <p:nvPr>
            <p:ph type="sldImg"/>
          </p:nvPr>
        </p:nvSpPr>
        <p:spPr>
          <a:xfrm>
            <a:off x="90488" y="744538"/>
            <a:ext cx="6616700" cy="3722687"/>
          </a:xfrm>
        </p:spPr>
      </p:sp>
      <p:sp>
        <p:nvSpPr>
          <p:cNvPr id="3" name="Platshållare för anteckningar 2">
            <a:extLst>
              <a:ext uri="{FF2B5EF4-FFF2-40B4-BE49-F238E27FC236}">
                <a16:creationId xmlns:a16="http://schemas.microsoft.com/office/drawing/2014/main" id="{30A3666C-1643-D684-F6A7-29FD019B24D9}"/>
              </a:ext>
            </a:extLst>
          </p:cNvPr>
          <p:cNvSpPr>
            <a:spLocks noGrp="1"/>
          </p:cNvSpPr>
          <p:nvPr>
            <p:ph type="body" idx="1"/>
          </p:nvPr>
        </p:nvSpPr>
        <p:spPr/>
        <p:txBody>
          <a:bodyPr/>
          <a:lstStyle/>
          <a:p>
            <a:pPr>
              <a:defRPr/>
            </a:pPr>
            <a:r>
              <a:rPr lang="en-GB" dirty="0">
                <a:solidFill>
                  <a:srgbClr val="000000"/>
                </a:solidFill>
              </a:rPr>
              <a:t>COOPERATE</a:t>
            </a:r>
            <a:endParaRPr lang="en-US" dirty="0">
              <a:solidFill>
                <a:srgbClr val="444444"/>
              </a:solidFill>
            </a:endParaRPr>
          </a:p>
          <a:p>
            <a:pPr>
              <a:defRPr/>
            </a:pPr>
            <a:r>
              <a:rPr lang="en-GB" dirty="0">
                <a:solidFill>
                  <a:srgbClr val="000000"/>
                </a:solidFill>
              </a:rPr>
              <a:t>Sees</a:t>
            </a:r>
            <a:r>
              <a:rPr lang="en-GB" dirty="0"/>
              <a:t> the religious actor as a support </a:t>
            </a:r>
            <a:r>
              <a:rPr lang="en-GB" dirty="0">
                <a:solidFill>
                  <a:srgbClr val="000000"/>
                </a:solidFill>
              </a:rPr>
              <a:t>in the change</a:t>
            </a:r>
            <a:r>
              <a:rPr lang="en-GB" dirty="0"/>
              <a:t> process. Religious actors can give access to larger networks, and if we share </a:t>
            </a:r>
            <a:r>
              <a:rPr lang="en-GB" dirty="0">
                <a:solidFill>
                  <a:srgbClr val="000000"/>
                </a:solidFill>
              </a:rPr>
              <a:t>a </a:t>
            </a:r>
            <a:r>
              <a:rPr lang="en-GB" dirty="0"/>
              <a:t>common goal leaders may </a:t>
            </a:r>
            <a:r>
              <a:rPr lang="en-GB" dirty="0">
                <a:solidFill>
                  <a:srgbClr val="000000"/>
                </a:solidFill>
              </a:rPr>
              <a:t>be </a:t>
            </a:r>
            <a:r>
              <a:rPr lang="en-GB" dirty="0"/>
              <a:t>supportive </a:t>
            </a:r>
            <a:r>
              <a:rPr lang="en-GB" dirty="0">
                <a:solidFill>
                  <a:srgbClr val="000000"/>
                </a:solidFill>
              </a:rPr>
              <a:t>of cooperation and</a:t>
            </a:r>
            <a:r>
              <a:rPr lang="en-GB" dirty="0"/>
              <a:t> lead </a:t>
            </a:r>
            <a:r>
              <a:rPr lang="en-GB" dirty="0">
                <a:solidFill>
                  <a:srgbClr val="000000"/>
                </a:solidFill>
              </a:rPr>
              <a:t>to more transformative change</a:t>
            </a:r>
            <a:r>
              <a:rPr lang="en-GB" dirty="0"/>
              <a:t>. However, this is done at the risk of excluding others, and may need to be carefully balanced with “challenge” strategies</a:t>
            </a:r>
            <a:r>
              <a:rPr lang="en-US" dirty="0"/>
              <a:t>.</a:t>
            </a:r>
            <a:endParaRPr lang="en-US" dirty="0">
              <a:solidFill>
                <a:srgbClr val="444444"/>
              </a:solidFill>
            </a:endParaRPr>
          </a:p>
          <a:p>
            <a:pPr>
              <a:defRPr/>
            </a:pPr>
            <a:endParaRPr lang="en-GB" dirty="0">
              <a:solidFill>
                <a:srgbClr val="444444"/>
              </a:solidFill>
            </a:endParaRPr>
          </a:p>
          <a:p>
            <a:pPr>
              <a:defRPr/>
            </a:pPr>
            <a:r>
              <a:rPr lang="en-GB" dirty="0"/>
              <a:t>6. Cooperate with religion - This is similar to challenge but sees the religious actor as a support in the change process, which could enhance our project. Religious actors can give access to larger networks, and if we share a common goals leaders may be supportive of cooperation. Need to think about how we use theological language. </a:t>
            </a:r>
            <a:endParaRPr lang="en-US" dirty="0">
              <a:solidFill>
                <a:srgbClr val="444444"/>
              </a:solidFill>
            </a:endParaRPr>
          </a:p>
          <a:p>
            <a:endParaRPr lang="sv-SE" dirty="0">
              <a:solidFill>
                <a:srgbClr val="444444"/>
              </a:solidFill>
            </a:endParaRPr>
          </a:p>
          <a:p>
            <a:endParaRPr lang="sv-SE" dirty="0">
              <a:solidFill>
                <a:srgbClr val="444444"/>
              </a:solidFill>
            </a:endParaRPr>
          </a:p>
          <a:p>
            <a:endParaRPr lang="en-GB" dirty="0">
              <a:solidFill>
                <a:srgbClr val="5E5E5E"/>
              </a:solidFill>
              <a:ea typeface="Calibri"/>
              <a:cs typeface="Calibri"/>
            </a:endParaRPr>
          </a:p>
        </p:txBody>
      </p:sp>
      <p:sp>
        <p:nvSpPr>
          <p:cNvPr id="4" name="Platshållare för bildnummer 3">
            <a:extLst>
              <a:ext uri="{FF2B5EF4-FFF2-40B4-BE49-F238E27FC236}">
                <a16:creationId xmlns:a16="http://schemas.microsoft.com/office/drawing/2014/main" id="{22034D43-9A05-B20F-7D15-6E4B32936320}"/>
              </a:ext>
            </a:extLst>
          </p:cNvPr>
          <p:cNvSpPr>
            <a:spLocks noGrp="1"/>
          </p:cNvSpPr>
          <p:nvPr>
            <p:ph type="sldNum" sz="quarter" idx="10"/>
          </p:nvPr>
        </p:nvSpPr>
        <p:spPr/>
        <p:txBody>
          <a:bodyPr/>
          <a:lstStyle/>
          <a:p>
            <a:fld id="{AF35B5CD-7C3C-41A7-9F7D-C9DB05D0C685}" type="slidenum">
              <a:rPr lang="sv-SE" smtClean="0"/>
              <a:t>99</a:t>
            </a:fld>
            <a:endParaRPr lang="sv-SE"/>
          </a:p>
        </p:txBody>
      </p:sp>
    </p:spTree>
    <p:extLst>
      <p:ext uri="{BB962C8B-B14F-4D97-AF65-F5344CB8AC3E}">
        <p14:creationId xmlns:p14="http://schemas.microsoft.com/office/powerpoint/2010/main" val="808723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4367808" y="2379174"/>
            <a:ext cx="7104789" cy="1440000"/>
          </a:xfrm>
        </p:spPr>
        <p:txBody>
          <a:bodyPr>
            <a:noAutofit/>
          </a:bodyPr>
          <a:lstStyle>
            <a:lvl1pPr algn="l">
              <a:defRPr sz="4600"/>
            </a:lvl1pPr>
          </a:lstStyle>
          <a:p>
            <a:r>
              <a:rPr lang="sv-SE"/>
              <a:t>Klicka här för att ändra format</a:t>
            </a:r>
            <a:endParaRPr lang="sv-SE" dirty="0"/>
          </a:p>
        </p:txBody>
      </p:sp>
      <p:sp>
        <p:nvSpPr>
          <p:cNvPr id="3" name="Underrubrik 2"/>
          <p:cNvSpPr>
            <a:spLocks noGrp="1"/>
          </p:cNvSpPr>
          <p:nvPr>
            <p:ph type="subTitle" idx="1"/>
          </p:nvPr>
        </p:nvSpPr>
        <p:spPr>
          <a:xfrm>
            <a:off x="4367808" y="3886200"/>
            <a:ext cx="7152192" cy="1764000"/>
          </a:xfrm>
        </p:spPr>
        <p:txBody>
          <a:bodyPr>
            <a:normAutofit/>
          </a:bodyPr>
          <a:lstStyle>
            <a:lvl1pPr marL="0" indent="0" algn="l">
              <a:buNone/>
              <a:defRPr sz="3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endParaRPr lang="sv-SE" dirty="0"/>
          </a:p>
        </p:txBody>
      </p:sp>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393" y="380290"/>
            <a:ext cx="3609297" cy="1037978"/>
          </a:xfrm>
          <a:prstGeom prst="rect">
            <a:avLst/>
          </a:prstGeom>
        </p:spPr>
      </p:pic>
    </p:spTree>
    <p:extLst>
      <p:ext uri="{BB962C8B-B14F-4D97-AF65-F5344CB8AC3E}">
        <p14:creationId xmlns:p14="http://schemas.microsoft.com/office/powerpoint/2010/main" val="3398320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udskapssida förändrin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2026-02-26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5" name="Rektangel 4"/>
          <p:cNvSpPr/>
          <p:nvPr userDrawn="1"/>
        </p:nvSpPr>
        <p:spPr>
          <a:xfrm>
            <a:off x="-192699" y="-49696"/>
            <a:ext cx="12577397"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sz="1800"/>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1472087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udskapssida tro">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2026-02-26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5" name="Rektangel 4"/>
          <p:cNvSpPr/>
          <p:nvPr userDrawn="1"/>
        </p:nvSpPr>
        <p:spPr>
          <a:xfrm>
            <a:off x="-192699" y="-49696"/>
            <a:ext cx="12577397"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sz="1800"/>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1472087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udskapssida ansva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2026-02-26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5" name="Rektangel 4"/>
          <p:cNvSpPr/>
          <p:nvPr userDrawn="1"/>
        </p:nvSpPr>
        <p:spPr>
          <a:xfrm>
            <a:off x="-192699" y="-49696"/>
            <a:ext cx="12577397"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sz="1800"/>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1472087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Medlemssida">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2026-02-26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9" y="218901"/>
            <a:ext cx="12192000" cy="6464401"/>
          </a:xfrm>
          <a:prstGeom prst="rect">
            <a:avLst/>
          </a:prstGeom>
        </p:spPr>
      </p:pic>
    </p:spTree>
    <p:extLst>
      <p:ext uri="{BB962C8B-B14F-4D97-AF65-F5344CB8AC3E}">
        <p14:creationId xmlns:p14="http://schemas.microsoft.com/office/powerpoint/2010/main" val="2625305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Avslutssida">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2026-02-26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 y="260649"/>
            <a:ext cx="12192000" cy="6095293"/>
          </a:xfrm>
          <a:prstGeom prst="rect">
            <a:avLst/>
          </a:prstGeom>
        </p:spPr>
      </p:pic>
      <p:sp>
        <p:nvSpPr>
          <p:cNvPr id="6" name="textruta 5"/>
          <p:cNvSpPr txBox="1"/>
          <p:nvPr userDrawn="1"/>
        </p:nvSpPr>
        <p:spPr>
          <a:xfrm>
            <a:off x="1199456" y="5373216"/>
            <a:ext cx="1075319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4800">
                <a:solidFill>
                  <a:schemeClr val="bg1"/>
                </a:solidFill>
              </a:rPr>
              <a:t>www.smc.global/contact</a:t>
            </a:r>
          </a:p>
          <a:p>
            <a:endParaRPr lang="sv-SE" sz="1800"/>
          </a:p>
        </p:txBody>
      </p:sp>
    </p:spTree>
    <p:extLst>
      <p:ext uri="{BB962C8B-B14F-4D97-AF65-F5344CB8AC3E}">
        <p14:creationId xmlns:p14="http://schemas.microsoft.com/office/powerpoint/2010/main" val="320695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woObj" preserve="1">
  <p:cSld name="Två innehållsdelar utan logg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720000" y="1844824"/>
            <a:ext cx="5280000" cy="360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240000" y="1844824"/>
            <a:ext cx="5280000" cy="360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ABD3D94-D7E4-4B68-8B38-1E1655DCBEA2}" type="datetime1">
              <a:rPr lang="sv-SE" smtClean="0"/>
              <a:t>2026-02-26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ED4C140-07DC-4A59-ADBF-8D0573EAB108}" type="slidenum">
              <a:rPr lang="sv-SE" smtClean="0"/>
              <a:t>‹#›</a:t>
            </a:fld>
            <a:endParaRPr lang="sv-SE"/>
          </a:p>
        </p:txBody>
      </p:sp>
    </p:spTree>
    <p:extLst>
      <p:ext uri="{BB962C8B-B14F-4D97-AF65-F5344CB8AC3E}">
        <p14:creationId xmlns:p14="http://schemas.microsoft.com/office/powerpoint/2010/main" val="460339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ildsida utan logga 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2026-02-26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Tree>
    <p:extLst>
      <p:ext uri="{BB962C8B-B14F-4D97-AF65-F5344CB8AC3E}">
        <p14:creationId xmlns:p14="http://schemas.microsoft.com/office/powerpoint/2010/main" val="1419814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ildsida utan logga svar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2026-02-26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5" name="Rektangel 4"/>
          <p:cNvSpPr/>
          <p:nvPr userDrawn="1"/>
        </p:nvSpPr>
        <p:spPr>
          <a:xfrm>
            <a:off x="-192699" y="-49696"/>
            <a:ext cx="12577397"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sz="1800"/>
          </a:p>
        </p:txBody>
      </p:sp>
    </p:spTree>
    <p:extLst>
      <p:ext uri="{BB962C8B-B14F-4D97-AF65-F5344CB8AC3E}">
        <p14:creationId xmlns:p14="http://schemas.microsoft.com/office/powerpoint/2010/main" val="347878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1_Bildsida utan logga svart">
    <p:bg>
      <p:bgPr>
        <a:solidFill>
          <a:srgbClr val="BC8EB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10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akgrundsfärgsida turkos">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2026-02-26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5" name="Rektangel 4"/>
          <p:cNvSpPr/>
          <p:nvPr userDrawn="1"/>
        </p:nvSpPr>
        <p:spPr>
          <a:xfrm>
            <a:off x="-166808" y="0"/>
            <a:ext cx="12577397" cy="7056784"/>
          </a:xfrm>
          <a:prstGeom prst="rect">
            <a:avLst/>
          </a:prstGeom>
          <a:solidFill>
            <a:srgbClr val="00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1000"/>
          </a:p>
        </p:txBody>
      </p:sp>
      <p:sp>
        <p:nvSpPr>
          <p:cNvPr id="6" name="Rubrik 1"/>
          <p:cNvSpPr>
            <a:spLocks noGrp="1"/>
          </p:cNvSpPr>
          <p:nvPr>
            <p:ph type="title"/>
          </p:nvPr>
        </p:nvSpPr>
        <p:spPr>
          <a:xfrm>
            <a:off x="720000" y="692696"/>
            <a:ext cx="10800000" cy="864000"/>
          </a:xfrm>
        </p:spPr>
        <p:txBody>
          <a:bodyPr/>
          <a:lstStyle/>
          <a:p>
            <a:r>
              <a:rPr lang="sv-SE"/>
              <a:t>Klicka här för att ändra format</a:t>
            </a:r>
            <a:endParaRPr lang="sv-SE" dirty="0"/>
          </a:p>
        </p:txBody>
      </p:sp>
    </p:spTree>
    <p:extLst>
      <p:ext uri="{BB962C8B-B14F-4D97-AF65-F5344CB8AC3E}">
        <p14:creationId xmlns:p14="http://schemas.microsoft.com/office/powerpoint/2010/main" val="3171389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akgrundsfärgsida grön">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2026-02-26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5" name="Rektangel 4"/>
          <p:cNvSpPr/>
          <p:nvPr userDrawn="1"/>
        </p:nvSpPr>
        <p:spPr>
          <a:xfrm>
            <a:off x="-144693" y="-99392"/>
            <a:ext cx="12577397" cy="7128792"/>
          </a:xfrm>
          <a:prstGeom prst="rect">
            <a:avLst/>
          </a:prstGeom>
          <a:solidFill>
            <a:srgbClr val="C5DD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6" name="Rubrik 1"/>
          <p:cNvSpPr>
            <a:spLocks noGrp="1"/>
          </p:cNvSpPr>
          <p:nvPr>
            <p:ph type="title"/>
          </p:nvPr>
        </p:nvSpPr>
        <p:spPr>
          <a:xfrm>
            <a:off x="744005" y="3033004"/>
            <a:ext cx="10800000" cy="864000"/>
          </a:xfrm>
        </p:spPr>
        <p:txBody>
          <a:bodyPr/>
          <a:lstStyle/>
          <a:p>
            <a:r>
              <a:rPr lang="sv-SE"/>
              <a:t>Klicka här för att ändra format</a:t>
            </a:r>
            <a:endParaRPr lang="sv-SE" dirty="0"/>
          </a:p>
        </p:txBody>
      </p:sp>
    </p:spTree>
    <p:extLst>
      <p:ext uri="{BB962C8B-B14F-4D97-AF65-F5344CB8AC3E}">
        <p14:creationId xmlns:p14="http://schemas.microsoft.com/office/powerpoint/2010/main" val="2651567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akgrundsfärgsida lila">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2026-02-26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7" name="Rektangel 6"/>
          <p:cNvSpPr/>
          <p:nvPr userDrawn="1"/>
        </p:nvSpPr>
        <p:spPr>
          <a:xfrm>
            <a:off x="-166953" y="-162943"/>
            <a:ext cx="12577397" cy="7056784"/>
          </a:xfrm>
          <a:prstGeom prst="rect">
            <a:avLst/>
          </a:prstGeom>
          <a:solidFill>
            <a:srgbClr val="951B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6" name="Rubrik 1"/>
          <p:cNvSpPr>
            <a:spLocks noGrp="1"/>
          </p:cNvSpPr>
          <p:nvPr>
            <p:ph type="title"/>
          </p:nvPr>
        </p:nvSpPr>
        <p:spPr>
          <a:xfrm>
            <a:off x="721745" y="5301208"/>
            <a:ext cx="10800000" cy="864000"/>
          </a:xfrm>
        </p:spPr>
        <p:txBody>
          <a:bodyPr/>
          <a:lstStyle/>
          <a:p>
            <a:r>
              <a:rPr lang="sv-SE"/>
              <a:t>Klicka här för att ändra format</a:t>
            </a:r>
            <a:endParaRPr lang="sv-SE" dirty="0"/>
          </a:p>
        </p:txBody>
      </p:sp>
    </p:spTree>
    <p:extLst>
      <p:ext uri="{BB962C8B-B14F-4D97-AF65-F5344CB8AC3E}">
        <p14:creationId xmlns:p14="http://schemas.microsoft.com/office/powerpoint/2010/main" val="283533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udskapssida rättighe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2026-02-26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5" name="Rektangel 4"/>
          <p:cNvSpPr/>
          <p:nvPr userDrawn="1"/>
        </p:nvSpPr>
        <p:spPr>
          <a:xfrm>
            <a:off x="-192699" y="-49696"/>
            <a:ext cx="12577397"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sz="1800"/>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3546365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20000" y="692696"/>
            <a:ext cx="10800000" cy="864000"/>
          </a:xfrm>
          <a:prstGeom prst="rect">
            <a:avLst/>
          </a:prstGeom>
        </p:spPr>
        <p:txBody>
          <a:bodyPr vert="horz" lIns="91440" tIns="45720" rIns="91440" bIns="45720" rtlCol="0" anchor="ctr">
            <a:noAutofit/>
          </a:bodyPr>
          <a:lstStyle/>
          <a:p>
            <a:r>
              <a:rPr lang="sv-SE" dirty="0"/>
              <a:t>Klicka här för att ändra format</a:t>
            </a:r>
          </a:p>
        </p:txBody>
      </p:sp>
      <p:sp>
        <p:nvSpPr>
          <p:cNvPr id="3" name="Platshållare för text 2"/>
          <p:cNvSpPr>
            <a:spLocks noGrp="1"/>
          </p:cNvSpPr>
          <p:nvPr>
            <p:ph type="body" idx="1"/>
          </p:nvPr>
        </p:nvSpPr>
        <p:spPr>
          <a:xfrm>
            <a:off x="720000" y="1844696"/>
            <a:ext cx="10800000" cy="360000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1583499" y="6198860"/>
            <a:ext cx="1439563" cy="360000"/>
          </a:xfrm>
          <a:prstGeom prst="rect">
            <a:avLst/>
          </a:prstGeom>
        </p:spPr>
        <p:txBody>
          <a:bodyPr vert="horz" lIns="91440" tIns="45720" rIns="91440" bIns="45720" rtlCol="0" anchor="ctr"/>
          <a:lstStyle>
            <a:lvl1pPr algn="l">
              <a:defRPr sz="1200">
                <a:solidFill>
                  <a:schemeClr val="tx1">
                    <a:tint val="75000"/>
                  </a:schemeClr>
                </a:solidFill>
              </a:defRPr>
            </a:lvl1pPr>
          </a:lstStyle>
          <a:p>
            <a:fld id="{3874EB5F-A697-44E6-A1EA-34DADCC6EFB0}" type="datetime1">
              <a:rPr lang="sv-SE" smtClean="0"/>
              <a:t>2026-02-26</a:t>
            </a:fld>
            <a:endParaRPr lang="sv-SE"/>
          </a:p>
        </p:txBody>
      </p:sp>
      <p:sp>
        <p:nvSpPr>
          <p:cNvPr id="5" name="Platshållare för sidfot 4"/>
          <p:cNvSpPr>
            <a:spLocks noGrp="1"/>
          </p:cNvSpPr>
          <p:nvPr>
            <p:ph type="ftr" sz="quarter" idx="3"/>
          </p:nvPr>
        </p:nvSpPr>
        <p:spPr>
          <a:xfrm>
            <a:off x="3119072" y="6198861"/>
            <a:ext cx="5750027" cy="3600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720000" y="6198861"/>
            <a:ext cx="767488" cy="360000"/>
          </a:xfrm>
          <a:prstGeom prst="rect">
            <a:avLst/>
          </a:prstGeom>
        </p:spPr>
        <p:txBody>
          <a:bodyPr vert="horz" lIns="91440" tIns="45720" rIns="91440" bIns="45720" rtlCol="0" anchor="ctr"/>
          <a:lstStyle>
            <a:lvl1pPr algn="l">
              <a:defRPr sz="1200">
                <a:solidFill>
                  <a:schemeClr val="tx1">
                    <a:tint val="75000"/>
                  </a:schemeClr>
                </a:solidFill>
              </a:defRPr>
            </a:lvl1pPr>
          </a:lstStyle>
          <a:p>
            <a:fld id="{2ED4C140-07DC-4A59-ADBF-8D0573EAB108}" type="slidenum">
              <a:rPr lang="sv-SE" smtClean="0"/>
              <a:pPr/>
              <a:t>‹#›</a:t>
            </a:fld>
            <a:endParaRPr lang="sv-SE"/>
          </a:p>
        </p:txBody>
      </p:sp>
      <p:pic>
        <p:nvPicPr>
          <p:cNvPr id="7" name="Bildobjekt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4000" y="6084000"/>
            <a:ext cx="2182155" cy="432000"/>
          </a:xfrm>
          <a:prstGeom prst="rect">
            <a:avLst/>
          </a:prstGeom>
        </p:spPr>
      </p:pic>
    </p:spTree>
    <p:extLst>
      <p:ext uri="{BB962C8B-B14F-4D97-AF65-F5344CB8AC3E}">
        <p14:creationId xmlns:p14="http://schemas.microsoft.com/office/powerpoint/2010/main" val="168476460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3" r:id="rId3"/>
    <p:sldLayoutId id="2147483675" r:id="rId4"/>
    <p:sldLayoutId id="2147483684" r:id="rId5"/>
    <p:sldLayoutId id="2147483672" r:id="rId6"/>
    <p:sldLayoutId id="2147483667" r:id="rId7"/>
    <p:sldLayoutId id="2147483668" r:id="rId8"/>
    <p:sldLayoutId id="2147483676" r:id="rId9"/>
    <p:sldLayoutId id="2147483677" r:id="rId10"/>
    <p:sldLayoutId id="2147483678" r:id="rId11"/>
    <p:sldLayoutId id="2147483679" r:id="rId12"/>
    <p:sldLayoutId id="2147483680" r:id="rId13"/>
    <p:sldLayoutId id="2147483681" r:id="rId14"/>
  </p:sldLayoutIdLst>
  <p:hf sldNum="0" hdr="0" ftr="0" dt="0"/>
  <p:txStyles>
    <p:titleStyle>
      <a:lvl1pPr algn="l" defTabSz="914400" rtl="0" eaLnBrk="1" latinLnBrk="0" hangingPunct="1">
        <a:spcBef>
          <a:spcPct val="0"/>
        </a:spcBef>
        <a:buNone/>
        <a:defRPr sz="4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13.png"/><Relationship Id="rId7" Type="http://schemas.openxmlformats.org/officeDocument/2006/relationships/image" Target="../media/image12.png"/><Relationship Id="rId12" Type="http://schemas.openxmlformats.org/officeDocument/2006/relationships/image" Target="../media/image33.png"/><Relationship Id="rId2" Type="http://schemas.openxmlformats.org/officeDocument/2006/relationships/notesSlide" Target="../notesSlides/notesSlide102.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32.svg"/><Relationship Id="rId5" Type="http://schemas.openxmlformats.org/officeDocument/2006/relationships/image" Target="../media/image15.png"/><Relationship Id="rId10" Type="http://schemas.openxmlformats.org/officeDocument/2006/relationships/image" Target="../media/image31.png"/><Relationship Id="rId4" Type="http://schemas.openxmlformats.org/officeDocument/2006/relationships/image" Target="../media/image14.png"/><Relationship Id="rId9" Type="http://schemas.openxmlformats.org/officeDocument/2006/relationships/image" Target="../media/image30.sv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28.svg"/><Relationship Id="rId2" Type="http://schemas.openxmlformats.org/officeDocument/2006/relationships/slideLayout" Target="../slideLayouts/slideLayout3.xml"/><Relationship Id="rId1" Type="http://schemas.openxmlformats.org/officeDocument/2006/relationships/themeOverride" Target="../theme/themeOverride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hemeOverride" Target="../theme/themeOverride3.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hemeOverride" Target="../theme/themeOverride4.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13.png"/><Relationship Id="rId7" Type="http://schemas.openxmlformats.org/officeDocument/2006/relationships/image" Target="../media/image12.png"/><Relationship Id="rId12" Type="http://schemas.openxmlformats.org/officeDocument/2006/relationships/image" Target="../media/image33.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32.svg"/><Relationship Id="rId5" Type="http://schemas.openxmlformats.org/officeDocument/2006/relationships/image" Target="../media/image15.png"/><Relationship Id="rId10" Type="http://schemas.openxmlformats.org/officeDocument/2006/relationships/image" Target="../media/image31.png"/><Relationship Id="rId4" Type="http://schemas.openxmlformats.org/officeDocument/2006/relationships/image" Target="../media/image14.png"/><Relationship Id="rId9" Type="http://schemas.openxmlformats.org/officeDocument/2006/relationships/image" Target="../media/image30.svg"/></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11.png"/></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1.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9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46.svg"/></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48.svg"/></Relationships>
</file>

<file path=ppt/slides/_rels/slide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50.svg"/></Relationships>
</file>

<file path=ppt/slides/_rels/slide9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52.svg"/></Relationships>
</file>

<file path=ppt/slides/_rels/slide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D8805F05-D9DA-7E9E-45CE-218D3BD49FFD}"/>
              </a:ext>
            </a:extLst>
          </p:cNvPr>
          <p:cNvSpPr txBox="1"/>
          <p:nvPr/>
        </p:nvSpPr>
        <p:spPr>
          <a:xfrm>
            <a:off x="3449729" y="2632967"/>
            <a:ext cx="5305425" cy="15773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9650" noProof="0" dirty="0">
                <a:solidFill>
                  <a:srgbClr val="56104A"/>
                </a:solidFill>
              </a:rPr>
              <a:t>Welcome</a:t>
            </a:r>
          </a:p>
        </p:txBody>
      </p:sp>
    </p:spTree>
    <p:extLst>
      <p:ext uri="{BB962C8B-B14F-4D97-AF65-F5344CB8AC3E}">
        <p14:creationId xmlns:p14="http://schemas.microsoft.com/office/powerpoint/2010/main" val="545290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9" name="textruta 8"/>
          <p:cNvSpPr txBox="1"/>
          <p:nvPr/>
        </p:nvSpPr>
        <p:spPr>
          <a:xfrm>
            <a:off x="790282" y="1283138"/>
            <a:ext cx="3722357" cy="461665"/>
          </a:xfrm>
          <a:prstGeom prst="rect">
            <a:avLst/>
          </a:prstGeom>
          <a:noFill/>
        </p:spPr>
        <p:txBody>
          <a:bodyPr wrap="square" lIns="91440" tIns="45720" rIns="91440" bIns="45720" rtlCol="0" anchor="t">
            <a:spAutoFit/>
          </a:bodyPr>
          <a:lstStyle/>
          <a:p>
            <a:r>
              <a:rPr lang="en-GB" sz="2400" noProof="0" dirty="0">
                <a:solidFill>
                  <a:srgbClr val="606060"/>
                </a:solidFill>
              </a:rPr>
              <a:t>Religious ideas and actors</a:t>
            </a:r>
          </a:p>
        </p:txBody>
      </p:sp>
      <p:pic>
        <p:nvPicPr>
          <p:cNvPr id="2" name="Bildobjekt 1" descr="En bild som visar cirkel, Grafik, clipart, tecknad serie&#10;&#10;AI-genererat innehåll kan vara felaktigt.">
            <a:extLst>
              <a:ext uri="{FF2B5EF4-FFF2-40B4-BE49-F238E27FC236}">
                <a16:creationId xmlns:a16="http://schemas.microsoft.com/office/drawing/2014/main" id="{512303D1-CE6D-FA08-5EF8-E28DA9A99934}"/>
              </a:ext>
            </a:extLst>
          </p:cNvPr>
          <p:cNvPicPr>
            <a:picLocks noChangeAspect="1"/>
          </p:cNvPicPr>
          <p:nvPr/>
        </p:nvPicPr>
        <p:blipFill>
          <a:blip r:embed="rId3"/>
          <a:stretch>
            <a:fillRect/>
          </a:stretch>
        </p:blipFill>
        <p:spPr>
          <a:xfrm>
            <a:off x="1138720" y="1852797"/>
            <a:ext cx="2789208" cy="2688566"/>
          </a:xfrm>
          <a:prstGeom prst="rect">
            <a:avLst/>
          </a:prstGeom>
        </p:spPr>
      </p:pic>
      <p:pic>
        <p:nvPicPr>
          <p:cNvPr id="4" name="Bildobjekt 3" descr="En bild som visar clipart, tecknad serie, cirkel, Grafik&#10;&#10;AI-genererat innehåll kan vara felaktigt.">
            <a:extLst>
              <a:ext uri="{FF2B5EF4-FFF2-40B4-BE49-F238E27FC236}">
                <a16:creationId xmlns:a16="http://schemas.microsoft.com/office/drawing/2014/main" id="{30C7E993-B536-189F-16FF-B22CE9077092}"/>
              </a:ext>
            </a:extLst>
          </p:cNvPr>
          <p:cNvPicPr>
            <a:picLocks noChangeAspect="1"/>
          </p:cNvPicPr>
          <p:nvPr/>
        </p:nvPicPr>
        <p:blipFill>
          <a:blip r:embed="rId4"/>
          <a:stretch>
            <a:fillRect/>
          </a:stretch>
        </p:blipFill>
        <p:spPr>
          <a:xfrm>
            <a:off x="4636014" y="1852795"/>
            <a:ext cx="2774831" cy="2688568"/>
          </a:xfrm>
          <a:prstGeom prst="rect">
            <a:avLst/>
          </a:prstGeom>
        </p:spPr>
      </p:pic>
      <p:pic>
        <p:nvPicPr>
          <p:cNvPr id="6" name="Bildobjekt 5" descr="En bild som visar cirkel, Grafik, clipart, tecknad serie&#10;&#10;AI-genererat innehåll kan vara felaktigt.">
            <a:extLst>
              <a:ext uri="{FF2B5EF4-FFF2-40B4-BE49-F238E27FC236}">
                <a16:creationId xmlns:a16="http://schemas.microsoft.com/office/drawing/2014/main" id="{C112A8A0-3453-432D-6887-05E0CD92351B}"/>
              </a:ext>
            </a:extLst>
          </p:cNvPr>
          <p:cNvPicPr>
            <a:picLocks noChangeAspect="1"/>
          </p:cNvPicPr>
          <p:nvPr/>
        </p:nvPicPr>
        <p:blipFill>
          <a:blip r:embed="rId5"/>
          <a:stretch>
            <a:fillRect/>
          </a:stretch>
        </p:blipFill>
        <p:spPr>
          <a:xfrm>
            <a:off x="8071176" y="1852795"/>
            <a:ext cx="2789207" cy="2688568"/>
          </a:xfrm>
          <a:prstGeom prst="rect">
            <a:avLst/>
          </a:prstGeom>
        </p:spPr>
      </p:pic>
      <p:sp>
        <p:nvSpPr>
          <p:cNvPr id="11" name="textruta 10">
            <a:extLst>
              <a:ext uri="{FF2B5EF4-FFF2-40B4-BE49-F238E27FC236}">
                <a16:creationId xmlns:a16="http://schemas.microsoft.com/office/drawing/2014/main" id="{3B1F77DD-D93A-00E0-2E72-5C6118560B24}"/>
              </a:ext>
            </a:extLst>
          </p:cNvPr>
          <p:cNvSpPr txBox="1"/>
          <p:nvPr/>
        </p:nvSpPr>
        <p:spPr>
          <a:xfrm>
            <a:off x="5381620" y="4659250"/>
            <a:ext cx="1729041" cy="461665"/>
          </a:xfrm>
          <a:prstGeom prst="rect">
            <a:avLst/>
          </a:prstGeom>
          <a:noFill/>
        </p:spPr>
        <p:txBody>
          <a:bodyPr wrap="square" lIns="91440" tIns="45720" rIns="91440" bIns="45720" rtlCol="0" anchor="t">
            <a:spAutoFit/>
          </a:bodyPr>
          <a:lstStyle/>
          <a:p>
            <a:r>
              <a:rPr lang="en-GB" sz="2400" noProof="0" dirty="0">
                <a:solidFill>
                  <a:srgbClr val="606060"/>
                </a:solidFill>
              </a:rPr>
              <a:t>Ourselves</a:t>
            </a:r>
            <a:endParaRPr lang="en-GB" noProof="0" dirty="0">
              <a:solidFill>
                <a:srgbClr val="606060"/>
              </a:solidFill>
            </a:endParaRPr>
          </a:p>
        </p:txBody>
      </p:sp>
      <p:sp>
        <p:nvSpPr>
          <p:cNvPr id="12" name="textruta 11">
            <a:extLst>
              <a:ext uri="{FF2B5EF4-FFF2-40B4-BE49-F238E27FC236}">
                <a16:creationId xmlns:a16="http://schemas.microsoft.com/office/drawing/2014/main" id="{A394FA6C-2D65-10D9-3196-BEBC5B4FB63E}"/>
              </a:ext>
            </a:extLst>
          </p:cNvPr>
          <p:cNvSpPr txBox="1"/>
          <p:nvPr/>
        </p:nvSpPr>
        <p:spPr>
          <a:xfrm>
            <a:off x="7323935" y="1284679"/>
            <a:ext cx="4135878" cy="830997"/>
          </a:xfrm>
          <a:prstGeom prst="rect">
            <a:avLst/>
          </a:prstGeom>
          <a:noFill/>
        </p:spPr>
        <p:txBody>
          <a:bodyPr wrap="square" lIns="91440" tIns="45720" rIns="91440" bIns="45720" rtlCol="0" anchor="t">
            <a:spAutoFit/>
          </a:bodyPr>
          <a:lstStyle/>
          <a:p>
            <a:r>
              <a:rPr lang="en-GB" sz="2400" noProof="0" dirty="0">
                <a:solidFill>
                  <a:srgbClr val="606060"/>
                </a:solidFill>
              </a:rPr>
              <a:t>Freedom of religion or belief (Forb)</a:t>
            </a:r>
            <a:endParaRPr lang="en-GB" noProof="0" dirty="0">
              <a:solidFill>
                <a:srgbClr val="606060"/>
              </a:solidFill>
            </a:endParaRPr>
          </a:p>
        </p:txBody>
      </p:sp>
    </p:spTree>
    <p:extLst>
      <p:ext uri="{BB962C8B-B14F-4D97-AF65-F5344CB8AC3E}">
        <p14:creationId xmlns:p14="http://schemas.microsoft.com/office/powerpoint/2010/main" val="1368185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CB7352"/>
        </a:solidFill>
        <a:effectLst/>
      </p:bgPr>
    </p:bg>
    <p:spTree>
      <p:nvGrpSpPr>
        <p:cNvPr id="1" name=""/>
        <p:cNvGrpSpPr/>
        <p:nvPr/>
      </p:nvGrpSpPr>
      <p:grpSpPr>
        <a:xfrm>
          <a:off x="0" y="0"/>
          <a:ext cx="0" cy="0"/>
          <a:chOff x="0" y="0"/>
          <a:chExt cx="0" cy="0"/>
        </a:xfrm>
      </p:grpSpPr>
      <p:sp>
        <p:nvSpPr>
          <p:cNvPr id="10" name="Discuss in table groups:…"/>
          <p:cNvSpPr txBox="1"/>
          <p:nvPr/>
        </p:nvSpPr>
        <p:spPr>
          <a:xfrm>
            <a:off x="1625677" y="2681841"/>
            <a:ext cx="9137344" cy="264110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555625" indent="-555625" algn="l">
              <a:lnSpc>
                <a:spcPct val="120000"/>
              </a:lnSpc>
              <a:buSzPct val="145000"/>
              <a:buChar char="•"/>
              <a:defRPr sz="4000" b="0">
                <a:solidFill>
                  <a:srgbClr val="5E5E5E"/>
                </a:solidFill>
                <a:latin typeface="+mn-lt"/>
                <a:ea typeface="+mn-ea"/>
                <a:cs typeface="+mn-cs"/>
                <a:sym typeface="Trebuchet MS"/>
              </a:defRPr>
            </a:pPr>
            <a:r>
              <a:rPr lang="en-GB" sz="2800" noProof="0" dirty="0">
                <a:solidFill>
                  <a:srgbClr val="F1EBE4"/>
                </a:solidFill>
              </a:rPr>
              <a:t>What do you see are the pros and cons of these different strategies in your context?</a:t>
            </a:r>
          </a:p>
          <a:p>
            <a:pPr marL="555625" indent="-555625" algn="l">
              <a:lnSpc>
                <a:spcPct val="120000"/>
              </a:lnSpc>
              <a:buSzPct val="145000"/>
              <a:buChar char="•"/>
              <a:defRPr sz="4000" b="0">
                <a:solidFill>
                  <a:srgbClr val="5E5E5E"/>
                </a:solidFill>
                <a:latin typeface="+mn-lt"/>
                <a:ea typeface="+mn-ea"/>
                <a:cs typeface="+mn-cs"/>
                <a:sym typeface="Trebuchet MS"/>
              </a:defRPr>
            </a:pPr>
            <a:r>
              <a:rPr lang="en-GB" sz="2800" noProof="0" dirty="0">
                <a:solidFill>
                  <a:srgbClr val="F1EBE4"/>
                </a:solidFill>
              </a:rPr>
              <a:t>What specific tools or approaches have you used in order to implement any of these strategies? </a:t>
            </a:r>
          </a:p>
          <a:p>
            <a:pPr marL="555625" indent="-555625" algn="l">
              <a:lnSpc>
                <a:spcPct val="120000"/>
              </a:lnSpc>
              <a:buSzPct val="145000"/>
              <a:buChar char="•"/>
              <a:defRPr sz="4000" b="0">
                <a:solidFill>
                  <a:srgbClr val="5E5E5E"/>
                </a:solidFill>
                <a:latin typeface="+mn-lt"/>
                <a:ea typeface="+mn-ea"/>
                <a:cs typeface="+mn-cs"/>
                <a:sym typeface="Trebuchet MS"/>
              </a:defRPr>
            </a:pPr>
            <a:r>
              <a:rPr lang="en-GB" sz="2800" noProof="0" dirty="0">
                <a:solidFill>
                  <a:srgbClr val="F1EBE4"/>
                </a:solidFill>
              </a:rPr>
              <a:t>What tools or approaches have you seen others use?</a:t>
            </a:r>
          </a:p>
        </p:txBody>
      </p:sp>
      <p:sp>
        <p:nvSpPr>
          <p:cNvPr id="3" name="Discuss in table groups:…">
            <a:extLst>
              <a:ext uri="{FF2B5EF4-FFF2-40B4-BE49-F238E27FC236}">
                <a16:creationId xmlns:a16="http://schemas.microsoft.com/office/drawing/2014/main" id="{E89913F6-7874-5677-EC2A-BB1BC831F4C9}"/>
              </a:ext>
            </a:extLst>
          </p:cNvPr>
          <p:cNvSpPr txBox="1"/>
          <p:nvPr/>
        </p:nvSpPr>
        <p:spPr>
          <a:xfrm>
            <a:off x="1625676" y="1300223"/>
            <a:ext cx="7073017" cy="102630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nSpc>
                <a:spcPct val="120000"/>
              </a:lnSpc>
              <a:buSzPct val="145000"/>
              <a:defRPr sz="4000" b="0">
                <a:solidFill>
                  <a:srgbClr val="5E5E5E"/>
                </a:solidFill>
                <a:latin typeface="+mn-lt"/>
                <a:ea typeface="+mn-ea"/>
                <a:cs typeface="+mn-cs"/>
                <a:sym typeface="Trebuchet MS"/>
              </a:defRPr>
            </a:pPr>
            <a:r>
              <a:rPr lang="en-GB" sz="5500" b="1" noProof="0" dirty="0">
                <a:solidFill>
                  <a:srgbClr val="F1EBE4"/>
                </a:solidFill>
              </a:rPr>
              <a:t>Discuss in your group</a:t>
            </a:r>
            <a:endParaRPr lang="en-GB" sz="5500" b="1" noProof="0" dirty="0"/>
          </a:p>
        </p:txBody>
      </p:sp>
    </p:spTree>
    <p:extLst>
      <p:ext uri="{BB962C8B-B14F-4D97-AF65-F5344CB8AC3E}">
        <p14:creationId xmlns:p14="http://schemas.microsoft.com/office/powerpoint/2010/main" val="3097630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CB7352"/>
        </a:solidFill>
        <a:effectLst/>
      </p:bgPr>
    </p:bg>
    <p:spTree>
      <p:nvGrpSpPr>
        <p:cNvPr id="1" name="">
          <a:extLst>
            <a:ext uri="{FF2B5EF4-FFF2-40B4-BE49-F238E27FC236}">
              <a16:creationId xmlns:a16="http://schemas.microsoft.com/office/drawing/2014/main" id="{A84FC264-DFD2-B3F3-1524-4BDA39366AC8}"/>
            </a:ext>
          </a:extLst>
        </p:cNvPr>
        <p:cNvGrpSpPr/>
        <p:nvPr/>
      </p:nvGrpSpPr>
      <p:grpSpPr>
        <a:xfrm>
          <a:off x="0" y="0"/>
          <a:ext cx="0" cy="0"/>
          <a:chOff x="0" y="0"/>
          <a:chExt cx="0" cy="0"/>
        </a:xfrm>
      </p:grpSpPr>
      <p:sp>
        <p:nvSpPr>
          <p:cNvPr id="10" name="Discuss in table groups:…">
            <a:extLst>
              <a:ext uri="{FF2B5EF4-FFF2-40B4-BE49-F238E27FC236}">
                <a16:creationId xmlns:a16="http://schemas.microsoft.com/office/drawing/2014/main" id="{7967F122-602F-56BC-DC26-9EF4B6339771}"/>
              </a:ext>
            </a:extLst>
          </p:cNvPr>
          <p:cNvSpPr txBox="1"/>
          <p:nvPr/>
        </p:nvSpPr>
        <p:spPr>
          <a:xfrm>
            <a:off x="1625677" y="1976777"/>
            <a:ext cx="9137344" cy="405123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555625" indent="-555625">
              <a:lnSpc>
                <a:spcPct val="120000"/>
              </a:lnSpc>
              <a:buSzPct val="145000"/>
              <a:buAutoNum type="arabicPeriod"/>
              <a:defRPr sz="4000" b="0">
                <a:solidFill>
                  <a:srgbClr val="5E5E5E"/>
                </a:solidFill>
                <a:latin typeface="+mn-lt"/>
                <a:ea typeface="+mn-ea"/>
                <a:cs typeface="+mn-cs"/>
                <a:sym typeface="Trebuchet MS"/>
              </a:defRPr>
            </a:pPr>
            <a:r>
              <a:rPr lang="en-GB" sz="2400" noProof="0" dirty="0">
                <a:solidFill>
                  <a:srgbClr val="F1EBE4"/>
                </a:solidFill>
              </a:rPr>
              <a:t>How would you describe your current project? What strategy are you currently employing?</a:t>
            </a:r>
          </a:p>
          <a:p>
            <a:pPr marL="555625" indent="-555625">
              <a:lnSpc>
                <a:spcPct val="120000"/>
              </a:lnSpc>
              <a:buSzPct val="145000"/>
              <a:buAutoNum type="arabicPeriod"/>
              <a:defRPr sz="4000" b="0">
                <a:solidFill>
                  <a:srgbClr val="5E5E5E"/>
                </a:solidFill>
                <a:latin typeface="+mn-lt"/>
                <a:ea typeface="+mn-ea"/>
                <a:cs typeface="+mn-cs"/>
                <a:sym typeface="Trebuchet MS"/>
              </a:defRPr>
            </a:pPr>
            <a:r>
              <a:rPr lang="en-GB" sz="2400" noProof="0" dirty="0">
                <a:solidFill>
                  <a:srgbClr val="F1EBE4"/>
                </a:solidFill>
              </a:rPr>
              <a:t>Which strategies do you think best fit your project based on the what you have been learning so far? (the same as above, or a different strategy?)</a:t>
            </a:r>
          </a:p>
          <a:p>
            <a:pPr marL="555625" indent="-555625">
              <a:lnSpc>
                <a:spcPct val="120000"/>
              </a:lnSpc>
              <a:buSzPct val="145000"/>
              <a:buAutoNum type="arabicPeriod"/>
              <a:defRPr sz="4000" b="0">
                <a:solidFill>
                  <a:srgbClr val="5E5E5E"/>
                </a:solidFill>
                <a:latin typeface="+mn-lt"/>
                <a:ea typeface="+mn-ea"/>
                <a:cs typeface="+mn-cs"/>
                <a:sym typeface="Trebuchet MS"/>
              </a:defRPr>
            </a:pPr>
            <a:r>
              <a:rPr lang="en-GB" sz="2400" b="1" noProof="0" dirty="0">
                <a:solidFill>
                  <a:srgbClr val="F1EBE4"/>
                </a:solidFill>
              </a:rPr>
              <a:t>If there is a difference?</a:t>
            </a:r>
            <a:r>
              <a:rPr lang="en-GB" sz="2400" noProof="0" dirty="0">
                <a:solidFill>
                  <a:srgbClr val="F1EBE4"/>
                </a:solidFill>
              </a:rPr>
              <a:t> What changes would you need to make to implement this strategy? </a:t>
            </a:r>
            <a:r>
              <a:rPr lang="en-GB" sz="2400" b="1" noProof="0" dirty="0">
                <a:solidFill>
                  <a:srgbClr val="F1EBE4"/>
                </a:solidFill>
              </a:rPr>
              <a:t>If they are the same,</a:t>
            </a:r>
            <a:r>
              <a:rPr lang="en-GB" sz="2400" noProof="0" dirty="0">
                <a:solidFill>
                  <a:srgbClr val="F1EBE4"/>
                </a:solidFill>
              </a:rPr>
              <a:t> how could you be more intentional in implementing this strategy? How could you strengthen it?</a:t>
            </a:r>
          </a:p>
        </p:txBody>
      </p:sp>
      <p:sp>
        <p:nvSpPr>
          <p:cNvPr id="3" name="Discuss in table groups:…">
            <a:extLst>
              <a:ext uri="{FF2B5EF4-FFF2-40B4-BE49-F238E27FC236}">
                <a16:creationId xmlns:a16="http://schemas.microsoft.com/office/drawing/2014/main" id="{F11B7855-66B2-E3BD-AF75-D74323FC0828}"/>
              </a:ext>
            </a:extLst>
          </p:cNvPr>
          <p:cNvSpPr txBox="1"/>
          <p:nvPr/>
        </p:nvSpPr>
        <p:spPr>
          <a:xfrm>
            <a:off x="1625676" y="690623"/>
            <a:ext cx="7641053" cy="102630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nSpc>
                <a:spcPct val="120000"/>
              </a:lnSpc>
              <a:defRPr sz="4000" b="0">
                <a:solidFill>
                  <a:srgbClr val="5E5E5E"/>
                </a:solidFill>
                <a:latin typeface="+mn-lt"/>
                <a:ea typeface="+mn-ea"/>
                <a:cs typeface="+mn-cs"/>
                <a:sym typeface="Trebuchet MS"/>
              </a:defRPr>
            </a:pPr>
            <a:r>
              <a:rPr lang="en-GB" sz="5500" b="1" noProof="0" dirty="0">
                <a:solidFill>
                  <a:srgbClr val="F1EBE4"/>
                </a:solidFill>
              </a:rPr>
              <a:t>Applying the strategies</a:t>
            </a:r>
            <a:endParaRPr lang="en-GB" noProof="0" dirty="0"/>
          </a:p>
        </p:txBody>
      </p:sp>
    </p:spTree>
    <p:extLst>
      <p:ext uri="{BB962C8B-B14F-4D97-AF65-F5344CB8AC3E}">
        <p14:creationId xmlns:p14="http://schemas.microsoft.com/office/powerpoint/2010/main" val="1830612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E02ABD47-F5F3-3E9C-5D79-17ECC7400A78}"/>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2C821EA3-CEC1-F6FB-4EF6-B92F3434BB65}"/>
              </a:ext>
            </a:extLst>
          </p:cNvPr>
          <p:cNvSpPr txBox="1"/>
          <p:nvPr/>
        </p:nvSpPr>
        <p:spPr>
          <a:xfrm>
            <a:off x="7288189" y="1988219"/>
            <a:ext cx="3252236" cy="646331"/>
          </a:xfrm>
          <a:prstGeom prst="rect">
            <a:avLst/>
          </a:prstGeom>
          <a:noFill/>
          <a:ln>
            <a:noFill/>
          </a:ln>
        </p:spPr>
        <p:txBody>
          <a:bodyPr wrap="square" lIns="91440" tIns="45720" rIns="91440" bIns="45720" rtlCol="0" anchor="t">
            <a:spAutoFit/>
          </a:bodyPr>
          <a:lstStyle/>
          <a:p>
            <a:r>
              <a:rPr lang="en-GB" b="1" noProof="0" dirty="0"/>
              <a:t>"How well do we understand these religious actors?"</a:t>
            </a:r>
          </a:p>
        </p:txBody>
      </p:sp>
      <p:sp>
        <p:nvSpPr>
          <p:cNvPr id="11" name="textruta 10">
            <a:extLst>
              <a:ext uri="{FF2B5EF4-FFF2-40B4-BE49-F238E27FC236}">
                <a16:creationId xmlns:a16="http://schemas.microsoft.com/office/drawing/2014/main" id="{2B2BD69A-BC92-A9BC-99A9-ABA0D1EFE83E}"/>
              </a:ext>
            </a:extLst>
          </p:cNvPr>
          <p:cNvSpPr txBox="1"/>
          <p:nvPr/>
        </p:nvSpPr>
        <p:spPr>
          <a:xfrm>
            <a:off x="531610" y="2501916"/>
            <a:ext cx="2519095" cy="923330"/>
          </a:xfrm>
          <a:prstGeom prst="rect">
            <a:avLst/>
          </a:prstGeom>
          <a:noFill/>
        </p:spPr>
        <p:txBody>
          <a:bodyPr wrap="square" lIns="91440" tIns="45720" rIns="91440" bIns="45720" rtlCol="0" anchor="t">
            <a:spAutoFit/>
          </a:bodyPr>
          <a:lstStyle/>
          <a:p>
            <a:r>
              <a:rPr lang="en-GB" b="1" noProof="0" dirty="0"/>
              <a:t>What religious actors and ideas are at work in our context?</a:t>
            </a:r>
          </a:p>
        </p:txBody>
      </p:sp>
      <p:sp>
        <p:nvSpPr>
          <p:cNvPr id="12" name="Does the context allow us to ask further questions about religion and belief?">
            <a:extLst>
              <a:ext uri="{FF2B5EF4-FFF2-40B4-BE49-F238E27FC236}">
                <a16:creationId xmlns:a16="http://schemas.microsoft.com/office/drawing/2014/main" id="{701F2BF7-5EDE-D1D6-993B-0D5E380389F2}"/>
              </a:ext>
            </a:extLst>
          </p:cNvPr>
          <p:cNvSpPr txBox="1"/>
          <p:nvPr/>
        </p:nvSpPr>
        <p:spPr>
          <a:xfrm>
            <a:off x="783962" y="5459564"/>
            <a:ext cx="2932951" cy="7673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2200" b="0">
                <a:solidFill>
                  <a:srgbClr val="5E5E5E"/>
                </a:solidFill>
                <a:latin typeface="+mn-lt"/>
                <a:ea typeface="+mn-ea"/>
                <a:cs typeface="+mn-cs"/>
                <a:sym typeface="Trebuchet MS"/>
              </a:defRPr>
            </a:lvl1pPr>
          </a:lstStyle>
          <a:p>
            <a:r>
              <a:rPr lang="en-GB" sz="1800" b="1" noProof="0" dirty="0">
                <a:solidFill>
                  <a:schemeClr val="tx1"/>
                </a:solidFill>
              </a:rPr>
              <a:t>Does the context allow us to ask further questions about religion and belief?</a:t>
            </a:r>
            <a:endParaRPr lang="en-GB" noProof="0" dirty="0">
              <a:solidFill>
                <a:schemeClr val="tx1"/>
              </a:solidFill>
            </a:endParaRPr>
          </a:p>
        </p:txBody>
      </p:sp>
      <p:sp>
        <p:nvSpPr>
          <p:cNvPr id="35" name="textruta 34">
            <a:extLst>
              <a:ext uri="{FF2B5EF4-FFF2-40B4-BE49-F238E27FC236}">
                <a16:creationId xmlns:a16="http://schemas.microsoft.com/office/drawing/2014/main" id="{2ABE3CAE-8157-9B2E-A21B-EAB42D149F4D}"/>
              </a:ext>
            </a:extLst>
          </p:cNvPr>
          <p:cNvSpPr txBox="1"/>
          <p:nvPr/>
        </p:nvSpPr>
        <p:spPr>
          <a:xfrm>
            <a:off x="10263156" y="3435238"/>
            <a:ext cx="1370045" cy="400110"/>
          </a:xfrm>
          <a:prstGeom prst="rect">
            <a:avLst/>
          </a:prstGeom>
          <a:noFill/>
        </p:spPr>
        <p:txBody>
          <a:bodyPr wrap="square" lIns="91440" tIns="45720" rIns="91440" bIns="45720" rtlCol="0" anchor="t">
            <a:spAutoFit/>
          </a:bodyPr>
          <a:lstStyle/>
          <a:p>
            <a:r>
              <a:rPr lang="en-GB" sz="2000" b="1" noProof="0" dirty="0"/>
              <a:t>Back-out?</a:t>
            </a:r>
          </a:p>
        </p:txBody>
      </p:sp>
      <p:sp>
        <p:nvSpPr>
          <p:cNvPr id="36" name="textruta 35">
            <a:extLst>
              <a:ext uri="{FF2B5EF4-FFF2-40B4-BE49-F238E27FC236}">
                <a16:creationId xmlns:a16="http://schemas.microsoft.com/office/drawing/2014/main" id="{EEDE0885-0C18-E582-5D8B-0D62E8F4D027}"/>
              </a:ext>
            </a:extLst>
          </p:cNvPr>
          <p:cNvSpPr txBox="1"/>
          <p:nvPr/>
        </p:nvSpPr>
        <p:spPr>
          <a:xfrm>
            <a:off x="9592035" y="5837190"/>
            <a:ext cx="2430636" cy="400110"/>
          </a:xfrm>
          <a:prstGeom prst="rect">
            <a:avLst/>
          </a:prstGeom>
          <a:noFill/>
        </p:spPr>
        <p:txBody>
          <a:bodyPr wrap="square" lIns="91440" tIns="45720" rIns="91440" bIns="45720" rtlCol="0" anchor="t">
            <a:spAutoFit/>
          </a:bodyPr>
          <a:lstStyle/>
          <a:p>
            <a:r>
              <a:rPr lang="en-GB" sz="2000" b="1" noProof="0" dirty="0"/>
              <a:t>Move forward?</a:t>
            </a:r>
          </a:p>
        </p:txBody>
      </p:sp>
      <p:pic>
        <p:nvPicPr>
          <p:cNvPr id="7" name="Bildobjekt 6" descr="En bild som visar cirkel, Grafik, clipart, tecknad serie&#10;&#10;AI-genererat innehåll kan vara felaktigt.">
            <a:extLst>
              <a:ext uri="{FF2B5EF4-FFF2-40B4-BE49-F238E27FC236}">
                <a16:creationId xmlns:a16="http://schemas.microsoft.com/office/drawing/2014/main" id="{00E77AAD-593B-E79F-C9BC-036DA4733799}"/>
              </a:ext>
            </a:extLst>
          </p:cNvPr>
          <p:cNvPicPr>
            <a:picLocks noChangeAspect="1"/>
          </p:cNvPicPr>
          <p:nvPr/>
        </p:nvPicPr>
        <p:blipFill>
          <a:blip r:embed="rId3"/>
          <a:stretch>
            <a:fillRect/>
          </a:stretch>
        </p:blipFill>
        <p:spPr>
          <a:xfrm>
            <a:off x="3043718" y="1771154"/>
            <a:ext cx="2272137" cy="2162424"/>
          </a:xfrm>
          <a:prstGeom prst="rect">
            <a:avLst/>
          </a:prstGeom>
        </p:spPr>
      </p:pic>
      <p:pic>
        <p:nvPicPr>
          <p:cNvPr id="13" name="Bildobjekt 12" descr="En bild som visar clipart, tecknad serie, cirkel, Grafik&#10;&#10;AI-genererat innehåll kan vara felaktigt.">
            <a:extLst>
              <a:ext uri="{FF2B5EF4-FFF2-40B4-BE49-F238E27FC236}">
                <a16:creationId xmlns:a16="http://schemas.microsoft.com/office/drawing/2014/main" id="{863B6C08-8EF1-866A-748F-DDAD22177FD8}"/>
              </a:ext>
            </a:extLst>
          </p:cNvPr>
          <p:cNvPicPr>
            <a:picLocks noChangeAspect="1"/>
          </p:cNvPicPr>
          <p:nvPr/>
        </p:nvPicPr>
        <p:blipFill>
          <a:blip r:embed="rId4"/>
          <a:stretch>
            <a:fillRect/>
          </a:stretch>
        </p:blipFill>
        <p:spPr>
          <a:xfrm>
            <a:off x="6368657" y="2632938"/>
            <a:ext cx="2257761" cy="2189640"/>
          </a:xfrm>
          <a:prstGeom prst="rect">
            <a:avLst/>
          </a:prstGeom>
        </p:spPr>
      </p:pic>
      <p:pic>
        <p:nvPicPr>
          <p:cNvPr id="15" name="Bildobjekt 14" descr="En bild som visar cirkel, Grafik, clipart, tecknad serie&#10;&#10;AI-genererat innehåll kan vara felaktigt.">
            <a:extLst>
              <a:ext uri="{FF2B5EF4-FFF2-40B4-BE49-F238E27FC236}">
                <a16:creationId xmlns:a16="http://schemas.microsoft.com/office/drawing/2014/main" id="{27D1D48F-CC44-81C4-CE16-1737C33EDE39}"/>
              </a:ext>
            </a:extLst>
          </p:cNvPr>
          <p:cNvPicPr>
            <a:picLocks noChangeAspect="1"/>
          </p:cNvPicPr>
          <p:nvPr/>
        </p:nvPicPr>
        <p:blipFill>
          <a:blip r:embed="rId5"/>
          <a:stretch>
            <a:fillRect/>
          </a:stretch>
        </p:blipFill>
        <p:spPr>
          <a:xfrm>
            <a:off x="3916461" y="4537935"/>
            <a:ext cx="2181422" cy="2135214"/>
          </a:xfrm>
          <a:prstGeom prst="rect">
            <a:avLst/>
          </a:prstGeom>
        </p:spPr>
      </p:pic>
      <p:pic>
        <p:nvPicPr>
          <p:cNvPr id="17" name="Bildobjekt 16" descr="En bild som visar cirkel, Grafik, design&#10;&#10;AI-genererat innehåll kan vara felaktigt.">
            <a:extLst>
              <a:ext uri="{FF2B5EF4-FFF2-40B4-BE49-F238E27FC236}">
                <a16:creationId xmlns:a16="http://schemas.microsoft.com/office/drawing/2014/main" id="{55A75D72-0107-EEB2-EC66-0AAD3D632636}"/>
              </a:ext>
            </a:extLst>
          </p:cNvPr>
          <p:cNvPicPr>
            <a:picLocks noChangeAspect="1"/>
          </p:cNvPicPr>
          <p:nvPr/>
        </p:nvPicPr>
        <p:blipFill>
          <a:blip r:embed="rId6"/>
          <a:stretch>
            <a:fillRect/>
          </a:stretch>
        </p:blipFill>
        <p:spPr>
          <a:xfrm>
            <a:off x="2876635" y="1647535"/>
            <a:ext cx="705097" cy="659740"/>
          </a:xfrm>
          <a:prstGeom prst="rect">
            <a:avLst/>
          </a:prstGeom>
        </p:spPr>
      </p:pic>
      <p:pic>
        <p:nvPicPr>
          <p:cNvPr id="18" name="Bildobjekt 17" descr="En bild som visar cirkel, Grafik, design&#10;&#10;AI-genererat innehåll kan vara felaktigt.">
            <a:extLst>
              <a:ext uri="{FF2B5EF4-FFF2-40B4-BE49-F238E27FC236}">
                <a16:creationId xmlns:a16="http://schemas.microsoft.com/office/drawing/2014/main" id="{164DB0A3-B85F-34DB-E268-919C70700FA5}"/>
              </a:ext>
            </a:extLst>
          </p:cNvPr>
          <p:cNvPicPr>
            <a:picLocks noChangeAspect="1"/>
          </p:cNvPicPr>
          <p:nvPr/>
        </p:nvPicPr>
        <p:blipFill>
          <a:blip r:embed="rId6"/>
          <a:stretch>
            <a:fillRect/>
          </a:stretch>
        </p:blipFill>
        <p:spPr>
          <a:xfrm>
            <a:off x="3801920" y="4396177"/>
            <a:ext cx="705097" cy="659740"/>
          </a:xfrm>
          <a:prstGeom prst="rect">
            <a:avLst/>
          </a:prstGeom>
        </p:spPr>
      </p:pic>
      <p:pic>
        <p:nvPicPr>
          <p:cNvPr id="19" name="Bildobjekt 18" descr="En bild som visar clipart, tecknad serie, cirkel, Grafik&#10;&#10;AI-genererat innehåll kan vara felaktigt.">
            <a:extLst>
              <a:ext uri="{FF2B5EF4-FFF2-40B4-BE49-F238E27FC236}">
                <a16:creationId xmlns:a16="http://schemas.microsoft.com/office/drawing/2014/main" id="{58A46772-D7ED-B403-DB57-B36DF4171445}"/>
              </a:ext>
            </a:extLst>
          </p:cNvPr>
          <p:cNvPicPr>
            <a:picLocks noChangeAspect="1"/>
          </p:cNvPicPr>
          <p:nvPr/>
        </p:nvPicPr>
        <p:blipFill>
          <a:blip r:embed="rId4"/>
          <a:stretch>
            <a:fillRect/>
          </a:stretch>
        </p:blipFill>
        <p:spPr>
          <a:xfrm>
            <a:off x="8092227" y="5254579"/>
            <a:ext cx="1377833" cy="1391354"/>
          </a:xfrm>
          <a:prstGeom prst="rect">
            <a:avLst/>
          </a:prstGeom>
        </p:spPr>
      </p:pic>
      <p:pic>
        <p:nvPicPr>
          <p:cNvPr id="22" name="Bildobjekt 21" descr="En bild som visar Grafik, clipart, symbol, design&#10;&#10;AI-genererat innehåll kan vara felaktigt.">
            <a:extLst>
              <a:ext uri="{FF2B5EF4-FFF2-40B4-BE49-F238E27FC236}">
                <a16:creationId xmlns:a16="http://schemas.microsoft.com/office/drawing/2014/main" id="{B7E09331-C8AA-4A18-E2FB-316E5221E2C5}"/>
              </a:ext>
            </a:extLst>
          </p:cNvPr>
          <p:cNvPicPr>
            <a:picLocks noChangeAspect="1"/>
          </p:cNvPicPr>
          <p:nvPr/>
        </p:nvPicPr>
        <p:blipFill>
          <a:blip r:embed="rId7"/>
          <a:stretch>
            <a:fillRect/>
          </a:stretch>
        </p:blipFill>
        <p:spPr>
          <a:xfrm>
            <a:off x="8088745" y="5151744"/>
            <a:ext cx="453077" cy="458189"/>
          </a:xfrm>
          <a:prstGeom prst="rect">
            <a:avLst/>
          </a:prstGeom>
        </p:spPr>
      </p:pic>
      <p:pic>
        <p:nvPicPr>
          <p:cNvPr id="24" name="Bild 23" descr="Förbudsmärke med hel fyllning">
            <a:extLst>
              <a:ext uri="{FF2B5EF4-FFF2-40B4-BE49-F238E27FC236}">
                <a16:creationId xmlns:a16="http://schemas.microsoft.com/office/drawing/2014/main" id="{7D7510F5-C518-785C-81D0-A14D374E16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12200" y="2964793"/>
            <a:ext cx="1363053" cy="1334568"/>
          </a:xfrm>
          <a:prstGeom prst="rect">
            <a:avLst/>
          </a:prstGeom>
        </p:spPr>
      </p:pic>
      <p:pic>
        <p:nvPicPr>
          <p:cNvPr id="29" name="Bild 28" descr="Linjepil: motsols böj kontur">
            <a:extLst>
              <a:ext uri="{FF2B5EF4-FFF2-40B4-BE49-F238E27FC236}">
                <a16:creationId xmlns:a16="http://schemas.microsoft.com/office/drawing/2014/main" id="{6C0A1506-34D3-DC58-4100-07B0DA5AF9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8387697" y="3883351"/>
            <a:ext cx="914400" cy="914400"/>
          </a:xfrm>
          <a:prstGeom prst="rect">
            <a:avLst/>
          </a:prstGeom>
        </p:spPr>
      </p:pic>
      <p:pic>
        <p:nvPicPr>
          <p:cNvPr id="32" name="Bild 31" descr="Linjepil: medsols böj kontur">
            <a:extLst>
              <a:ext uri="{FF2B5EF4-FFF2-40B4-BE49-F238E27FC236}">
                <a16:creationId xmlns:a16="http://schemas.microsoft.com/office/drawing/2014/main" id="{04020E69-CF97-1465-F6B2-0B72B8C2D7E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140000">
            <a:off x="2776404" y="3727124"/>
            <a:ext cx="1491241" cy="1484119"/>
          </a:xfrm>
          <a:prstGeom prst="rect">
            <a:avLst/>
          </a:prstGeom>
        </p:spPr>
      </p:pic>
      <p:pic>
        <p:nvPicPr>
          <p:cNvPr id="38" name="Bild 37" descr="Linjepil: medsols böj kontur">
            <a:extLst>
              <a:ext uri="{FF2B5EF4-FFF2-40B4-BE49-F238E27FC236}">
                <a16:creationId xmlns:a16="http://schemas.microsoft.com/office/drawing/2014/main" id="{8F86F466-71F4-B066-0A45-6D316A37E30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7800000">
            <a:off x="5418478" y="1640525"/>
            <a:ext cx="1491241" cy="1484119"/>
          </a:xfrm>
          <a:prstGeom prst="rect">
            <a:avLst/>
          </a:prstGeom>
        </p:spPr>
      </p:pic>
      <p:pic>
        <p:nvPicPr>
          <p:cNvPr id="39" name="Bild 38" descr="Linjepil: motsols böj kontur">
            <a:extLst>
              <a:ext uri="{FF2B5EF4-FFF2-40B4-BE49-F238E27FC236}">
                <a16:creationId xmlns:a16="http://schemas.microsoft.com/office/drawing/2014/main" id="{8B848311-E926-6C0E-4673-9C5EA667AC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9600000">
            <a:off x="7340837" y="4794901"/>
            <a:ext cx="914400" cy="914400"/>
          </a:xfrm>
          <a:prstGeom prst="rect">
            <a:avLst/>
          </a:prstGeom>
        </p:spPr>
      </p:pic>
      <p:pic>
        <p:nvPicPr>
          <p:cNvPr id="40" name="Bild 39" descr="Linjepil: medsols böj kontur">
            <a:extLst>
              <a:ext uri="{FF2B5EF4-FFF2-40B4-BE49-F238E27FC236}">
                <a16:creationId xmlns:a16="http://schemas.microsoft.com/office/drawing/2014/main" id="{5CFF99EF-9BDA-45A9-9854-87043F2887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5420000">
            <a:off x="5966832" y="4702767"/>
            <a:ext cx="1491241" cy="1484119"/>
          </a:xfrm>
          <a:prstGeom prst="rect">
            <a:avLst/>
          </a:prstGeom>
        </p:spPr>
      </p:pic>
      <p:sp>
        <p:nvSpPr>
          <p:cNvPr id="42" name="Rektangel 41">
            <a:extLst>
              <a:ext uri="{FF2B5EF4-FFF2-40B4-BE49-F238E27FC236}">
                <a16:creationId xmlns:a16="http://schemas.microsoft.com/office/drawing/2014/main" id="{B698393F-21E2-08CC-3E56-F3B8F7D21564}"/>
              </a:ext>
            </a:extLst>
          </p:cNvPr>
          <p:cNvSpPr/>
          <p:nvPr/>
        </p:nvSpPr>
        <p:spPr>
          <a:xfrm>
            <a:off x="528876" y="369685"/>
            <a:ext cx="7385131" cy="923330"/>
          </a:xfrm>
          <a:prstGeom prst="rect">
            <a:avLst/>
          </a:prstGeom>
        </p:spPr>
        <p:txBody>
          <a:bodyPr wrap="square" lIns="91440" tIns="45720" rIns="91440" bIns="45720" anchor="t">
            <a:spAutoFit/>
          </a:bodyPr>
          <a:lstStyle/>
          <a:p>
            <a:r>
              <a:rPr lang="en-GB" sz="5400" b="1" noProof="0" dirty="0">
                <a:solidFill>
                  <a:srgbClr val="56104A"/>
                </a:solidFill>
                <a:latin typeface="Trebuchet MS"/>
              </a:rPr>
              <a:t>An iterative process</a:t>
            </a:r>
            <a:endParaRPr lang="en-GB" noProof="0" dirty="0"/>
          </a:p>
        </p:txBody>
      </p:sp>
    </p:spTree>
    <p:extLst>
      <p:ext uri="{BB962C8B-B14F-4D97-AF65-F5344CB8AC3E}">
        <p14:creationId xmlns:p14="http://schemas.microsoft.com/office/powerpoint/2010/main" val="23963675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CB7352"/>
        </a:solidFill>
        <a:effectLst/>
      </p:bgPr>
    </p:bg>
    <p:spTree>
      <p:nvGrpSpPr>
        <p:cNvPr id="1" name=""/>
        <p:cNvGrpSpPr/>
        <p:nvPr/>
      </p:nvGrpSpPr>
      <p:grpSpPr>
        <a:xfrm>
          <a:off x="0" y="0"/>
          <a:ext cx="0" cy="0"/>
          <a:chOff x="0" y="0"/>
          <a:chExt cx="0" cy="0"/>
        </a:xfrm>
      </p:grpSpPr>
      <p:sp>
        <p:nvSpPr>
          <p:cNvPr id="3" name="Rektangel 2"/>
          <p:cNvSpPr/>
          <p:nvPr/>
        </p:nvSpPr>
        <p:spPr>
          <a:xfrm>
            <a:off x="1239417" y="2997131"/>
            <a:ext cx="9723574" cy="854080"/>
          </a:xfrm>
          <a:prstGeom prst="rect">
            <a:avLst/>
          </a:prstGeom>
        </p:spPr>
        <p:txBody>
          <a:bodyPr wrap="square" lIns="91440" tIns="45720" rIns="91440" bIns="45720" anchor="t">
            <a:spAutoFit/>
          </a:bodyPr>
          <a:lstStyle/>
          <a:p>
            <a:pPr algn="ctr">
              <a:lnSpc>
                <a:spcPct val="90000"/>
              </a:lnSpc>
              <a:defRPr sz="3000">
                <a:solidFill>
                  <a:srgbClr val="5E5E5E"/>
                </a:solidFill>
                <a:latin typeface="+mn-lt"/>
                <a:ea typeface="+mn-ea"/>
                <a:cs typeface="+mn-cs"/>
                <a:sym typeface="Trebuchet MS"/>
              </a:defRPr>
            </a:pPr>
            <a:r>
              <a:rPr lang="en-GB" sz="5500" b="1" noProof="0" dirty="0">
                <a:solidFill>
                  <a:srgbClr val="F1EBE4"/>
                </a:solidFill>
                <a:latin typeface="Trebuchet MS"/>
              </a:rPr>
              <a:t>What more should we learn?</a:t>
            </a:r>
            <a:endParaRPr lang="en-GB" noProof="0" dirty="0"/>
          </a:p>
        </p:txBody>
      </p:sp>
    </p:spTree>
    <p:extLst>
      <p:ext uri="{BB962C8B-B14F-4D97-AF65-F5344CB8AC3E}">
        <p14:creationId xmlns:p14="http://schemas.microsoft.com/office/powerpoint/2010/main" val="18222048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CB7352"/>
        </a:solidFill>
        <a:effectLst/>
      </p:bgPr>
    </p:bg>
    <p:spTree>
      <p:nvGrpSpPr>
        <p:cNvPr id="1" name=""/>
        <p:cNvGrpSpPr/>
        <p:nvPr/>
      </p:nvGrpSpPr>
      <p:grpSpPr>
        <a:xfrm>
          <a:off x="0" y="0"/>
          <a:ext cx="0" cy="0"/>
          <a:chOff x="0" y="0"/>
          <a:chExt cx="0" cy="0"/>
        </a:xfrm>
      </p:grpSpPr>
      <p:sp>
        <p:nvSpPr>
          <p:cNvPr id="3" name="Rektangel 2"/>
          <p:cNvSpPr/>
          <p:nvPr/>
        </p:nvSpPr>
        <p:spPr>
          <a:xfrm>
            <a:off x="641293" y="2617792"/>
            <a:ext cx="10906146" cy="1615827"/>
          </a:xfrm>
          <a:prstGeom prst="rect">
            <a:avLst/>
          </a:prstGeom>
        </p:spPr>
        <p:txBody>
          <a:bodyPr wrap="square" lIns="91440" tIns="45720" rIns="91440" bIns="45720" anchor="t">
            <a:spAutoFit/>
          </a:bodyPr>
          <a:lstStyle/>
          <a:p>
            <a:pPr algn="ctr">
              <a:lnSpc>
                <a:spcPct val="90000"/>
              </a:lnSpc>
              <a:defRPr sz="3000">
                <a:solidFill>
                  <a:srgbClr val="5E5E5E"/>
                </a:solidFill>
                <a:latin typeface="+mn-lt"/>
                <a:ea typeface="+mn-ea"/>
                <a:cs typeface="+mn-cs"/>
                <a:sym typeface="Trebuchet MS"/>
              </a:defRPr>
            </a:pPr>
            <a:r>
              <a:rPr lang="en-GB" sz="5500" b="1" noProof="0" dirty="0">
                <a:solidFill>
                  <a:srgbClr val="F1EBE4"/>
                </a:solidFill>
                <a:latin typeface="Trebuchet MS"/>
              </a:rPr>
              <a:t>What is the next step? </a:t>
            </a:r>
            <a:endParaRPr lang="en-GB" noProof="0" dirty="0">
              <a:solidFill>
                <a:srgbClr val="F1EBE4"/>
              </a:solidFill>
            </a:endParaRPr>
          </a:p>
          <a:p>
            <a:pPr algn="ctr">
              <a:lnSpc>
                <a:spcPct val="90000"/>
              </a:lnSpc>
              <a:defRPr sz="3000">
                <a:solidFill>
                  <a:srgbClr val="5E5E5E"/>
                </a:solidFill>
                <a:latin typeface="+mn-lt"/>
                <a:ea typeface="+mn-ea"/>
                <a:cs typeface="+mn-cs"/>
                <a:sym typeface="Trebuchet MS"/>
              </a:defRPr>
            </a:pPr>
            <a:r>
              <a:rPr lang="en-GB" sz="5500" b="1" noProof="0" dirty="0">
                <a:solidFill>
                  <a:srgbClr val="F1EBE4"/>
                </a:solidFill>
                <a:latin typeface="Trebuchet MS"/>
              </a:rPr>
              <a:t>Where do we go from here?</a:t>
            </a:r>
            <a:endParaRPr lang="en-GB" noProof="0" dirty="0">
              <a:solidFill>
                <a:srgbClr val="F1EBE4"/>
              </a:solidFill>
            </a:endParaRPr>
          </a:p>
        </p:txBody>
      </p:sp>
    </p:spTree>
    <p:extLst>
      <p:ext uri="{BB962C8B-B14F-4D97-AF65-F5344CB8AC3E}">
        <p14:creationId xmlns:p14="http://schemas.microsoft.com/office/powerpoint/2010/main" val="2398480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E589E954-98A3-4E07-D7DF-8624A0DA30E2}"/>
            </a:ext>
          </a:extLst>
        </p:cNvPr>
        <p:cNvGrpSpPr/>
        <p:nvPr/>
      </p:nvGrpSpPr>
      <p:grpSpPr>
        <a:xfrm>
          <a:off x="0" y="0"/>
          <a:ext cx="0" cy="0"/>
          <a:chOff x="0" y="0"/>
          <a:chExt cx="0" cy="0"/>
        </a:xfrm>
      </p:grpSpPr>
      <p:pic>
        <p:nvPicPr>
          <p:cNvPr id="2" name="Bildobjekt 1" descr="En bild som visar cirkel, Grafik, clipart, tecknad serie&#10;&#10;AI-genererat innehåll kan vara felaktigt.">
            <a:extLst>
              <a:ext uri="{FF2B5EF4-FFF2-40B4-BE49-F238E27FC236}">
                <a16:creationId xmlns:a16="http://schemas.microsoft.com/office/drawing/2014/main" id="{4252B101-4540-3141-A16E-02CE2AAA6593}"/>
              </a:ext>
            </a:extLst>
          </p:cNvPr>
          <p:cNvPicPr>
            <a:picLocks noChangeAspect="1"/>
          </p:cNvPicPr>
          <p:nvPr/>
        </p:nvPicPr>
        <p:blipFill>
          <a:blip r:embed="rId3"/>
          <a:stretch>
            <a:fillRect/>
          </a:stretch>
        </p:blipFill>
        <p:spPr>
          <a:xfrm>
            <a:off x="1401791" y="2242868"/>
            <a:ext cx="2789208" cy="2688566"/>
          </a:xfrm>
          <a:prstGeom prst="rect">
            <a:avLst/>
          </a:prstGeom>
        </p:spPr>
      </p:pic>
      <p:pic>
        <p:nvPicPr>
          <p:cNvPr id="4" name="Bildobjekt 3" descr="En bild som visar clipart, tecknad serie, cirkel, Grafik&#10;&#10;AI-genererat innehåll kan vara felaktigt.">
            <a:extLst>
              <a:ext uri="{FF2B5EF4-FFF2-40B4-BE49-F238E27FC236}">
                <a16:creationId xmlns:a16="http://schemas.microsoft.com/office/drawing/2014/main" id="{C076AEBD-1B99-4DE1-0118-02AE8E809D90}"/>
              </a:ext>
            </a:extLst>
          </p:cNvPr>
          <p:cNvPicPr>
            <a:picLocks noChangeAspect="1"/>
          </p:cNvPicPr>
          <p:nvPr/>
        </p:nvPicPr>
        <p:blipFill>
          <a:blip r:embed="rId4"/>
          <a:stretch>
            <a:fillRect/>
          </a:stretch>
        </p:blipFill>
        <p:spPr>
          <a:xfrm>
            <a:off x="4708585" y="2242866"/>
            <a:ext cx="2774831" cy="2688568"/>
          </a:xfrm>
          <a:prstGeom prst="rect">
            <a:avLst/>
          </a:prstGeom>
        </p:spPr>
      </p:pic>
      <p:pic>
        <p:nvPicPr>
          <p:cNvPr id="6" name="Bildobjekt 5" descr="En bild som visar cirkel, Grafik, clipart, tecknad serie&#10;&#10;AI-genererat innehåll kan vara felaktigt.">
            <a:extLst>
              <a:ext uri="{FF2B5EF4-FFF2-40B4-BE49-F238E27FC236}">
                <a16:creationId xmlns:a16="http://schemas.microsoft.com/office/drawing/2014/main" id="{6E92C626-BDAA-BAEC-1E07-02B621A9545A}"/>
              </a:ext>
            </a:extLst>
          </p:cNvPr>
          <p:cNvPicPr>
            <a:picLocks noChangeAspect="1"/>
          </p:cNvPicPr>
          <p:nvPr/>
        </p:nvPicPr>
        <p:blipFill>
          <a:blip r:embed="rId5"/>
          <a:stretch>
            <a:fillRect/>
          </a:stretch>
        </p:blipFill>
        <p:spPr>
          <a:xfrm>
            <a:off x="7871604" y="2242866"/>
            <a:ext cx="2789207" cy="2688568"/>
          </a:xfrm>
          <a:prstGeom prst="rect">
            <a:avLst/>
          </a:prstGeom>
        </p:spPr>
      </p:pic>
      <p:pic>
        <p:nvPicPr>
          <p:cNvPr id="3" name="Bildobjekt 2" descr="En bild som visar cirkel, Grafik, design&#10;&#10;AI-genererat innehåll kan vara felaktigt.">
            <a:extLst>
              <a:ext uri="{FF2B5EF4-FFF2-40B4-BE49-F238E27FC236}">
                <a16:creationId xmlns:a16="http://schemas.microsoft.com/office/drawing/2014/main" id="{46D9FE48-882B-FE27-5348-FCCA6D166A22}"/>
              </a:ext>
            </a:extLst>
          </p:cNvPr>
          <p:cNvPicPr>
            <a:picLocks noChangeAspect="1"/>
          </p:cNvPicPr>
          <p:nvPr/>
        </p:nvPicPr>
        <p:blipFill>
          <a:blip r:embed="rId6"/>
          <a:stretch>
            <a:fillRect/>
          </a:stretch>
        </p:blipFill>
        <p:spPr>
          <a:xfrm>
            <a:off x="1198419" y="2064327"/>
            <a:ext cx="914401" cy="858982"/>
          </a:xfrm>
          <a:prstGeom prst="rect">
            <a:avLst/>
          </a:prstGeom>
        </p:spPr>
      </p:pic>
      <p:pic>
        <p:nvPicPr>
          <p:cNvPr id="5" name="Bildobjekt 4" descr="En bild som visar cirkel, Grafik, design&#10;&#10;AI-genererat innehåll kan vara felaktigt.">
            <a:extLst>
              <a:ext uri="{FF2B5EF4-FFF2-40B4-BE49-F238E27FC236}">
                <a16:creationId xmlns:a16="http://schemas.microsoft.com/office/drawing/2014/main" id="{12899F5C-C2A5-EE56-9650-F7C5437903E2}"/>
              </a:ext>
            </a:extLst>
          </p:cNvPr>
          <p:cNvPicPr>
            <a:picLocks noChangeAspect="1"/>
          </p:cNvPicPr>
          <p:nvPr/>
        </p:nvPicPr>
        <p:blipFill>
          <a:blip r:embed="rId6"/>
          <a:stretch>
            <a:fillRect/>
          </a:stretch>
        </p:blipFill>
        <p:spPr>
          <a:xfrm>
            <a:off x="4523510" y="2064327"/>
            <a:ext cx="914401" cy="858982"/>
          </a:xfrm>
          <a:prstGeom prst="rect">
            <a:avLst/>
          </a:prstGeom>
        </p:spPr>
      </p:pic>
      <p:pic>
        <p:nvPicPr>
          <p:cNvPr id="7" name="Bildobjekt 6" descr="En bild som visar cirkel, Grafik, design&#10;&#10;AI-genererat innehåll kan vara felaktigt.">
            <a:extLst>
              <a:ext uri="{FF2B5EF4-FFF2-40B4-BE49-F238E27FC236}">
                <a16:creationId xmlns:a16="http://schemas.microsoft.com/office/drawing/2014/main" id="{E3B1A826-2FC5-5116-B5EE-EF5B718611DB}"/>
              </a:ext>
            </a:extLst>
          </p:cNvPr>
          <p:cNvPicPr>
            <a:picLocks noChangeAspect="1"/>
          </p:cNvPicPr>
          <p:nvPr/>
        </p:nvPicPr>
        <p:blipFill>
          <a:blip r:embed="rId6"/>
          <a:stretch>
            <a:fillRect/>
          </a:stretch>
        </p:blipFill>
        <p:spPr>
          <a:xfrm>
            <a:off x="7682346" y="2064327"/>
            <a:ext cx="914401" cy="858982"/>
          </a:xfrm>
          <a:prstGeom prst="rect">
            <a:avLst/>
          </a:prstGeom>
        </p:spPr>
      </p:pic>
    </p:spTree>
    <p:extLst>
      <p:ext uri="{BB962C8B-B14F-4D97-AF65-F5344CB8AC3E}">
        <p14:creationId xmlns:p14="http://schemas.microsoft.com/office/powerpoint/2010/main" val="1859013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75CDC161-7789-89C3-AEA8-BAF1939F7E33}"/>
            </a:ext>
          </a:extLst>
        </p:cNvPr>
        <p:cNvGrpSpPr/>
        <p:nvPr/>
      </p:nvGrpSpPr>
      <p:grpSpPr>
        <a:xfrm>
          <a:off x="0" y="0"/>
          <a:ext cx="0" cy="0"/>
          <a:chOff x="0" y="0"/>
          <a:chExt cx="0" cy="0"/>
        </a:xfrm>
      </p:grpSpPr>
      <p:pic>
        <p:nvPicPr>
          <p:cNvPr id="2" name="Bildobjekt 1" descr="En bild som visar cirkel, Grafik, clipart, tecknad serie&#10;&#10;AI-genererat innehåll kan vara felaktigt.">
            <a:extLst>
              <a:ext uri="{FF2B5EF4-FFF2-40B4-BE49-F238E27FC236}">
                <a16:creationId xmlns:a16="http://schemas.microsoft.com/office/drawing/2014/main" id="{08063788-7836-E4C5-D9EE-CE1D52AC13CC}"/>
              </a:ext>
            </a:extLst>
          </p:cNvPr>
          <p:cNvPicPr>
            <a:picLocks noChangeAspect="1"/>
          </p:cNvPicPr>
          <p:nvPr/>
        </p:nvPicPr>
        <p:blipFill>
          <a:blip r:embed="rId3"/>
          <a:stretch>
            <a:fillRect/>
          </a:stretch>
        </p:blipFill>
        <p:spPr>
          <a:xfrm>
            <a:off x="1401791" y="2242868"/>
            <a:ext cx="2789208" cy="2688566"/>
          </a:xfrm>
          <a:prstGeom prst="rect">
            <a:avLst/>
          </a:prstGeom>
        </p:spPr>
      </p:pic>
      <p:pic>
        <p:nvPicPr>
          <p:cNvPr id="4" name="Bildobjekt 3" descr="En bild som visar clipart, tecknad serie, cirkel, Grafik&#10;&#10;AI-genererat innehåll kan vara felaktigt.">
            <a:extLst>
              <a:ext uri="{FF2B5EF4-FFF2-40B4-BE49-F238E27FC236}">
                <a16:creationId xmlns:a16="http://schemas.microsoft.com/office/drawing/2014/main" id="{2AE0A4E0-0765-7D16-151E-514D5982B7B4}"/>
              </a:ext>
            </a:extLst>
          </p:cNvPr>
          <p:cNvPicPr>
            <a:picLocks noChangeAspect="1"/>
          </p:cNvPicPr>
          <p:nvPr/>
        </p:nvPicPr>
        <p:blipFill>
          <a:blip r:embed="rId4"/>
          <a:stretch>
            <a:fillRect/>
          </a:stretch>
        </p:blipFill>
        <p:spPr>
          <a:xfrm>
            <a:off x="4708585" y="2242866"/>
            <a:ext cx="2774831" cy="2688568"/>
          </a:xfrm>
          <a:prstGeom prst="rect">
            <a:avLst/>
          </a:prstGeom>
        </p:spPr>
      </p:pic>
      <p:pic>
        <p:nvPicPr>
          <p:cNvPr id="6" name="Bildobjekt 5" descr="En bild som visar cirkel, Grafik, clipart, tecknad serie&#10;&#10;AI-genererat innehåll kan vara felaktigt.">
            <a:extLst>
              <a:ext uri="{FF2B5EF4-FFF2-40B4-BE49-F238E27FC236}">
                <a16:creationId xmlns:a16="http://schemas.microsoft.com/office/drawing/2014/main" id="{7FABF37A-198A-767C-CF46-B9A337010410}"/>
              </a:ext>
            </a:extLst>
          </p:cNvPr>
          <p:cNvPicPr>
            <a:picLocks noChangeAspect="1"/>
          </p:cNvPicPr>
          <p:nvPr/>
        </p:nvPicPr>
        <p:blipFill>
          <a:blip r:embed="rId5"/>
          <a:stretch>
            <a:fillRect/>
          </a:stretch>
        </p:blipFill>
        <p:spPr>
          <a:xfrm>
            <a:off x="7871604" y="2242866"/>
            <a:ext cx="2789207" cy="2688568"/>
          </a:xfrm>
          <a:prstGeom prst="rect">
            <a:avLst/>
          </a:prstGeom>
        </p:spPr>
      </p:pic>
      <p:pic>
        <p:nvPicPr>
          <p:cNvPr id="8" name="Bildobjekt 7" descr="En bild som visar Grafik, clipart, symbol, design&#10;&#10;AI-genererat innehåll kan vara felaktigt.">
            <a:extLst>
              <a:ext uri="{FF2B5EF4-FFF2-40B4-BE49-F238E27FC236}">
                <a16:creationId xmlns:a16="http://schemas.microsoft.com/office/drawing/2014/main" id="{D85C1DD2-7FCD-CDB5-F8CA-A9ABA3A9A37A}"/>
              </a:ext>
            </a:extLst>
          </p:cNvPr>
          <p:cNvPicPr>
            <a:picLocks noChangeAspect="1"/>
          </p:cNvPicPr>
          <p:nvPr/>
        </p:nvPicPr>
        <p:blipFill>
          <a:blip r:embed="rId6"/>
          <a:stretch>
            <a:fillRect/>
          </a:stretch>
        </p:blipFill>
        <p:spPr>
          <a:xfrm>
            <a:off x="1212273" y="2064327"/>
            <a:ext cx="914401" cy="858982"/>
          </a:xfrm>
          <a:prstGeom prst="rect">
            <a:avLst/>
          </a:prstGeom>
        </p:spPr>
      </p:pic>
      <p:pic>
        <p:nvPicPr>
          <p:cNvPr id="9" name="Bildobjekt 8" descr="En bild som visar Grafik, clipart, symbol, design&#10;&#10;AI-genererat innehåll kan vara felaktigt.">
            <a:extLst>
              <a:ext uri="{FF2B5EF4-FFF2-40B4-BE49-F238E27FC236}">
                <a16:creationId xmlns:a16="http://schemas.microsoft.com/office/drawing/2014/main" id="{4F0D1C61-A754-97E2-AD5A-87C74DD5291B}"/>
              </a:ext>
            </a:extLst>
          </p:cNvPr>
          <p:cNvPicPr>
            <a:picLocks noChangeAspect="1"/>
          </p:cNvPicPr>
          <p:nvPr/>
        </p:nvPicPr>
        <p:blipFill>
          <a:blip r:embed="rId6"/>
          <a:stretch>
            <a:fillRect/>
          </a:stretch>
        </p:blipFill>
        <p:spPr>
          <a:xfrm>
            <a:off x="4578926" y="2064327"/>
            <a:ext cx="914401" cy="858982"/>
          </a:xfrm>
          <a:prstGeom prst="rect">
            <a:avLst/>
          </a:prstGeom>
        </p:spPr>
      </p:pic>
      <p:pic>
        <p:nvPicPr>
          <p:cNvPr id="10" name="Bildobjekt 9" descr="En bild som visar Grafik, clipart, symbol, design&#10;&#10;AI-genererat innehåll kan vara felaktigt.">
            <a:extLst>
              <a:ext uri="{FF2B5EF4-FFF2-40B4-BE49-F238E27FC236}">
                <a16:creationId xmlns:a16="http://schemas.microsoft.com/office/drawing/2014/main" id="{FB9C01FA-2F02-8A4E-4F2A-DC1649C05CB3}"/>
              </a:ext>
            </a:extLst>
          </p:cNvPr>
          <p:cNvPicPr>
            <a:picLocks noChangeAspect="1"/>
          </p:cNvPicPr>
          <p:nvPr/>
        </p:nvPicPr>
        <p:blipFill>
          <a:blip r:embed="rId6"/>
          <a:stretch>
            <a:fillRect/>
          </a:stretch>
        </p:blipFill>
        <p:spPr>
          <a:xfrm>
            <a:off x="7737763" y="2064326"/>
            <a:ext cx="914401" cy="858982"/>
          </a:xfrm>
          <a:prstGeom prst="rect">
            <a:avLst/>
          </a:prstGeom>
        </p:spPr>
      </p:pic>
      <p:sp>
        <p:nvSpPr>
          <p:cNvPr id="12" name="Rektangel 11">
            <a:extLst>
              <a:ext uri="{FF2B5EF4-FFF2-40B4-BE49-F238E27FC236}">
                <a16:creationId xmlns:a16="http://schemas.microsoft.com/office/drawing/2014/main" id="{FD369FEA-B5AB-1365-5A5F-874ACF0FB80E}"/>
              </a:ext>
            </a:extLst>
          </p:cNvPr>
          <p:cNvSpPr/>
          <p:nvPr/>
        </p:nvSpPr>
        <p:spPr>
          <a:xfrm>
            <a:off x="707758" y="5269281"/>
            <a:ext cx="10773157" cy="938719"/>
          </a:xfrm>
          <a:prstGeom prst="rect">
            <a:avLst/>
          </a:prstGeom>
        </p:spPr>
        <p:txBody>
          <a:bodyPr wrap="square" lIns="91440" tIns="45720" rIns="91440" bIns="45720" anchor="t">
            <a:spAutoFit/>
          </a:bodyPr>
          <a:lstStyle/>
          <a:p>
            <a:pPr algn="ctr"/>
            <a:r>
              <a:rPr lang="en-GB" sz="5500" b="1" noProof="0" dirty="0">
                <a:solidFill>
                  <a:srgbClr val="56104A"/>
                </a:solidFill>
                <a:latin typeface="Trebuchet MS"/>
              </a:rPr>
              <a:t>How can we act in this context?</a:t>
            </a:r>
            <a:endParaRPr lang="en-GB" noProof="0" dirty="0"/>
          </a:p>
        </p:txBody>
      </p:sp>
    </p:spTree>
    <p:extLst>
      <p:ext uri="{BB962C8B-B14F-4D97-AF65-F5344CB8AC3E}">
        <p14:creationId xmlns:p14="http://schemas.microsoft.com/office/powerpoint/2010/main" val="764093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a:extLst>
            <a:ext uri="{FF2B5EF4-FFF2-40B4-BE49-F238E27FC236}">
              <a16:creationId xmlns:a16="http://schemas.microsoft.com/office/drawing/2014/main" id="{A8944F25-4253-4EEA-45C5-B047EFA7B6B0}"/>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D03EE27F-8E1F-3740-EF05-35B3CB4D721F}"/>
              </a:ext>
            </a:extLst>
          </p:cNvPr>
          <p:cNvSpPr txBox="1"/>
          <p:nvPr/>
        </p:nvSpPr>
        <p:spPr>
          <a:xfrm>
            <a:off x="1872194" y="2534206"/>
            <a:ext cx="8448396"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500" b="1" noProof="0" dirty="0">
                <a:solidFill>
                  <a:srgbClr val="F1EBE4"/>
                </a:solidFill>
                <a:latin typeface="Trebuchet MS"/>
              </a:rPr>
              <a:t>Part 1</a:t>
            </a:r>
            <a:endParaRPr lang="en-GB" noProof="0" dirty="0">
              <a:solidFill>
                <a:srgbClr val="F1EBE4"/>
              </a:solidFill>
              <a:latin typeface="Trebuchet MS"/>
            </a:endParaRPr>
          </a:p>
          <a:p>
            <a:r>
              <a:rPr lang="en-GB" sz="5500" b="1" noProof="0" dirty="0">
                <a:solidFill>
                  <a:srgbClr val="F1EBE4"/>
                </a:solidFill>
              </a:rPr>
              <a:t>General religious literacy</a:t>
            </a:r>
          </a:p>
        </p:txBody>
      </p:sp>
    </p:spTree>
    <p:extLst>
      <p:ext uri="{BB962C8B-B14F-4D97-AF65-F5344CB8AC3E}">
        <p14:creationId xmlns:p14="http://schemas.microsoft.com/office/powerpoint/2010/main" val="1644129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a:extLst>
            <a:ext uri="{FF2B5EF4-FFF2-40B4-BE49-F238E27FC236}">
              <a16:creationId xmlns:a16="http://schemas.microsoft.com/office/drawing/2014/main" id="{7DC01557-B2E4-04AD-9B66-63BB04358B5B}"/>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296497EC-214D-F8F8-D912-CD373473105C}"/>
              </a:ext>
            </a:extLst>
          </p:cNvPr>
          <p:cNvSpPr txBox="1"/>
          <p:nvPr/>
        </p:nvSpPr>
        <p:spPr>
          <a:xfrm>
            <a:off x="1373430" y="2963697"/>
            <a:ext cx="9445923"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500" b="1" noProof="0" dirty="0">
                <a:solidFill>
                  <a:srgbClr val="F1EBE4"/>
                </a:solidFill>
                <a:latin typeface="Trebuchet MS"/>
              </a:rPr>
              <a:t>Narratives change the world</a:t>
            </a:r>
            <a:endParaRPr lang="en-GB" noProof="0" dirty="0">
              <a:solidFill>
                <a:srgbClr val="F1EBE4"/>
              </a:solidFill>
            </a:endParaRPr>
          </a:p>
        </p:txBody>
      </p:sp>
    </p:spTree>
    <p:extLst>
      <p:ext uri="{BB962C8B-B14F-4D97-AF65-F5344CB8AC3E}">
        <p14:creationId xmlns:p14="http://schemas.microsoft.com/office/powerpoint/2010/main" val="1712703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4" name="Rektangel 3"/>
          <p:cNvSpPr/>
          <p:nvPr/>
        </p:nvSpPr>
        <p:spPr>
          <a:xfrm>
            <a:off x="1874124" y="792975"/>
            <a:ext cx="8451630" cy="4191917"/>
          </a:xfrm>
          <a:prstGeom prst="rect">
            <a:avLst/>
          </a:prstGeom>
        </p:spPr>
        <p:txBody>
          <a:bodyPr wrap="square" lIns="91440" tIns="45720" rIns="91440" bIns="45720" anchor="t">
            <a:spAutoFit/>
          </a:bodyPr>
          <a:lstStyle/>
          <a:p>
            <a:pPr>
              <a:spcBef>
                <a:spcPct val="20000"/>
              </a:spcBef>
              <a:defRPr/>
            </a:pPr>
            <a:r>
              <a:rPr kumimoji="0" lang="en-GB" sz="3600" b="1" i="0" u="none" strike="noStrike" kern="1200" cap="none" spc="0" normalizeH="0" baseline="0" noProof="0" dirty="0">
                <a:ln>
                  <a:noFill/>
                </a:ln>
                <a:solidFill>
                  <a:srgbClr val="56104A"/>
                </a:solidFill>
                <a:effectLst/>
                <a:uLnTx/>
                <a:uFillTx/>
                <a:latin typeface="Trebuchet MS"/>
              </a:rPr>
              <a:t>Religious literacy</a:t>
            </a:r>
            <a:r>
              <a:rPr kumimoji="0" lang="en-GB" sz="3600" b="0" i="0" u="none" strike="noStrike" kern="1200" cap="none" spc="0" normalizeH="0" baseline="0" noProof="0" dirty="0">
                <a:ln>
                  <a:noFill/>
                </a:ln>
                <a:solidFill>
                  <a:srgbClr val="56104A"/>
                </a:solidFill>
                <a:effectLst/>
                <a:uLnTx/>
                <a:uFillTx/>
                <a:latin typeface="Trebuchet MS"/>
              </a:rPr>
              <a:t> </a:t>
            </a:r>
            <a:r>
              <a:rPr lang="en-GB" sz="3600" noProof="0" dirty="0">
                <a:solidFill>
                  <a:srgbClr val="56104A"/>
                </a:solidFill>
                <a:latin typeface="Trebuchet MS"/>
              </a:rPr>
              <a:t>is the</a:t>
            </a:r>
            <a:r>
              <a:rPr kumimoji="0" lang="en-GB" sz="3600" b="0" i="0" u="none" strike="noStrike" kern="1200" cap="none" spc="0" normalizeH="0" baseline="0" noProof="0" dirty="0">
                <a:ln>
                  <a:noFill/>
                </a:ln>
                <a:solidFill>
                  <a:srgbClr val="56104A"/>
                </a:solidFill>
                <a:effectLst/>
                <a:uLnTx/>
                <a:uFillTx/>
                <a:latin typeface="Trebuchet MS"/>
              </a:rPr>
              <a:t> capacity for all to do a good job in a certain context. </a:t>
            </a:r>
            <a:endParaRPr lang="en-GB" sz="3600" noProof="0" dirty="0"/>
          </a:p>
          <a:p>
            <a:pPr>
              <a:spcBef>
                <a:spcPct val="20000"/>
              </a:spcBef>
              <a:defRPr/>
            </a:pPr>
            <a:endParaRPr lang="en-GB" sz="3600" noProof="0" dirty="0">
              <a:solidFill>
                <a:srgbClr val="56104A"/>
              </a:solidFill>
              <a:latin typeface="Trebuchet MS"/>
            </a:endParaRPr>
          </a:p>
          <a:p>
            <a:pPr>
              <a:spcBef>
                <a:spcPct val="20000"/>
              </a:spcBef>
              <a:defRPr/>
            </a:pPr>
            <a:r>
              <a:rPr kumimoji="0" lang="en-GB" sz="3600" b="1" i="0" u="none" strike="noStrike" kern="1200" cap="none" spc="0" normalizeH="0" baseline="0" noProof="0" dirty="0">
                <a:ln>
                  <a:noFill/>
                </a:ln>
                <a:solidFill>
                  <a:srgbClr val="56104A"/>
                </a:solidFill>
                <a:effectLst/>
                <a:uLnTx/>
                <a:uFillTx/>
                <a:latin typeface="Trebuchet MS"/>
              </a:rPr>
              <a:t>Bilingualism</a:t>
            </a:r>
            <a:r>
              <a:rPr kumimoji="0" lang="en-GB" sz="3600" b="0" i="0" u="none" strike="noStrike" kern="1200" cap="none" spc="0" normalizeH="0" baseline="0" noProof="0" dirty="0">
                <a:ln>
                  <a:noFill/>
                </a:ln>
                <a:solidFill>
                  <a:srgbClr val="56104A"/>
                </a:solidFill>
                <a:effectLst/>
                <a:uLnTx/>
                <a:uFillTx/>
                <a:latin typeface="Trebuchet MS"/>
              </a:rPr>
              <a:t> </a:t>
            </a:r>
            <a:r>
              <a:rPr lang="en-GB" sz="3600" noProof="0" dirty="0">
                <a:solidFill>
                  <a:srgbClr val="56104A"/>
                </a:solidFill>
                <a:latin typeface="Trebuchet MS"/>
              </a:rPr>
              <a:t>is </a:t>
            </a:r>
            <a:r>
              <a:rPr kumimoji="0" lang="en-GB" sz="3600" b="0" i="0" u="none" strike="noStrike" kern="1200" cap="none" spc="0" normalizeH="0" baseline="0" noProof="0" dirty="0">
                <a:ln>
                  <a:noFill/>
                </a:ln>
                <a:solidFill>
                  <a:srgbClr val="56104A"/>
                </a:solidFill>
                <a:effectLst/>
                <a:uLnTx/>
                <a:uFillTx/>
                <a:latin typeface="Trebuchet MS"/>
              </a:rPr>
              <a:t>the ability to speak both the language of faith and the language of universal </a:t>
            </a:r>
            <a:r>
              <a:rPr lang="en-GB" sz="3600" noProof="0" dirty="0">
                <a:solidFill>
                  <a:srgbClr val="56104A"/>
                </a:solidFill>
                <a:latin typeface="Trebuchet MS"/>
              </a:rPr>
              <a:t>human rights</a:t>
            </a:r>
            <a:r>
              <a:rPr kumimoji="0" lang="en-GB" sz="3600" b="0" i="0" u="none" strike="noStrike" kern="1200" cap="none" spc="0" normalizeH="0" baseline="0" noProof="0" dirty="0">
                <a:ln>
                  <a:noFill/>
                </a:ln>
                <a:solidFill>
                  <a:srgbClr val="56104A"/>
                </a:solidFill>
                <a:effectLst/>
                <a:uLnTx/>
                <a:uFillTx/>
                <a:latin typeface="Trebuchet MS"/>
              </a:rPr>
              <a:t> in the same context, at the same time.</a:t>
            </a:r>
            <a:endParaRPr lang="en-GB" sz="3600" b="0" i="0" u="none" strike="noStrike" kern="1200" cap="none" spc="0" normalizeH="0" baseline="0" noProof="0" dirty="0">
              <a:ln>
                <a:noFill/>
              </a:ln>
              <a:solidFill>
                <a:srgbClr val="56104A"/>
              </a:solidFill>
              <a:effectLst/>
              <a:uLnTx/>
              <a:uFillTx/>
              <a:latin typeface="Trebuchet MS"/>
            </a:endParaRPr>
          </a:p>
        </p:txBody>
      </p:sp>
    </p:spTree>
    <p:extLst>
      <p:ext uri="{BB962C8B-B14F-4D97-AF65-F5344CB8AC3E}">
        <p14:creationId xmlns:p14="http://schemas.microsoft.com/office/powerpoint/2010/main" val="1699795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2" name="Rubrik 1"/>
          <p:cNvSpPr txBox="1">
            <a:spLocks/>
          </p:cNvSpPr>
          <p:nvPr/>
        </p:nvSpPr>
        <p:spPr>
          <a:xfrm>
            <a:off x="2063552" y="766410"/>
            <a:ext cx="8100000" cy="1013048"/>
          </a:xfrm>
          <a:prstGeom prst="rect">
            <a:avLst/>
          </a:prstGeom>
          <a:solidFill>
            <a:srgbClr val="CB7352"/>
          </a:solidFill>
        </p:spPr>
        <p:txBody>
          <a:bodyPr lIns="91440" tIns="45720" rIns="91440" bIns="45720" anchor="t"/>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endParaRPr lang="en-GB" sz="1000" b="1" noProof="0" dirty="0">
              <a:solidFill>
                <a:srgbClr val="F1EBE4"/>
              </a:solidFill>
              <a:latin typeface="Trebuchet MS"/>
            </a:endParaRPr>
          </a:p>
          <a:p>
            <a:pPr algn="ctr"/>
            <a:r>
              <a:rPr lang="en-GB" sz="4400" b="1" noProof="0" dirty="0">
                <a:solidFill>
                  <a:srgbClr val="F1EBE4"/>
                </a:solidFill>
                <a:latin typeface="Trebuchet MS"/>
              </a:rPr>
              <a:t>Language of development</a:t>
            </a:r>
          </a:p>
        </p:txBody>
      </p:sp>
      <p:sp>
        <p:nvSpPr>
          <p:cNvPr id="5" name="Ellips 4"/>
          <p:cNvSpPr/>
          <p:nvPr/>
        </p:nvSpPr>
        <p:spPr>
          <a:xfrm>
            <a:off x="2495600" y="2564904"/>
            <a:ext cx="2160240" cy="2088232"/>
          </a:xfrm>
          <a:prstGeom prst="ellipse">
            <a:avLst/>
          </a:prstGeom>
          <a:solidFill>
            <a:srgbClr val="56104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6" name="Ellips 5"/>
          <p:cNvSpPr/>
          <p:nvPr/>
        </p:nvSpPr>
        <p:spPr>
          <a:xfrm>
            <a:off x="7392144" y="2492896"/>
            <a:ext cx="2160240" cy="2088232"/>
          </a:xfrm>
          <a:prstGeom prst="ellipse">
            <a:avLst/>
          </a:prstGeom>
          <a:solidFill>
            <a:srgbClr val="56104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7" name="Ellips 6"/>
          <p:cNvSpPr/>
          <p:nvPr/>
        </p:nvSpPr>
        <p:spPr>
          <a:xfrm>
            <a:off x="4943872" y="2492896"/>
            <a:ext cx="2160240" cy="2088232"/>
          </a:xfrm>
          <a:prstGeom prst="ellipse">
            <a:avLst/>
          </a:prstGeom>
          <a:solidFill>
            <a:srgbClr val="56104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8" name="textruta 7"/>
          <p:cNvSpPr txBox="1"/>
          <p:nvPr/>
        </p:nvSpPr>
        <p:spPr>
          <a:xfrm>
            <a:off x="2840084" y="3146223"/>
            <a:ext cx="1476164" cy="954107"/>
          </a:xfrm>
          <a:prstGeom prst="rect">
            <a:avLst/>
          </a:prstGeom>
          <a:noFill/>
        </p:spPr>
        <p:txBody>
          <a:bodyPr wrap="square" lIns="91440" tIns="45720" rIns="91440" bIns="45720" rtlCol="0" anchor="t">
            <a:spAutoFit/>
          </a:bodyPr>
          <a:lstStyle/>
          <a:p>
            <a:pPr algn="ctr"/>
            <a:r>
              <a:rPr lang="en-GB" sz="2800" b="1" noProof="0" dirty="0">
                <a:solidFill>
                  <a:srgbClr val="F1EBE4"/>
                </a:solidFill>
              </a:rPr>
              <a:t>Back donor</a:t>
            </a:r>
            <a:endParaRPr lang="en-GB" b="1" noProof="0" dirty="0">
              <a:solidFill>
                <a:srgbClr val="F1EBE4"/>
              </a:solidFill>
            </a:endParaRPr>
          </a:p>
        </p:txBody>
      </p:sp>
      <p:sp>
        <p:nvSpPr>
          <p:cNvPr id="9" name="textruta 8"/>
          <p:cNvSpPr txBox="1"/>
          <p:nvPr/>
        </p:nvSpPr>
        <p:spPr>
          <a:xfrm>
            <a:off x="5325539" y="3280676"/>
            <a:ext cx="1368152" cy="523220"/>
          </a:xfrm>
          <a:prstGeom prst="rect">
            <a:avLst/>
          </a:prstGeom>
          <a:noFill/>
        </p:spPr>
        <p:txBody>
          <a:bodyPr wrap="square" lIns="91440" tIns="45720" rIns="91440" bIns="45720" rtlCol="0" anchor="t">
            <a:spAutoFit/>
          </a:bodyPr>
          <a:lstStyle/>
          <a:p>
            <a:pPr algn="ctr"/>
            <a:r>
              <a:rPr lang="en-GB" sz="2800" b="1" noProof="0" dirty="0">
                <a:solidFill>
                  <a:srgbClr val="F1EBE4"/>
                </a:solidFill>
              </a:rPr>
              <a:t>Donor</a:t>
            </a:r>
            <a:endParaRPr lang="en-GB" b="1" noProof="0" dirty="0">
              <a:solidFill>
                <a:srgbClr val="F1EBE4"/>
              </a:solidFill>
            </a:endParaRPr>
          </a:p>
        </p:txBody>
      </p:sp>
      <p:sp>
        <p:nvSpPr>
          <p:cNvPr id="10" name="textruta 9"/>
          <p:cNvSpPr txBox="1"/>
          <p:nvPr/>
        </p:nvSpPr>
        <p:spPr>
          <a:xfrm>
            <a:off x="7493149" y="3072172"/>
            <a:ext cx="1944216" cy="954107"/>
          </a:xfrm>
          <a:prstGeom prst="rect">
            <a:avLst/>
          </a:prstGeom>
          <a:noFill/>
        </p:spPr>
        <p:txBody>
          <a:bodyPr wrap="square" lIns="91440" tIns="45720" rIns="91440" bIns="45720" rtlCol="0" anchor="t">
            <a:spAutoFit/>
          </a:bodyPr>
          <a:lstStyle/>
          <a:p>
            <a:pPr algn="ctr"/>
            <a:r>
              <a:rPr lang="en-GB" sz="2800" b="1" noProof="0" dirty="0" err="1">
                <a:solidFill>
                  <a:srgbClr val="F1EBE4"/>
                </a:solidFill>
              </a:rPr>
              <a:t>Implem-entation</a:t>
            </a:r>
            <a:endParaRPr lang="en-GB" b="1" noProof="0" dirty="0">
              <a:solidFill>
                <a:srgbClr val="F1EBE4"/>
              </a:solidFill>
            </a:endParaRPr>
          </a:p>
        </p:txBody>
      </p:sp>
      <p:sp>
        <p:nvSpPr>
          <p:cNvPr id="11" name="Rubrik 1"/>
          <p:cNvSpPr txBox="1">
            <a:spLocks/>
          </p:cNvSpPr>
          <p:nvPr/>
        </p:nvSpPr>
        <p:spPr>
          <a:xfrm>
            <a:off x="2063552" y="4932748"/>
            <a:ext cx="8100000" cy="997442"/>
          </a:xfrm>
          <a:prstGeom prst="rect">
            <a:avLst/>
          </a:prstGeom>
          <a:solidFill>
            <a:srgbClr val="066157"/>
          </a:solidFill>
        </p:spPr>
        <p:txBody>
          <a:bodyPr lIns="91440" tIns="45720" rIns="91440" bIns="45720" anchor="t"/>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endParaRPr lang="en-GB" sz="1000" b="1" noProof="0" dirty="0">
              <a:solidFill>
                <a:srgbClr val="F1EBE4"/>
              </a:solidFill>
              <a:latin typeface="Trebuchet MS"/>
            </a:endParaRPr>
          </a:p>
          <a:p>
            <a:pPr algn="ctr"/>
            <a:r>
              <a:rPr lang="en-GB" sz="4400" b="1" noProof="0" dirty="0">
                <a:solidFill>
                  <a:srgbClr val="F1EBE4"/>
                </a:solidFill>
                <a:latin typeface="Trebuchet MS"/>
              </a:rPr>
              <a:t>Language of faith</a:t>
            </a:r>
          </a:p>
        </p:txBody>
      </p:sp>
      <p:sp>
        <p:nvSpPr>
          <p:cNvPr id="22" name="Cirkelformad pil 21"/>
          <p:cNvSpPr/>
          <p:nvPr/>
        </p:nvSpPr>
        <p:spPr>
          <a:xfrm>
            <a:off x="6470539" y="2267436"/>
            <a:ext cx="1512168" cy="1200182"/>
          </a:xfrm>
          <a:prstGeom prst="circularArrow">
            <a:avLst>
              <a:gd name="adj1" fmla="val 12500"/>
              <a:gd name="adj2" fmla="val 1142319"/>
              <a:gd name="adj3" fmla="val 20457681"/>
              <a:gd name="adj4" fmla="val 10800000"/>
              <a:gd name="adj5" fmla="val 0"/>
            </a:avLst>
          </a:prstGeom>
          <a:solidFill>
            <a:schemeClr val="tx1"/>
          </a:solidFill>
          <a:ln w="63500">
            <a:solidFill>
              <a:srgbClr val="561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chemeClr val="tx1"/>
              </a:solidFill>
            </a:endParaRPr>
          </a:p>
        </p:txBody>
      </p:sp>
      <p:sp>
        <p:nvSpPr>
          <p:cNvPr id="3" name="Cirkelformad pil 21">
            <a:extLst>
              <a:ext uri="{FF2B5EF4-FFF2-40B4-BE49-F238E27FC236}">
                <a16:creationId xmlns:a16="http://schemas.microsoft.com/office/drawing/2014/main" id="{C8F20CA7-A80E-B31D-CC92-2C9F3A2DDE6B}"/>
              </a:ext>
            </a:extLst>
          </p:cNvPr>
          <p:cNvSpPr/>
          <p:nvPr/>
        </p:nvSpPr>
        <p:spPr>
          <a:xfrm>
            <a:off x="4040764" y="2238681"/>
            <a:ext cx="1512168" cy="1200182"/>
          </a:xfrm>
          <a:prstGeom prst="circularArrow">
            <a:avLst>
              <a:gd name="adj1" fmla="val 12500"/>
              <a:gd name="adj2" fmla="val 1142319"/>
              <a:gd name="adj3" fmla="val 20457681"/>
              <a:gd name="adj4" fmla="val 10800000"/>
              <a:gd name="adj5" fmla="val 0"/>
            </a:avLst>
          </a:prstGeom>
          <a:solidFill>
            <a:schemeClr val="tx1"/>
          </a:solidFill>
          <a:ln w="63500">
            <a:solidFill>
              <a:srgbClr val="561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chemeClr val="tx1"/>
              </a:solidFill>
            </a:endParaRPr>
          </a:p>
        </p:txBody>
      </p:sp>
    </p:spTree>
    <p:extLst>
      <p:ext uri="{BB962C8B-B14F-4D97-AF65-F5344CB8AC3E}">
        <p14:creationId xmlns:p14="http://schemas.microsoft.com/office/powerpoint/2010/main" val="3046521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pic>
        <p:nvPicPr>
          <p:cNvPr id="2" name="Bildobjekt 1" descr="En bild som visar clipart, tecknad serie, cirkel, Grafik&#10;&#10;AI-genererat innehåll kan vara felaktigt.">
            <a:extLst>
              <a:ext uri="{FF2B5EF4-FFF2-40B4-BE49-F238E27FC236}">
                <a16:creationId xmlns:a16="http://schemas.microsoft.com/office/drawing/2014/main" id="{47EBCA6F-AB1F-DB16-8A60-E7267F75E377}"/>
              </a:ext>
            </a:extLst>
          </p:cNvPr>
          <p:cNvPicPr>
            <a:picLocks noChangeAspect="1"/>
          </p:cNvPicPr>
          <p:nvPr/>
        </p:nvPicPr>
        <p:blipFill>
          <a:blip r:embed="rId3"/>
          <a:stretch>
            <a:fillRect/>
          </a:stretch>
        </p:blipFill>
        <p:spPr>
          <a:xfrm>
            <a:off x="3371490" y="877018"/>
            <a:ext cx="5118340" cy="5118340"/>
          </a:xfrm>
          <a:prstGeom prst="rect">
            <a:avLst/>
          </a:prstGeom>
        </p:spPr>
      </p:pic>
    </p:spTree>
    <p:extLst>
      <p:ext uri="{BB962C8B-B14F-4D97-AF65-F5344CB8AC3E}">
        <p14:creationId xmlns:p14="http://schemas.microsoft.com/office/powerpoint/2010/main" val="1782805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281DDD5C-E246-7EF8-D8FA-9F3FD0CF32EB}"/>
              </a:ext>
            </a:extLst>
          </p:cNvPr>
          <p:cNvSpPr txBox="1"/>
          <p:nvPr/>
        </p:nvSpPr>
        <p:spPr>
          <a:xfrm>
            <a:off x="1977279" y="2532376"/>
            <a:ext cx="8223848"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500" b="1" noProof="0" dirty="0">
                <a:solidFill>
                  <a:srgbClr val="F1EBE4"/>
                </a:solidFill>
                <a:latin typeface="Trebuchet MS"/>
              </a:rPr>
              <a:t>To look at religion from</a:t>
            </a:r>
            <a:endParaRPr lang="en-GB" noProof="0" dirty="0">
              <a:solidFill>
                <a:srgbClr val="000000"/>
              </a:solidFill>
              <a:latin typeface="Trebuchet MS"/>
            </a:endParaRPr>
          </a:p>
          <a:p>
            <a:r>
              <a:rPr lang="en-GB" sz="5500" b="1" noProof="0" dirty="0">
                <a:solidFill>
                  <a:srgbClr val="F1EBE4"/>
                </a:solidFill>
                <a:latin typeface="Trebuchet MS"/>
              </a:rPr>
              <a:t>an outside perspective?</a:t>
            </a:r>
            <a:endParaRPr lang="en-GB" noProof="0" dirty="0"/>
          </a:p>
        </p:txBody>
      </p:sp>
      <p:sp>
        <p:nvSpPr>
          <p:cNvPr id="5" name="Ellips 4">
            <a:extLst>
              <a:ext uri="{FF2B5EF4-FFF2-40B4-BE49-F238E27FC236}">
                <a16:creationId xmlns:a16="http://schemas.microsoft.com/office/drawing/2014/main" id="{C935D208-DA6A-EBB7-34F5-1AED8076C7A7}"/>
              </a:ext>
            </a:extLst>
          </p:cNvPr>
          <p:cNvSpPr/>
          <p:nvPr/>
        </p:nvSpPr>
        <p:spPr>
          <a:xfrm>
            <a:off x="9626450" y="263828"/>
            <a:ext cx="1956012" cy="1817097"/>
          </a:xfrm>
          <a:prstGeom prst="ellipse">
            <a:avLst/>
          </a:prstGeom>
          <a:solidFill>
            <a:srgbClr val="F1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noProof="0" dirty="0">
                <a:solidFill>
                  <a:srgbClr val="56104A"/>
                </a:solidFill>
              </a:rPr>
              <a:t>Exercise</a:t>
            </a:r>
          </a:p>
        </p:txBody>
      </p:sp>
    </p:spTree>
    <p:extLst>
      <p:ext uri="{BB962C8B-B14F-4D97-AF65-F5344CB8AC3E}">
        <p14:creationId xmlns:p14="http://schemas.microsoft.com/office/powerpoint/2010/main" val="545653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a:extLst>
            <a:ext uri="{FF2B5EF4-FFF2-40B4-BE49-F238E27FC236}">
              <a16:creationId xmlns:a16="http://schemas.microsoft.com/office/drawing/2014/main" id="{FE56E7AA-1931-4DB8-AF23-F1FC3FDEDFB9}"/>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01C5655C-BA2A-4075-F226-FFCA153EF4D1}"/>
              </a:ext>
            </a:extLst>
          </p:cNvPr>
          <p:cNvSpPr txBox="1"/>
          <p:nvPr/>
        </p:nvSpPr>
        <p:spPr>
          <a:xfrm>
            <a:off x="1393409" y="2275077"/>
            <a:ext cx="9411381"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500" b="1" noProof="0" dirty="0">
                <a:solidFill>
                  <a:srgbClr val="F1EBE4"/>
                </a:solidFill>
                <a:latin typeface="Trebuchet MS"/>
              </a:rPr>
              <a:t>In what situations do you relate to religious actors or ideas during a regular work week?</a:t>
            </a:r>
          </a:p>
        </p:txBody>
      </p:sp>
      <p:sp>
        <p:nvSpPr>
          <p:cNvPr id="5" name="Ellips 4">
            <a:extLst>
              <a:ext uri="{FF2B5EF4-FFF2-40B4-BE49-F238E27FC236}">
                <a16:creationId xmlns:a16="http://schemas.microsoft.com/office/drawing/2014/main" id="{6F50EA9B-C0D5-9366-D3F1-83E31E252AA2}"/>
              </a:ext>
            </a:extLst>
          </p:cNvPr>
          <p:cNvSpPr/>
          <p:nvPr/>
        </p:nvSpPr>
        <p:spPr>
          <a:xfrm>
            <a:off x="9626450" y="263828"/>
            <a:ext cx="1956012" cy="1817097"/>
          </a:xfrm>
          <a:prstGeom prst="ellipse">
            <a:avLst/>
          </a:prstGeom>
          <a:solidFill>
            <a:srgbClr val="F1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noProof="0" dirty="0">
                <a:solidFill>
                  <a:srgbClr val="56104A"/>
                </a:solidFill>
              </a:rPr>
              <a:t>Exercise</a:t>
            </a:r>
          </a:p>
        </p:txBody>
      </p:sp>
    </p:spTree>
    <p:extLst>
      <p:ext uri="{BB962C8B-B14F-4D97-AF65-F5344CB8AC3E}">
        <p14:creationId xmlns:p14="http://schemas.microsoft.com/office/powerpoint/2010/main" val="689172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49464829-2A15-494E-DBF8-5A4B56676311}"/>
            </a:ext>
          </a:extLst>
        </p:cNvPr>
        <p:cNvGrpSpPr/>
        <p:nvPr/>
      </p:nvGrpSpPr>
      <p:grpSpPr>
        <a:xfrm>
          <a:off x="0" y="0"/>
          <a:ext cx="0" cy="0"/>
          <a:chOff x="0" y="0"/>
          <a:chExt cx="0" cy="0"/>
        </a:xfrm>
      </p:grpSpPr>
      <p:pic>
        <p:nvPicPr>
          <p:cNvPr id="2" name="Bildobjekt 1" descr="En bild som visar Grafik, Teckensnitt, grafisk design, text&#10;&#10;AI-genererat innehåll kan vara felaktigt.">
            <a:extLst>
              <a:ext uri="{FF2B5EF4-FFF2-40B4-BE49-F238E27FC236}">
                <a16:creationId xmlns:a16="http://schemas.microsoft.com/office/drawing/2014/main" id="{9DA3D972-9B4A-1D1E-7E5D-EF9038F1789A}"/>
              </a:ext>
            </a:extLst>
          </p:cNvPr>
          <p:cNvPicPr>
            <a:picLocks noChangeAspect="1"/>
          </p:cNvPicPr>
          <p:nvPr/>
        </p:nvPicPr>
        <p:blipFill>
          <a:blip r:embed="rId3"/>
          <a:stretch>
            <a:fillRect/>
          </a:stretch>
        </p:blipFill>
        <p:spPr>
          <a:xfrm>
            <a:off x="2907322" y="2290737"/>
            <a:ext cx="5920155" cy="2264803"/>
          </a:xfrm>
          <a:prstGeom prst="rect">
            <a:avLst/>
          </a:prstGeom>
        </p:spPr>
      </p:pic>
    </p:spTree>
    <p:extLst>
      <p:ext uri="{BB962C8B-B14F-4D97-AF65-F5344CB8AC3E}">
        <p14:creationId xmlns:p14="http://schemas.microsoft.com/office/powerpoint/2010/main" val="3919459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3" name="textruta 2"/>
          <p:cNvSpPr txBox="1"/>
          <p:nvPr/>
        </p:nvSpPr>
        <p:spPr>
          <a:xfrm>
            <a:off x="1633459" y="956321"/>
            <a:ext cx="8916347" cy="4955203"/>
          </a:xfrm>
          <a:prstGeom prst="rect">
            <a:avLst/>
          </a:prstGeom>
          <a:noFill/>
        </p:spPr>
        <p:txBody>
          <a:bodyPr wrap="square" lIns="91440" tIns="45720" rIns="91440" bIns="45720" rtlCol="0" anchor="t">
            <a:spAutoFit/>
          </a:bodyPr>
          <a:lstStyle/>
          <a:p>
            <a:r>
              <a:rPr lang="en-GB" sz="3200" i="1" noProof="0" dirty="0">
                <a:solidFill>
                  <a:srgbClr val="56104A"/>
                </a:solidFill>
                <a:latin typeface="Georgia"/>
              </a:rPr>
              <a:t>An organised collection of beliefs, cultural systems and world views that relate humanity to an order of existence. Many religions have narratives, symbols, and sacred histories that are intended to explain the meaning of life and/or explain the origin of life or the universe. From their beliefs about the cosmos and human nature, people derive morality ethics, religious laws or a preferred lifestyle.</a:t>
            </a:r>
            <a:endParaRPr lang="en-GB" sz="3200" i="1" noProof="0" dirty="0">
              <a:solidFill>
                <a:srgbClr val="000000"/>
              </a:solidFill>
              <a:latin typeface="Georgia"/>
            </a:endParaRPr>
          </a:p>
          <a:p>
            <a:pPr algn="r"/>
            <a:r>
              <a:rPr lang="en-GB" sz="2800" i="1" noProof="0" dirty="0">
                <a:solidFill>
                  <a:srgbClr val="56104A"/>
                </a:solidFill>
                <a:latin typeface="Georgia"/>
              </a:rPr>
              <a:t>(Wikipedia)</a:t>
            </a:r>
            <a:endParaRPr lang="en-GB" sz="2800" i="1" noProof="0" dirty="0">
              <a:solidFill>
                <a:srgbClr val="000000"/>
              </a:solidFill>
              <a:latin typeface="Georgia"/>
            </a:endParaRPr>
          </a:p>
        </p:txBody>
      </p:sp>
    </p:spTree>
    <p:extLst>
      <p:ext uri="{BB962C8B-B14F-4D97-AF65-F5344CB8AC3E}">
        <p14:creationId xmlns:p14="http://schemas.microsoft.com/office/powerpoint/2010/main" val="2128985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2" name="Rubrik 1"/>
          <p:cNvSpPr txBox="1">
            <a:spLocks/>
          </p:cNvSpPr>
          <p:nvPr/>
        </p:nvSpPr>
        <p:spPr>
          <a:xfrm>
            <a:off x="2043445" y="808257"/>
            <a:ext cx="8100000" cy="864000"/>
          </a:xfrm>
          <a:prstGeom prst="rect">
            <a:avLst/>
          </a:prstGeom>
        </p:spPr>
        <p:txBody>
          <a:bodyPr lIns="91440" tIns="45720" rIns="91440" bIns="45720" anchor="t"/>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r>
              <a:rPr lang="en-GB" sz="5500" b="1" noProof="0" dirty="0">
                <a:solidFill>
                  <a:srgbClr val="56104A"/>
                </a:solidFill>
                <a:latin typeface="Trebuchet MS"/>
              </a:rPr>
              <a:t>What is religion?</a:t>
            </a:r>
          </a:p>
        </p:txBody>
      </p:sp>
      <p:sp>
        <p:nvSpPr>
          <p:cNvPr id="3" name="Ellips 2"/>
          <p:cNvSpPr/>
          <p:nvPr/>
        </p:nvSpPr>
        <p:spPr>
          <a:xfrm>
            <a:off x="948553" y="1687102"/>
            <a:ext cx="2515634" cy="2507579"/>
          </a:xfrm>
          <a:prstGeom prst="ellipse">
            <a:avLst/>
          </a:prstGeom>
          <a:solidFill>
            <a:srgbClr val="56104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4" name="textruta 3"/>
          <p:cNvSpPr txBox="1"/>
          <p:nvPr/>
        </p:nvSpPr>
        <p:spPr>
          <a:xfrm>
            <a:off x="1045314" y="2672092"/>
            <a:ext cx="2323419" cy="523220"/>
          </a:xfrm>
          <a:prstGeom prst="rect">
            <a:avLst/>
          </a:prstGeom>
          <a:noFill/>
        </p:spPr>
        <p:txBody>
          <a:bodyPr wrap="square" lIns="91440" tIns="45720" rIns="91440" bIns="45720" rtlCol="0" anchor="t">
            <a:spAutoFit/>
          </a:bodyPr>
          <a:lstStyle/>
          <a:p>
            <a:pPr algn="ctr"/>
            <a:r>
              <a:rPr lang="en-GB" sz="2800" b="1" noProof="0" dirty="0">
                <a:solidFill>
                  <a:srgbClr val="F1EBE4"/>
                </a:solidFill>
              </a:rPr>
              <a:t>Spirituality</a:t>
            </a:r>
          </a:p>
        </p:txBody>
      </p:sp>
      <p:sp>
        <p:nvSpPr>
          <p:cNvPr id="5" name="Ellips 4"/>
          <p:cNvSpPr/>
          <p:nvPr/>
        </p:nvSpPr>
        <p:spPr>
          <a:xfrm>
            <a:off x="3170058" y="3591418"/>
            <a:ext cx="2515634" cy="2507579"/>
          </a:xfrm>
          <a:prstGeom prst="ellipse">
            <a:avLst/>
          </a:prstGeom>
          <a:solidFill>
            <a:srgbClr val="066157"/>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6" name="textruta 5"/>
          <p:cNvSpPr txBox="1"/>
          <p:nvPr/>
        </p:nvSpPr>
        <p:spPr>
          <a:xfrm>
            <a:off x="3547826" y="4658663"/>
            <a:ext cx="17600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GB" sz="2800" b="1" noProof="0" dirty="0">
                <a:solidFill>
                  <a:srgbClr val="F1EBE4"/>
                </a:solidFill>
              </a:rPr>
              <a:t>Theology</a:t>
            </a:r>
          </a:p>
        </p:txBody>
      </p:sp>
      <p:sp>
        <p:nvSpPr>
          <p:cNvPr id="7" name="Ellips 6"/>
          <p:cNvSpPr/>
          <p:nvPr/>
        </p:nvSpPr>
        <p:spPr>
          <a:xfrm>
            <a:off x="8495319" y="1670648"/>
            <a:ext cx="2515634" cy="2507579"/>
          </a:xfrm>
          <a:prstGeom prst="ellipse">
            <a:avLst/>
          </a:prstGeom>
          <a:solidFill>
            <a:srgbClr val="85A3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8" name="textruta 7"/>
          <p:cNvSpPr txBox="1"/>
          <p:nvPr/>
        </p:nvSpPr>
        <p:spPr>
          <a:xfrm>
            <a:off x="8704667" y="2678506"/>
            <a:ext cx="2088232" cy="523220"/>
          </a:xfrm>
          <a:prstGeom prst="rect">
            <a:avLst/>
          </a:prstGeom>
          <a:noFill/>
        </p:spPr>
        <p:txBody>
          <a:bodyPr wrap="square" lIns="91440" tIns="45720" rIns="91440" bIns="45720" rtlCol="0" anchor="t">
            <a:spAutoFit/>
          </a:bodyPr>
          <a:lstStyle/>
          <a:p>
            <a:pPr algn="ctr" defTabSz="584200" hangingPunct="0"/>
            <a:r>
              <a:rPr lang="en-GB" sz="2800" b="1" noProof="0" dirty="0">
                <a:solidFill>
                  <a:srgbClr val="F1EBE4"/>
                </a:solidFill>
              </a:rPr>
              <a:t>Ethics</a:t>
            </a:r>
          </a:p>
        </p:txBody>
      </p:sp>
      <p:sp>
        <p:nvSpPr>
          <p:cNvPr id="9" name="Ellips 8"/>
          <p:cNvSpPr/>
          <p:nvPr/>
        </p:nvSpPr>
        <p:spPr>
          <a:xfrm>
            <a:off x="6097848" y="3635095"/>
            <a:ext cx="2515634" cy="2507579"/>
          </a:xfrm>
          <a:prstGeom prst="ellipse">
            <a:avLst/>
          </a:prstGeom>
          <a:solidFill>
            <a:srgbClr val="CB735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10" name="textruta 9"/>
          <p:cNvSpPr txBox="1"/>
          <p:nvPr/>
        </p:nvSpPr>
        <p:spPr>
          <a:xfrm>
            <a:off x="6527573" y="4637644"/>
            <a:ext cx="1656184" cy="523220"/>
          </a:xfrm>
          <a:prstGeom prst="rect">
            <a:avLst/>
          </a:prstGeom>
          <a:noFill/>
        </p:spPr>
        <p:txBody>
          <a:bodyPr wrap="square" lIns="91440" tIns="45720" rIns="91440" bIns="45720" rtlCol="0" anchor="t">
            <a:spAutoFit/>
          </a:bodyPr>
          <a:lstStyle/>
          <a:p>
            <a:pPr algn="ctr"/>
            <a:r>
              <a:rPr lang="en-GB" sz="2800" b="1" noProof="0" dirty="0">
                <a:solidFill>
                  <a:srgbClr val="F1EBE4"/>
                </a:solidFill>
                <a:latin typeface="+mj-lt"/>
                <a:ea typeface="Helvetica Neue"/>
                <a:cs typeface="Helvetica Neue"/>
                <a:sym typeface="Helvetica Neue"/>
              </a:rPr>
              <a:t>Identity</a:t>
            </a:r>
            <a:endParaRPr lang="en-GB" sz="2800" b="1" noProof="0" dirty="0">
              <a:solidFill>
                <a:srgbClr val="F1EBE4"/>
              </a:solidFill>
              <a:latin typeface="+mj-lt"/>
            </a:endParaRPr>
          </a:p>
        </p:txBody>
      </p:sp>
    </p:spTree>
    <p:extLst>
      <p:ext uri="{BB962C8B-B14F-4D97-AF65-F5344CB8AC3E}">
        <p14:creationId xmlns:p14="http://schemas.microsoft.com/office/powerpoint/2010/main" val="3831158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p:cNvGrpSpPr/>
        <p:nvPr/>
      </p:nvGrpSpPr>
      <p:grpSpPr>
        <a:xfrm>
          <a:off x="0" y="0"/>
          <a:ext cx="0" cy="0"/>
          <a:chOff x="0" y="0"/>
          <a:chExt cx="0" cy="0"/>
        </a:xfrm>
      </p:grpSpPr>
      <p:sp>
        <p:nvSpPr>
          <p:cNvPr id="4" name="Rektangel 3"/>
          <p:cNvSpPr/>
          <p:nvPr/>
        </p:nvSpPr>
        <p:spPr>
          <a:xfrm>
            <a:off x="4811579" y="1067872"/>
            <a:ext cx="2358338" cy="4708981"/>
          </a:xfrm>
          <a:prstGeom prst="rect">
            <a:avLst/>
          </a:prstGeom>
        </p:spPr>
        <p:txBody>
          <a:bodyPr wrap="square" lIns="91440" tIns="45720" rIns="91440" bIns="45720" anchor="t">
            <a:spAutoFit/>
          </a:bodyPr>
          <a:lstStyle/>
          <a:p>
            <a:r>
              <a:rPr lang="en-GB" sz="30000" noProof="0" dirty="0">
                <a:solidFill>
                  <a:srgbClr val="F1EBE4"/>
                </a:solidFill>
                <a:latin typeface="Trebuchet MS"/>
              </a:rPr>
              <a:t>4</a:t>
            </a:r>
          </a:p>
        </p:txBody>
      </p:sp>
    </p:spTree>
    <p:extLst>
      <p:ext uri="{BB962C8B-B14F-4D97-AF65-F5344CB8AC3E}">
        <p14:creationId xmlns:p14="http://schemas.microsoft.com/office/powerpoint/2010/main" val="1317393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p:cNvGrpSpPr/>
        <p:nvPr/>
      </p:nvGrpSpPr>
      <p:grpSpPr>
        <a:xfrm>
          <a:off x="0" y="0"/>
          <a:ext cx="0" cy="0"/>
          <a:chOff x="0" y="0"/>
          <a:chExt cx="0" cy="0"/>
        </a:xfrm>
      </p:grpSpPr>
      <p:sp>
        <p:nvSpPr>
          <p:cNvPr id="2" name="A difference between confessional theology and the study of religion.…"/>
          <p:cNvSpPr txBox="1"/>
          <p:nvPr/>
        </p:nvSpPr>
        <p:spPr>
          <a:xfrm>
            <a:off x="1701806" y="2763978"/>
            <a:ext cx="8781673" cy="133369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711200" indent="-711200" algn="l">
              <a:spcBef>
                <a:spcPts val="1200"/>
              </a:spcBef>
              <a:buSzPct val="100000"/>
              <a:buAutoNum type="arabicPeriod"/>
              <a:defRPr sz="4000" b="0">
                <a:solidFill>
                  <a:srgbClr val="5E5E5E"/>
                </a:solidFill>
                <a:latin typeface="+mn-lt"/>
                <a:ea typeface="+mn-ea"/>
                <a:cs typeface="+mn-cs"/>
                <a:sym typeface="Trebuchet MS"/>
              </a:defRPr>
            </a:pPr>
            <a:r>
              <a:rPr lang="en-GB" sz="4000" noProof="0" dirty="0">
                <a:solidFill>
                  <a:srgbClr val="F1EBE4"/>
                </a:solidFill>
                <a:latin typeface="Trebuchet MS"/>
              </a:rPr>
              <a:t>A difference between confessional theology and the study of religion</a:t>
            </a:r>
          </a:p>
        </p:txBody>
      </p:sp>
    </p:spTree>
    <p:extLst>
      <p:ext uri="{BB962C8B-B14F-4D97-AF65-F5344CB8AC3E}">
        <p14:creationId xmlns:p14="http://schemas.microsoft.com/office/powerpoint/2010/main" val="3674118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p:cNvGrpSpPr/>
        <p:nvPr/>
      </p:nvGrpSpPr>
      <p:grpSpPr>
        <a:xfrm>
          <a:off x="0" y="0"/>
          <a:ext cx="0" cy="0"/>
          <a:chOff x="0" y="0"/>
          <a:chExt cx="0" cy="0"/>
        </a:xfrm>
      </p:grpSpPr>
      <p:sp>
        <p:nvSpPr>
          <p:cNvPr id="3" name="A difference between confessional theology and the study of religion.…"/>
          <p:cNvSpPr txBox="1"/>
          <p:nvPr/>
        </p:nvSpPr>
        <p:spPr>
          <a:xfrm>
            <a:off x="2135560" y="3036443"/>
            <a:ext cx="8136904"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spcBef>
                <a:spcPts val="1200"/>
              </a:spcBef>
              <a:buSzPct val="100000"/>
              <a:defRPr sz="4000" b="0">
                <a:solidFill>
                  <a:srgbClr val="5E5E5E"/>
                </a:solidFill>
                <a:latin typeface="+mn-lt"/>
                <a:ea typeface="+mn-ea"/>
                <a:cs typeface="+mn-cs"/>
                <a:sym typeface="Trebuchet MS"/>
              </a:defRPr>
            </a:pPr>
            <a:r>
              <a:rPr lang="en-GB" sz="4000" noProof="0" dirty="0">
                <a:solidFill>
                  <a:srgbClr val="F1EBE4"/>
                </a:solidFill>
                <a:latin typeface="Trebuchet MS"/>
              </a:rPr>
              <a:t>2.</a:t>
            </a:r>
            <a:r>
              <a:rPr lang="en-GB" sz="4000" noProof="0" dirty="0">
                <a:solidFill>
                  <a:srgbClr val="F1EBE4"/>
                </a:solidFill>
              </a:rPr>
              <a:t> </a:t>
            </a:r>
            <a:r>
              <a:rPr lang="en-GB" sz="4000" noProof="0" dirty="0">
                <a:solidFill>
                  <a:srgbClr val="F1EBE4"/>
                </a:solidFill>
                <a:latin typeface="Trebuchet MS"/>
              </a:rPr>
              <a:t>Religions are internally diverse</a:t>
            </a:r>
          </a:p>
        </p:txBody>
      </p:sp>
    </p:spTree>
    <p:extLst>
      <p:ext uri="{BB962C8B-B14F-4D97-AF65-F5344CB8AC3E}">
        <p14:creationId xmlns:p14="http://schemas.microsoft.com/office/powerpoint/2010/main" val="1931099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p:cNvGrpSpPr/>
        <p:nvPr/>
      </p:nvGrpSpPr>
      <p:grpSpPr>
        <a:xfrm>
          <a:off x="0" y="0"/>
          <a:ext cx="0" cy="0"/>
          <a:chOff x="0" y="0"/>
          <a:chExt cx="0" cy="0"/>
        </a:xfrm>
      </p:grpSpPr>
      <p:sp>
        <p:nvSpPr>
          <p:cNvPr id="3" name="A difference between confessional theology and the study of religion.…"/>
          <p:cNvSpPr txBox="1"/>
          <p:nvPr/>
        </p:nvSpPr>
        <p:spPr>
          <a:xfrm>
            <a:off x="2135560" y="3036443"/>
            <a:ext cx="8136904"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spcBef>
                <a:spcPts val="1200"/>
              </a:spcBef>
              <a:buSzPct val="100000"/>
              <a:defRPr sz="4000" b="0">
                <a:solidFill>
                  <a:srgbClr val="5E5E5E"/>
                </a:solidFill>
                <a:latin typeface="+mn-lt"/>
                <a:ea typeface="+mn-ea"/>
                <a:cs typeface="+mn-cs"/>
                <a:sym typeface="Trebuchet MS"/>
              </a:defRPr>
            </a:pPr>
            <a:r>
              <a:rPr lang="en-GB" sz="4000" noProof="0" dirty="0">
                <a:solidFill>
                  <a:srgbClr val="F1EBE4"/>
                </a:solidFill>
                <a:latin typeface="Trebuchet MS"/>
              </a:rPr>
              <a:t>3.</a:t>
            </a:r>
            <a:r>
              <a:rPr lang="en-GB" sz="4000" noProof="0" dirty="0">
                <a:solidFill>
                  <a:srgbClr val="F1EBE4"/>
                </a:solidFill>
              </a:rPr>
              <a:t> </a:t>
            </a:r>
            <a:r>
              <a:rPr lang="en-GB" sz="4000" noProof="0" dirty="0">
                <a:solidFill>
                  <a:srgbClr val="F1EBE4"/>
                </a:solidFill>
                <a:latin typeface="Trebuchet MS"/>
              </a:rPr>
              <a:t>Religions evolve and change</a:t>
            </a:r>
          </a:p>
        </p:txBody>
      </p:sp>
    </p:spTree>
    <p:extLst>
      <p:ext uri="{BB962C8B-B14F-4D97-AF65-F5344CB8AC3E}">
        <p14:creationId xmlns:p14="http://schemas.microsoft.com/office/powerpoint/2010/main" val="2492067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p:cNvGrpSpPr/>
        <p:nvPr/>
      </p:nvGrpSpPr>
      <p:grpSpPr>
        <a:xfrm>
          <a:off x="0" y="0"/>
          <a:ext cx="0" cy="0"/>
          <a:chOff x="0" y="0"/>
          <a:chExt cx="0" cy="0"/>
        </a:xfrm>
      </p:grpSpPr>
      <p:sp>
        <p:nvSpPr>
          <p:cNvPr id="3" name="A difference between confessional theology and the study of religion.…"/>
          <p:cNvSpPr txBox="1"/>
          <p:nvPr/>
        </p:nvSpPr>
        <p:spPr>
          <a:xfrm>
            <a:off x="2135560" y="2728666"/>
            <a:ext cx="6354997" cy="133369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625475" indent="-625475" algn="l">
              <a:spcBef>
                <a:spcPts val="1200"/>
              </a:spcBef>
              <a:buSzPct val="100000"/>
              <a:defRPr sz="4000" b="0">
                <a:solidFill>
                  <a:srgbClr val="5E5E5E"/>
                </a:solidFill>
                <a:latin typeface="+mn-lt"/>
                <a:ea typeface="+mn-ea"/>
                <a:cs typeface="+mn-cs"/>
                <a:sym typeface="Trebuchet MS"/>
              </a:defRPr>
            </a:pPr>
            <a:r>
              <a:rPr lang="en-GB" sz="4000" noProof="0" dirty="0">
                <a:solidFill>
                  <a:srgbClr val="F1EBE4"/>
                </a:solidFill>
                <a:latin typeface="Trebuchet MS"/>
              </a:rPr>
              <a:t>4. Religious influences are embedded in cultures</a:t>
            </a:r>
          </a:p>
        </p:txBody>
      </p:sp>
    </p:spTree>
    <p:extLst>
      <p:ext uri="{BB962C8B-B14F-4D97-AF65-F5344CB8AC3E}">
        <p14:creationId xmlns:p14="http://schemas.microsoft.com/office/powerpoint/2010/main" val="1125816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p:cNvGrpSpPr/>
        <p:nvPr/>
      </p:nvGrpSpPr>
      <p:grpSpPr>
        <a:xfrm>
          <a:off x="0" y="0"/>
          <a:ext cx="0" cy="0"/>
          <a:chOff x="0" y="0"/>
          <a:chExt cx="0" cy="0"/>
        </a:xfrm>
      </p:grpSpPr>
      <p:sp>
        <p:nvSpPr>
          <p:cNvPr id="2" name="A difference between confessional theology and the study of religion.…"/>
          <p:cNvSpPr txBox="1"/>
          <p:nvPr/>
        </p:nvSpPr>
        <p:spPr>
          <a:xfrm>
            <a:off x="2023828" y="4710004"/>
            <a:ext cx="8136904"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625475" indent="-625475" algn="l">
              <a:spcBef>
                <a:spcPts val="1200"/>
              </a:spcBef>
              <a:buSzPct val="100000"/>
              <a:defRPr sz="4000" b="0">
                <a:solidFill>
                  <a:srgbClr val="5E5E5E"/>
                </a:solidFill>
                <a:latin typeface="+mn-lt"/>
                <a:ea typeface="+mn-ea"/>
                <a:cs typeface="+mn-cs"/>
                <a:sym typeface="Trebuchet MS"/>
              </a:defRPr>
            </a:pPr>
            <a:r>
              <a:rPr lang="en-GB" sz="3600" noProof="0" dirty="0">
                <a:solidFill>
                  <a:srgbClr val="F1EBE4"/>
                </a:solidFill>
                <a:latin typeface="Trebuchet MS"/>
              </a:rPr>
              <a:t>4.  Religious influences are   embedded in cultures</a:t>
            </a:r>
          </a:p>
        </p:txBody>
      </p:sp>
      <p:sp>
        <p:nvSpPr>
          <p:cNvPr id="3" name="A difference between confessional theology and the study of religion.…"/>
          <p:cNvSpPr txBox="1"/>
          <p:nvPr/>
        </p:nvSpPr>
        <p:spPr>
          <a:xfrm>
            <a:off x="2023828" y="3701183"/>
            <a:ext cx="8136904" cy="6565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spcBef>
                <a:spcPts val="1200"/>
              </a:spcBef>
              <a:buSzPct val="100000"/>
              <a:defRPr sz="4000" b="0">
                <a:solidFill>
                  <a:srgbClr val="5E5E5E"/>
                </a:solidFill>
                <a:latin typeface="+mn-lt"/>
                <a:ea typeface="+mn-ea"/>
                <a:cs typeface="+mn-cs"/>
                <a:sym typeface="Trebuchet MS"/>
              </a:defRPr>
            </a:pPr>
            <a:r>
              <a:rPr lang="en-GB" sz="3600" noProof="0" dirty="0">
                <a:solidFill>
                  <a:srgbClr val="F1EBE4"/>
                </a:solidFill>
                <a:latin typeface="Trebuchet MS"/>
              </a:rPr>
              <a:t>3.  Religions evolve and change</a:t>
            </a:r>
          </a:p>
        </p:txBody>
      </p:sp>
      <p:sp>
        <p:nvSpPr>
          <p:cNvPr id="4" name="A difference between confessional theology and the study of religion.…"/>
          <p:cNvSpPr txBox="1"/>
          <p:nvPr/>
        </p:nvSpPr>
        <p:spPr>
          <a:xfrm>
            <a:off x="2023828" y="2731593"/>
            <a:ext cx="8136904" cy="6565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spcBef>
                <a:spcPts val="1200"/>
              </a:spcBef>
              <a:buSzPct val="100000"/>
              <a:defRPr sz="4000" b="0">
                <a:solidFill>
                  <a:srgbClr val="5E5E5E"/>
                </a:solidFill>
                <a:latin typeface="+mn-lt"/>
                <a:ea typeface="+mn-ea"/>
                <a:cs typeface="+mn-cs"/>
                <a:sym typeface="Trebuchet MS"/>
              </a:defRPr>
            </a:pPr>
            <a:r>
              <a:rPr lang="en-GB" sz="3600" noProof="0" dirty="0">
                <a:solidFill>
                  <a:srgbClr val="F1EBE4"/>
                </a:solidFill>
                <a:latin typeface="Trebuchet MS"/>
              </a:rPr>
              <a:t>2.  Religions are internally diverse</a:t>
            </a:r>
          </a:p>
        </p:txBody>
      </p:sp>
      <p:sp>
        <p:nvSpPr>
          <p:cNvPr id="5" name="A difference between confessional theology and the study of religion.…"/>
          <p:cNvSpPr txBox="1"/>
          <p:nvPr/>
        </p:nvSpPr>
        <p:spPr>
          <a:xfrm>
            <a:off x="2023828" y="1013466"/>
            <a:ext cx="8136904"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711200" indent="-711200" algn="l">
              <a:spcBef>
                <a:spcPts val="1200"/>
              </a:spcBef>
              <a:buSzPct val="100000"/>
              <a:buAutoNum type="arabicPeriod"/>
              <a:defRPr sz="4000" b="0">
                <a:solidFill>
                  <a:srgbClr val="5E5E5E"/>
                </a:solidFill>
                <a:latin typeface="+mn-lt"/>
                <a:ea typeface="+mn-ea"/>
                <a:cs typeface="+mn-cs"/>
                <a:sym typeface="Trebuchet MS"/>
              </a:defRPr>
            </a:pPr>
            <a:r>
              <a:rPr lang="en-GB" sz="3600" noProof="0" dirty="0">
                <a:solidFill>
                  <a:srgbClr val="F1EBE4"/>
                </a:solidFill>
                <a:latin typeface="Trebuchet MS"/>
              </a:rPr>
              <a:t>A difference between confessional theology and the study of religion</a:t>
            </a:r>
          </a:p>
        </p:txBody>
      </p:sp>
    </p:spTree>
    <p:extLst>
      <p:ext uri="{BB962C8B-B14F-4D97-AF65-F5344CB8AC3E}">
        <p14:creationId xmlns:p14="http://schemas.microsoft.com/office/powerpoint/2010/main" val="349772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217A43D3-8E1C-5767-E28D-D19DBC0CCD9F}"/>
            </a:ext>
          </a:extLst>
        </p:cNvPr>
        <p:cNvGrpSpPr/>
        <p:nvPr/>
      </p:nvGrpSpPr>
      <p:grpSpPr>
        <a:xfrm>
          <a:off x="0" y="0"/>
          <a:ext cx="0" cy="0"/>
          <a:chOff x="0" y="0"/>
          <a:chExt cx="0" cy="0"/>
        </a:xfrm>
      </p:grpSpPr>
      <p:sp>
        <p:nvSpPr>
          <p:cNvPr id="2" name="SMCs view of religious literacy">
            <a:extLst>
              <a:ext uri="{FF2B5EF4-FFF2-40B4-BE49-F238E27FC236}">
                <a16:creationId xmlns:a16="http://schemas.microsoft.com/office/drawing/2014/main" id="{511B1AE6-488B-2156-C105-52DCC2D9AD92}"/>
              </a:ext>
            </a:extLst>
          </p:cNvPr>
          <p:cNvSpPr txBox="1">
            <a:spLocks/>
          </p:cNvSpPr>
          <p:nvPr/>
        </p:nvSpPr>
        <p:spPr>
          <a:xfrm>
            <a:off x="883711" y="566756"/>
            <a:ext cx="10442080" cy="94897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914400" rtl="0" eaLnBrk="1" latinLnBrk="0" hangingPunct="1">
              <a:spcBef>
                <a:spcPts val="800"/>
              </a:spcBef>
              <a:buNone/>
              <a:defRPr sz="5000" b="0" kern="1200">
                <a:solidFill>
                  <a:srgbClr val="424242"/>
                </a:solidFill>
                <a:latin typeface="+mn-lt"/>
                <a:ea typeface="+mn-ea"/>
                <a:cs typeface="+mn-cs"/>
                <a:sym typeface="Trebuchet MS"/>
              </a:defRPr>
            </a:lvl1pPr>
          </a:lstStyle>
          <a:p>
            <a:pPr algn="ctr"/>
            <a:r>
              <a:rPr lang="en-GB" sz="5500" b="1" noProof="0" dirty="0">
                <a:solidFill>
                  <a:srgbClr val="56104A"/>
                </a:solidFill>
                <a:latin typeface="Trebuchet MS"/>
              </a:rPr>
              <a:t>SMC’s view of religious literacy</a:t>
            </a:r>
            <a:endParaRPr lang="en-GB" noProof="0" dirty="0"/>
          </a:p>
        </p:txBody>
      </p:sp>
      <p:pic>
        <p:nvPicPr>
          <p:cNvPr id="5" name="Bildobjekt 4" descr="En bild som visar cirkel, Grafik, clipart, tecknad serie&#10;&#10;AI-genererat innehåll kan vara felaktigt.">
            <a:extLst>
              <a:ext uri="{FF2B5EF4-FFF2-40B4-BE49-F238E27FC236}">
                <a16:creationId xmlns:a16="http://schemas.microsoft.com/office/drawing/2014/main" id="{10D6EA80-72AF-99A0-AFA3-73C8BA8E33EE}"/>
              </a:ext>
            </a:extLst>
          </p:cNvPr>
          <p:cNvPicPr>
            <a:picLocks noChangeAspect="1"/>
          </p:cNvPicPr>
          <p:nvPr/>
        </p:nvPicPr>
        <p:blipFill>
          <a:blip r:embed="rId3"/>
          <a:stretch>
            <a:fillRect/>
          </a:stretch>
        </p:blipFill>
        <p:spPr>
          <a:xfrm>
            <a:off x="1175676" y="1899640"/>
            <a:ext cx="2909978" cy="2866323"/>
          </a:xfrm>
          <a:prstGeom prst="rect">
            <a:avLst/>
          </a:prstGeom>
        </p:spPr>
      </p:pic>
      <p:pic>
        <p:nvPicPr>
          <p:cNvPr id="9" name="Bildobjekt 8" descr="En bild som visar clipart, tecknad serie, cirkel, Grafik&#10;&#10;AI-genererat innehåll kan vara felaktigt.">
            <a:extLst>
              <a:ext uri="{FF2B5EF4-FFF2-40B4-BE49-F238E27FC236}">
                <a16:creationId xmlns:a16="http://schemas.microsoft.com/office/drawing/2014/main" id="{F668B496-EF5C-1FC8-3A27-49BE7089D56E}"/>
              </a:ext>
            </a:extLst>
          </p:cNvPr>
          <p:cNvPicPr>
            <a:picLocks noChangeAspect="1"/>
          </p:cNvPicPr>
          <p:nvPr/>
        </p:nvPicPr>
        <p:blipFill>
          <a:blip r:embed="rId4"/>
          <a:stretch>
            <a:fillRect/>
          </a:stretch>
        </p:blipFill>
        <p:spPr>
          <a:xfrm>
            <a:off x="4536579" y="2527277"/>
            <a:ext cx="2909978" cy="2953110"/>
          </a:xfrm>
          <a:prstGeom prst="rect">
            <a:avLst/>
          </a:prstGeom>
        </p:spPr>
      </p:pic>
      <p:pic>
        <p:nvPicPr>
          <p:cNvPr id="10" name="Bildobjekt 9" descr="En bild som visar cirkel, Grafik, clipart, tecknad serie&#10;&#10;AI-genererat innehåll kan vara felaktigt.">
            <a:extLst>
              <a:ext uri="{FF2B5EF4-FFF2-40B4-BE49-F238E27FC236}">
                <a16:creationId xmlns:a16="http://schemas.microsoft.com/office/drawing/2014/main" id="{CE6C7806-0065-D021-632B-AF4925BFC49A}"/>
              </a:ext>
            </a:extLst>
          </p:cNvPr>
          <p:cNvPicPr>
            <a:picLocks noChangeAspect="1"/>
          </p:cNvPicPr>
          <p:nvPr/>
        </p:nvPicPr>
        <p:blipFill>
          <a:blip r:embed="rId5"/>
          <a:stretch>
            <a:fillRect/>
          </a:stretch>
        </p:blipFill>
        <p:spPr>
          <a:xfrm>
            <a:off x="7862454" y="1856508"/>
            <a:ext cx="3034146" cy="2964873"/>
          </a:xfrm>
          <a:prstGeom prst="rect">
            <a:avLst/>
          </a:prstGeom>
        </p:spPr>
      </p:pic>
      <p:pic>
        <p:nvPicPr>
          <p:cNvPr id="11" name="Bildobjekt 10" descr="En bild som visar cirkel, Grafik, clipart, tecknad serie&#10;&#10;AI-genererat innehåll kan vara felaktigt.">
            <a:extLst>
              <a:ext uri="{FF2B5EF4-FFF2-40B4-BE49-F238E27FC236}">
                <a16:creationId xmlns:a16="http://schemas.microsoft.com/office/drawing/2014/main" id="{E6FAD65A-6A7B-20B3-4044-573C79ECB103}"/>
              </a:ext>
            </a:extLst>
          </p:cNvPr>
          <p:cNvPicPr>
            <a:picLocks noChangeAspect="1"/>
          </p:cNvPicPr>
          <p:nvPr/>
        </p:nvPicPr>
        <p:blipFill>
          <a:blip r:embed="rId3"/>
          <a:stretch>
            <a:fillRect/>
          </a:stretch>
        </p:blipFill>
        <p:spPr>
          <a:xfrm>
            <a:off x="3198439" y="4850657"/>
            <a:ext cx="1773906" cy="1730251"/>
          </a:xfrm>
          <a:prstGeom prst="rect">
            <a:avLst/>
          </a:prstGeom>
        </p:spPr>
      </p:pic>
      <p:pic>
        <p:nvPicPr>
          <p:cNvPr id="12" name="Bildobjekt 11" descr="En bild som visar cirkel, Grafik, design&#10;&#10;AI-genererat innehåll kan vara felaktigt.">
            <a:extLst>
              <a:ext uri="{FF2B5EF4-FFF2-40B4-BE49-F238E27FC236}">
                <a16:creationId xmlns:a16="http://schemas.microsoft.com/office/drawing/2014/main" id="{5656A65B-9D00-AE8C-1064-66B5944FB79A}"/>
              </a:ext>
            </a:extLst>
          </p:cNvPr>
          <p:cNvPicPr>
            <a:picLocks noChangeAspect="1"/>
          </p:cNvPicPr>
          <p:nvPr/>
        </p:nvPicPr>
        <p:blipFill>
          <a:blip r:embed="rId6"/>
          <a:stretch>
            <a:fillRect/>
          </a:stretch>
        </p:blipFill>
        <p:spPr>
          <a:xfrm>
            <a:off x="2831275" y="4813463"/>
            <a:ext cx="623455" cy="623455"/>
          </a:xfrm>
          <a:prstGeom prst="rect">
            <a:avLst/>
          </a:prstGeom>
        </p:spPr>
      </p:pic>
      <p:pic>
        <p:nvPicPr>
          <p:cNvPr id="13" name="Bildobjekt 12" descr="En bild som visar Grafik, clipart, symbol, design&#10;&#10;AI-genererat innehåll kan vara felaktigt.">
            <a:extLst>
              <a:ext uri="{FF2B5EF4-FFF2-40B4-BE49-F238E27FC236}">
                <a16:creationId xmlns:a16="http://schemas.microsoft.com/office/drawing/2014/main" id="{3037A843-A40E-88B2-F1D6-2CDD01F9C1F4}"/>
              </a:ext>
            </a:extLst>
          </p:cNvPr>
          <p:cNvPicPr>
            <a:picLocks noChangeAspect="1"/>
          </p:cNvPicPr>
          <p:nvPr/>
        </p:nvPicPr>
        <p:blipFill>
          <a:blip r:embed="rId7"/>
          <a:stretch>
            <a:fillRect/>
          </a:stretch>
        </p:blipFill>
        <p:spPr>
          <a:xfrm>
            <a:off x="4351317" y="2711530"/>
            <a:ext cx="625434" cy="621476"/>
          </a:xfrm>
          <a:prstGeom prst="rect">
            <a:avLst/>
          </a:prstGeom>
        </p:spPr>
      </p:pic>
    </p:spTree>
    <p:extLst>
      <p:ext uri="{BB962C8B-B14F-4D97-AF65-F5344CB8AC3E}">
        <p14:creationId xmlns:p14="http://schemas.microsoft.com/office/powerpoint/2010/main" val="1444540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pic>
        <p:nvPicPr>
          <p:cNvPr id="5" name="Bildobjekt 4" descr="En bild som visar clipart, tecknad serie, cirkel, Grafik&#10;&#10;AI-genererat innehåll kan vara felaktigt.">
            <a:extLst>
              <a:ext uri="{FF2B5EF4-FFF2-40B4-BE49-F238E27FC236}">
                <a16:creationId xmlns:a16="http://schemas.microsoft.com/office/drawing/2014/main" id="{FE6A35DD-90CB-C47B-76DD-63BF34653485}"/>
              </a:ext>
            </a:extLst>
          </p:cNvPr>
          <p:cNvPicPr>
            <a:picLocks noChangeAspect="1"/>
          </p:cNvPicPr>
          <p:nvPr/>
        </p:nvPicPr>
        <p:blipFill>
          <a:blip r:embed="rId3"/>
          <a:stretch>
            <a:fillRect/>
          </a:stretch>
        </p:blipFill>
        <p:spPr>
          <a:xfrm>
            <a:off x="1230671" y="1952846"/>
            <a:ext cx="2909978" cy="2953110"/>
          </a:xfrm>
          <a:prstGeom prst="rect">
            <a:avLst/>
          </a:prstGeom>
        </p:spPr>
      </p:pic>
      <p:sp>
        <p:nvSpPr>
          <p:cNvPr id="8" name="SMCs view of religious literacy">
            <a:extLst>
              <a:ext uri="{FF2B5EF4-FFF2-40B4-BE49-F238E27FC236}">
                <a16:creationId xmlns:a16="http://schemas.microsoft.com/office/drawing/2014/main" id="{70486309-E7C4-9F09-7614-81EE48864707}"/>
              </a:ext>
            </a:extLst>
          </p:cNvPr>
          <p:cNvSpPr txBox="1">
            <a:spLocks/>
          </p:cNvSpPr>
          <p:nvPr/>
        </p:nvSpPr>
        <p:spPr>
          <a:xfrm>
            <a:off x="4435803" y="1948227"/>
            <a:ext cx="4158511" cy="12105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914400" rtl="0" eaLnBrk="1" latinLnBrk="0" hangingPunct="1">
              <a:spcBef>
                <a:spcPts val="800"/>
              </a:spcBef>
              <a:buNone/>
              <a:defRPr sz="5000" b="0" kern="1200">
                <a:solidFill>
                  <a:srgbClr val="424242"/>
                </a:solidFill>
                <a:latin typeface="+mn-lt"/>
                <a:ea typeface="+mn-ea"/>
                <a:cs typeface="+mn-cs"/>
                <a:sym typeface="Trebuchet MS"/>
              </a:defRPr>
            </a:lvl1pPr>
          </a:lstStyle>
          <a:p>
            <a:pPr algn="ctr"/>
            <a:r>
              <a:rPr lang="en-GB" sz="3600" b="1" noProof="0" dirty="0">
                <a:solidFill>
                  <a:srgbClr val="56104A"/>
                </a:solidFill>
                <a:latin typeface="Trebuchet MS"/>
              </a:rPr>
              <a:t>"Why do we need religious literacy?"</a:t>
            </a:r>
            <a:endParaRPr lang="en-GB" sz="3600" noProof="0" dirty="0"/>
          </a:p>
        </p:txBody>
      </p:sp>
      <p:sp>
        <p:nvSpPr>
          <p:cNvPr id="9" name="SMCs view of religious literacy">
            <a:extLst>
              <a:ext uri="{FF2B5EF4-FFF2-40B4-BE49-F238E27FC236}">
                <a16:creationId xmlns:a16="http://schemas.microsoft.com/office/drawing/2014/main" id="{623DEC4F-129D-5EDA-C5EE-75F8994E232A}"/>
              </a:ext>
            </a:extLst>
          </p:cNvPr>
          <p:cNvSpPr txBox="1">
            <a:spLocks/>
          </p:cNvSpPr>
          <p:nvPr/>
        </p:nvSpPr>
        <p:spPr>
          <a:xfrm>
            <a:off x="7694818" y="3425334"/>
            <a:ext cx="3279281"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914400" rtl="0" eaLnBrk="1" latinLnBrk="0" hangingPunct="1">
              <a:spcBef>
                <a:spcPts val="800"/>
              </a:spcBef>
              <a:buNone/>
              <a:defRPr sz="5000" b="0" kern="1200">
                <a:solidFill>
                  <a:srgbClr val="424242"/>
                </a:solidFill>
                <a:latin typeface="+mn-lt"/>
                <a:ea typeface="+mn-ea"/>
                <a:cs typeface="+mn-cs"/>
                <a:sym typeface="Trebuchet MS"/>
              </a:defRPr>
            </a:lvl1pPr>
          </a:lstStyle>
          <a:p>
            <a:pPr algn="ctr"/>
            <a:r>
              <a:rPr lang="en-GB" sz="3600" b="1" noProof="0" dirty="0">
                <a:solidFill>
                  <a:srgbClr val="56104A"/>
                </a:solidFill>
                <a:latin typeface="Trebuchet MS"/>
              </a:rPr>
              <a:t>"What are the arguments?"</a:t>
            </a:r>
            <a:endParaRPr lang="en-GB" sz="3600" noProof="0" dirty="0"/>
          </a:p>
        </p:txBody>
      </p:sp>
    </p:spTree>
    <p:extLst>
      <p:ext uri="{BB962C8B-B14F-4D97-AF65-F5344CB8AC3E}">
        <p14:creationId xmlns:p14="http://schemas.microsoft.com/office/powerpoint/2010/main" val="175371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p:cNvGrpSpPr/>
        <p:nvPr/>
      </p:nvGrpSpPr>
      <p:grpSpPr>
        <a:xfrm>
          <a:off x="0" y="0"/>
          <a:ext cx="0" cy="0"/>
          <a:chOff x="0" y="0"/>
          <a:chExt cx="0" cy="0"/>
        </a:xfrm>
      </p:grpSpPr>
      <p:sp>
        <p:nvSpPr>
          <p:cNvPr id="2" name="textruta 1"/>
          <p:cNvSpPr txBox="1"/>
          <p:nvPr/>
        </p:nvSpPr>
        <p:spPr>
          <a:xfrm>
            <a:off x="1531154" y="1658502"/>
            <a:ext cx="9127002" cy="3539430"/>
          </a:xfrm>
          <a:prstGeom prst="rect">
            <a:avLst/>
          </a:prstGeom>
          <a:noFill/>
        </p:spPr>
        <p:txBody>
          <a:bodyPr wrap="square" lIns="91440" tIns="45720" rIns="91440" bIns="45720" rtlCol="0" anchor="t">
            <a:spAutoFit/>
          </a:bodyPr>
          <a:lstStyle/>
          <a:p>
            <a:r>
              <a:rPr lang="en-GB" sz="3200" b="1" noProof="0" dirty="0">
                <a:solidFill>
                  <a:srgbClr val="F1EBE4"/>
                </a:solidFill>
                <a:latin typeface="Trebuchet MS"/>
              </a:rPr>
              <a:t>Our vision is for the Kingdom of God to be manifested on earth. </a:t>
            </a:r>
            <a:r>
              <a:rPr lang="en-GB" sz="3200" noProof="0" dirty="0">
                <a:solidFill>
                  <a:srgbClr val="F1EBE4"/>
                </a:solidFill>
                <a:latin typeface="Trebuchet MS"/>
              </a:rPr>
              <a:t>Imagine a world free from poverty and oppressive structures, in which people can influence their own situations and where God’s creation is managed responsibly for future generations. That is what we and our member organisations work for.</a:t>
            </a:r>
            <a:endParaRPr lang="en-GB" noProof="0" dirty="0"/>
          </a:p>
        </p:txBody>
      </p:sp>
    </p:spTree>
    <p:extLst>
      <p:ext uri="{BB962C8B-B14F-4D97-AF65-F5344CB8AC3E}">
        <p14:creationId xmlns:p14="http://schemas.microsoft.com/office/powerpoint/2010/main" val="142367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107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cxnSp>
        <p:nvCxnSpPr>
          <p:cNvPr id="3" name="Rak 7"/>
          <p:cNvCxnSpPr/>
          <p:nvPr/>
        </p:nvCxnSpPr>
        <p:spPr>
          <a:xfrm>
            <a:off x="5791206" y="1154896"/>
            <a:ext cx="0" cy="43924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ruta 3"/>
          <p:cNvSpPr txBox="1"/>
          <p:nvPr/>
        </p:nvSpPr>
        <p:spPr>
          <a:xfrm>
            <a:off x="2495600" y="1772816"/>
            <a:ext cx="2880320" cy="707886"/>
          </a:xfrm>
          <a:prstGeom prst="rect">
            <a:avLst/>
          </a:prstGeom>
          <a:noFill/>
        </p:spPr>
        <p:txBody>
          <a:bodyPr wrap="square" rtlCol="0">
            <a:spAutoFit/>
          </a:bodyPr>
          <a:lstStyle/>
          <a:p>
            <a:r>
              <a:rPr lang="en-GB" sz="4000" noProof="0" dirty="0"/>
              <a:t>2025</a:t>
            </a:r>
          </a:p>
        </p:txBody>
      </p:sp>
      <p:sp>
        <p:nvSpPr>
          <p:cNvPr id="5" name="textruta 4"/>
          <p:cNvSpPr txBox="1"/>
          <p:nvPr/>
        </p:nvSpPr>
        <p:spPr>
          <a:xfrm>
            <a:off x="2341566" y="2784638"/>
            <a:ext cx="3600400" cy="2092881"/>
          </a:xfrm>
          <a:prstGeom prst="rect">
            <a:avLst/>
          </a:prstGeom>
          <a:noFill/>
        </p:spPr>
        <p:txBody>
          <a:bodyPr wrap="square" rtlCol="0">
            <a:spAutoFit/>
          </a:bodyPr>
          <a:lstStyle/>
          <a:p>
            <a:r>
              <a:rPr lang="en-GB" sz="13000" noProof="0" dirty="0"/>
              <a:t>85%</a:t>
            </a:r>
          </a:p>
        </p:txBody>
      </p:sp>
    </p:spTree>
    <p:extLst>
      <p:ext uri="{BB962C8B-B14F-4D97-AF65-F5344CB8AC3E}">
        <p14:creationId xmlns:p14="http://schemas.microsoft.com/office/powerpoint/2010/main" val="2751722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cxnSp>
        <p:nvCxnSpPr>
          <p:cNvPr id="3" name="Rak 7"/>
          <p:cNvCxnSpPr/>
          <p:nvPr/>
        </p:nvCxnSpPr>
        <p:spPr>
          <a:xfrm>
            <a:off x="5791206" y="1154896"/>
            <a:ext cx="0" cy="43924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ruta 3"/>
          <p:cNvSpPr txBox="1"/>
          <p:nvPr/>
        </p:nvSpPr>
        <p:spPr>
          <a:xfrm>
            <a:off x="2495600" y="1772816"/>
            <a:ext cx="2880320" cy="707886"/>
          </a:xfrm>
          <a:prstGeom prst="rect">
            <a:avLst/>
          </a:prstGeom>
          <a:noFill/>
        </p:spPr>
        <p:txBody>
          <a:bodyPr wrap="square" rtlCol="0">
            <a:spAutoFit/>
          </a:bodyPr>
          <a:lstStyle/>
          <a:p>
            <a:r>
              <a:rPr lang="en-GB" sz="4000" noProof="0" dirty="0"/>
              <a:t>2025</a:t>
            </a:r>
          </a:p>
        </p:txBody>
      </p:sp>
      <p:sp>
        <p:nvSpPr>
          <p:cNvPr id="5" name="textruta 4"/>
          <p:cNvSpPr txBox="1"/>
          <p:nvPr/>
        </p:nvSpPr>
        <p:spPr>
          <a:xfrm>
            <a:off x="2341566" y="2784638"/>
            <a:ext cx="3600400" cy="2092881"/>
          </a:xfrm>
          <a:prstGeom prst="rect">
            <a:avLst/>
          </a:prstGeom>
          <a:noFill/>
        </p:spPr>
        <p:txBody>
          <a:bodyPr wrap="square" rtlCol="0">
            <a:spAutoFit/>
          </a:bodyPr>
          <a:lstStyle/>
          <a:p>
            <a:r>
              <a:rPr lang="en-GB" sz="13000" noProof="0" dirty="0"/>
              <a:t>85%</a:t>
            </a:r>
          </a:p>
        </p:txBody>
      </p:sp>
      <p:sp>
        <p:nvSpPr>
          <p:cNvPr id="6" name="textruta 5"/>
          <p:cNvSpPr txBox="1"/>
          <p:nvPr/>
        </p:nvSpPr>
        <p:spPr>
          <a:xfrm>
            <a:off x="6312025" y="1744350"/>
            <a:ext cx="2287249" cy="707886"/>
          </a:xfrm>
          <a:prstGeom prst="rect">
            <a:avLst/>
          </a:prstGeom>
          <a:noFill/>
        </p:spPr>
        <p:txBody>
          <a:bodyPr wrap="square" rtlCol="0">
            <a:spAutoFit/>
          </a:bodyPr>
          <a:lstStyle/>
          <a:p>
            <a:r>
              <a:rPr lang="en-GB" sz="4000" noProof="0" dirty="0"/>
              <a:t>2060</a:t>
            </a:r>
          </a:p>
        </p:txBody>
      </p:sp>
      <p:sp>
        <p:nvSpPr>
          <p:cNvPr id="7" name="textruta 6"/>
          <p:cNvSpPr txBox="1"/>
          <p:nvPr/>
        </p:nvSpPr>
        <p:spPr>
          <a:xfrm>
            <a:off x="6150684" y="2754318"/>
            <a:ext cx="4517316" cy="2092881"/>
          </a:xfrm>
          <a:prstGeom prst="rect">
            <a:avLst/>
          </a:prstGeom>
          <a:noFill/>
        </p:spPr>
        <p:txBody>
          <a:bodyPr wrap="square" rtlCol="0">
            <a:spAutoFit/>
          </a:bodyPr>
          <a:lstStyle/>
          <a:p>
            <a:r>
              <a:rPr lang="en-GB" sz="13000" noProof="0" dirty="0"/>
              <a:t>87%</a:t>
            </a:r>
          </a:p>
        </p:txBody>
      </p:sp>
    </p:spTree>
    <p:extLst>
      <p:ext uri="{BB962C8B-B14F-4D97-AF65-F5344CB8AC3E}">
        <p14:creationId xmlns:p14="http://schemas.microsoft.com/office/powerpoint/2010/main" val="97900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732038"/>
            <a:ext cx="7465966" cy="604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ubrik 1"/>
          <p:cNvSpPr txBox="1">
            <a:spLocks/>
          </p:cNvSpPr>
          <p:nvPr/>
        </p:nvSpPr>
        <p:spPr>
          <a:xfrm>
            <a:off x="2406040" y="260648"/>
            <a:ext cx="4338032" cy="864000"/>
          </a:xfrm>
          <a:prstGeom prst="rect">
            <a:avLst/>
          </a:prstGeom>
          <a:noFill/>
        </p:spPr>
        <p:txBody>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GB" sz="4600" noProof="0" dirty="0">
                <a:latin typeface="Georgia" panose="02040502050405020303" pitchFamily="18" charset="0"/>
              </a:rPr>
              <a:t>Values matter</a:t>
            </a:r>
          </a:p>
        </p:txBody>
      </p:sp>
      <p:pic>
        <p:nvPicPr>
          <p:cNvPr id="4" name="Bildobjekt 3" descr="En bild som visar text, diagram, karta&#10;&#10;AI-genererat innehåll kan vara felaktigt.">
            <a:extLst>
              <a:ext uri="{FF2B5EF4-FFF2-40B4-BE49-F238E27FC236}">
                <a16:creationId xmlns:a16="http://schemas.microsoft.com/office/drawing/2014/main" id="{4443C6A9-3195-6188-0D1A-6909D23A522A}"/>
              </a:ext>
            </a:extLst>
          </p:cNvPr>
          <p:cNvPicPr>
            <a:picLocks noChangeAspect="1"/>
          </p:cNvPicPr>
          <p:nvPr/>
        </p:nvPicPr>
        <p:blipFill>
          <a:blip r:embed="rId4"/>
          <a:srcRect r="1006" b="996"/>
          <a:stretch>
            <a:fillRect/>
          </a:stretch>
        </p:blipFill>
        <p:spPr>
          <a:xfrm>
            <a:off x="894116" y="35169"/>
            <a:ext cx="10392001" cy="6789688"/>
          </a:xfrm>
          <a:prstGeom prst="rect">
            <a:avLst/>
          </a:prstGeom>
        </p:spPr>
      </p:pic>
    </p:spTree>
    <p:extLst>
      <p:ext uri="{BB962C8B-B14F-4D97-AF65-F5344CB8AC3E}">
        <p14:creationId xmlns:p14="http://schemas.microsoft.com/office/powerpoint/2010/main" val="1252200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2" name="Rektangel 1"/>
          <p:cNvSpPr/>
          <p:nvPr/>
        </p:nvSpPr>
        <p:spPr>
          <a:xfrm>
            <a:off x="385497" y="2198925"/>
            <a:ext cx="7196642" cy="938719"/>
          </a:xfrm>
          <a:prstGeom prst="rect">
            <a:avLst/>
          </a:prstGeom>
        </p:spPr>
        <p:txBody>
          <a:bodyPr wrap="square" lIns="91440" tIns="45720" rIns="91440" bIns="45720" anchor="t">
            <a:spAutoFit/>
          </a:bodyPr>
          <a:lstStyle/>
          <a:p>
            <a:r>
              <a:rPr lang="en-GB" sz="5500" b="1" noProof="0" dirty="0">
                <a:solidFill>
                  <a:srgbClr val="F1EBE4"/>
                </a:solidFill>
                <a:latin typeface="Trebuchet MS"/>
              </a:rPr>
              <a:t>The world is complex</a:t>
            </a:r>
          </a:p>
        </p:txBody>
      </p:sp>
      <p:sp>
        <p:nvSpPr>
          <p:cNvPr id="9" name="Rektangel 8"/>
          <p:cNvSpPr/>
          <p:nvPr/>
        </p:nvSpPr>
        <p:spPr>
          <a:xfrm>
            <a:off x="409950" y="2977284"/>
            <a:ext cx="7833890" cy="553998"/>
          </a:xfrm>
          <a:prstGeom prst="rect">
            <a:avLst/>
          </a:prstGeom>
        </p:spPr>
        <p:txBody>
          <a:bodyPr wrap="square" lIns="91440" tIns="45720" rIns="91440" bIns="45720" anchor="t">
            <a:spAutoFit/>
          </a:bodyPr>
          <a:lstStyle/>
          <a:p>
            <a:r>
              <a:rPr lang="en-GB" sz="3000" b="1" noProof="0" dirty="0">
                <a:solidFill>
                  <a:srgbClr val="F1EBE4"/>
                </a:solidFill>
              </a:rPr>
              <a:t>…and religion and identity are complex</a:t>
            </a:r>
            <a:endParaRPr lang="en-GB" sz="3000" noProof="0" dirty="0">
              <a:solidFill>
                <a:srgbClr val="F1EBE4"/>
              </a:solidFill>
            </a:endParaRPr>
          </a:p>
        </p:txBody>
      </p:sp>
    </p:spTree>
    <p:extLst>
      <p:ext uri="{BB962C8B-B14F-4D97-AF65-F5344CB8AC3E}">
        <p14:creationId xmlns:p14="http://schemas.microsoft.com/office/powerpoint/2010/main" val="2022892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pic>
        <p:nvPicPr>
          <p:cNvPr id="2" name="Screenshot 2019-02-01 at 11.56.05.png" descr="Screenshot 2019-02-01 at 11.56.05.png"/>
          <p:cNvPicPr>
            <a:picLocks noChangeAspect="1"/>
          </p:cNvPicPr>
          <p:nvPr/>
        </p:nvPicPr>
        <p:blipFill>
          <a:blip r:embed="rId3"/>
          <a:stretch>
            <a:fillRect/>
          </a:stretch>
        </p:blipFill>
        <p:spPr>
          <a:xfrm>
            <a:off x="7731104" y="812592"/>
            <a:ext cx="3406271" cy="5236496"/>
          </a:xfrm>
          <a:prstGeom prst="rect">
            <a:avLst/>
          </a:prstGeom>
          <a:ln w="12700">
            <a:miter lim="400000"/>
          </a:ln>
          <a:effectLst>
            <a:outerShdw blurRad="355600" rotWithShape="0">
              <a:srgbClr val="000000">
                <a:alpha val="75000"/>
              </a:srgbClr>
            </a:outerShdw>
          </a:effectLst>
        </p:spPr>
      </p:pic>
      <p:sp>
        <p:nvSpPr>
          <p:cNvPr id="7" name="SMCs view of religious literacy">
            <a:extLst>
              <a:ext uri="{FF2B5EF4-FFF2-40B4-BE49-F238E27FC236}">
                <a16:creationId xmlns:a16="http://schemas.microsoft.com/office/drawing/2014/main" id="{C3641331-D4CB-C99A-2C0F-503ED67E1CC8}"/>
              </a:ext>
            </a:extLst>
          </p:cNvPr>
          <p:cNvSpPr txBox="1">
            <a:spLocks/>
          </p:cNvSpPr>
          <p:nvPr/>
        </p:nvSpPr>
        <p:spPr>
          <a:xfrm>
            <a:off x="1106449" y="2958264"/>
            <a:ext cx="6139711" cy="94897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914400" rtl="0" eaLnBrk="1" latinLnBrk="0" hangingPunct="1">
              <a:spcBef>
                <a:spcPts val="800"/>
              </a:spcBef>
              <a:buNone/>
              <a:defRPr sz="5000" b="0" kern="1200">
                <a:solidFill>
                  <a:srgbClr val="424242"/>
                </a:solidFill>
                <a:latin typeface="+mn-lt"/>
                <a:ea typeface="+mn-ea"/>
                <a:cs typeface="+mn-cs"/>
                <a:sym typeface="Trebuchet MS"/>
              </a:defRPr>
            </a:lvl1pPr>
          </a:lstStyle>
          <a:p>
            <a:pPr algn="ctr"/>
            <a:r>
              <a:rPr lang="en-GB" sz="5500" b="1" noProof="0" dirty="0">
                <a:solidFill>
                  <a:srgbClr val="56104A"/>
                </a:solidFill>
                <a:latin typeface="Trebuchet MS"/>
              </a:rPr>
              <a:t>Religion motivates</a:t>
            </a:r>
            <a:endParaRPr lang="en-GB" noProof="0" dirty="0"/>
          </a:p>
        </p:txBody>
      </p:sp>
    </p:spTree>
    <p:extLst>
      <p:ext uri="{BB962C8B-B14F-4D97-AF65-F5344CB8AC3E}">
        <p14:creationId xmlns:p14="http://schemas.microsoft.com/office/powerpoint/2010/main" val="3021688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C09D3451-9802-137C-CEFA-AADCC3160F76}"/>
            </a:ext>
          </a:extLst>
        </p:cNvPr>
        <p:cNvGrpSpPr/>
        <p:nvPr/>
      </p:nvGrpSpPr>
      <p:grpSpPr>
        <a:xfrm>
          <a:off x="0" y="0"/>
          <a:ext cx="0" cy="0"/>
          <a:chOff x="0" y="0"/>
          <a:chExt cx="0" cy="0"/>
        </a:xfrm>
      </p:grpSpPr>
      <p:sp>
        <p:nvSpPr>
          <p:cNvPr id="7" name="SMCs view of religious literacy">
            <a:extLst>
              <a:ext uri="{FF2B5EF4-FFF2-40B4-BE49-F238E27FC236}">
                <a16:creationId xmlns:a16="http://schemas.microsoft.com/office/drawing/2014/main" id="{A313DA5D-7462-1FB9-00AA-A76D1C307C13}"/>
              </a:ext>
            </a:extLst>
          </p:cNvPr>
          <p:cNvSpPr txBox="1">
            <a:spLocks/>
          </p:cNvSpPr>
          <p:nvPr/>
        </p:nvSpPr>
        <p:spPr>
          <a:xfrm>
            <a:off x="7133176" y="1996463"/>
            <a:ext cx="4130802" cy="287258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914400" rtl="0" eaLnBrk="1" latinLnBrk="0" hangingPunct="1">
              <a:spcBef>
                <a:spcPts val="800"/>
              </a:spcBef>
              <a:buNone/>
              <a:defRPr sz="5000" b="0" kern="1200">
                <a:solidFill>
                  <a:srgbClr val="424242"/>
                </a:solidFill>
                <a:latin typeface="+mn-lt"/>
                <a:ea typeface="+mn-ea"/>
                <a:cs typeface="+mn-cs"/>
                <a:sym typeface="Trebuchet MS"/>
              </a:defRPr>
            </a:lvl1pPr>
          </a:lstStyle>
          <a:p>
            <a:r>
              <a:rPr lang="en-GB" sz="3600" b="1" dirty="0">
                <a:solidFill>
                  <a:srgbClr val="56104A"/>
                </a:solidFill>
                <a:latin typeface="Trebuchet MS"/>
              </a:rPr>
              <a:t>Faith can provide a narrative and </a:t>
            </a:r>
            <a:r>
              <a:rPr lang="en-GB" sz="3600" b="1">
                <a:solidFill>
                  <a:srgbClr val="56104A"/>
                </a:solidFill>
                <a:latin typeface="Trebuchet MS"/>
              </a:rPr>
              <a:t>ethos that has </a:t>
            </a:r>
            <a:r>
              <a:rPr lang="en-GB" sz="3600" b="1" dirty="0">
                <a:solidFill>
                  <a:srgbClr val="56104A"/>
                </a:solidFill>
                <a:latin typeface="Trebuchet MS"/>
              </a:rPr>
              <a:t>an </a:t>
            </a:r>
            <a:r>
              <a:rPr lang="en-GB" sz="3600" b="1">
                <a:solidFill>
                  <a:srgbClr val="56104A"/>
                </a:solidFill>
                <a:latin typeface="Trebuchet MS"/>
              </a:rPr>
              <a:t>impact beyond</a:t>
            </a:r>
            <a:r>
              <a:rPr lang="en-GB" sz="3600" b="1" dirty="0">
                <a:solidFill>
                  <a:srgbClr val="56104A"/>
                </a:solidFill>
                <a:latin typeface="Trebuchet MS"/>
              </a:rPr>
              <a:t> </a:t>
            </a:r>
            <a:r>
              <a:rPr lang="en-GB" sz="3600" b="1">
                <a:solidFill>
                  <a:srgbClr val="56104A"/>
                </a:solidFill>
                <a:latin typeface="Trebuchet MS"/>
              </a:rPr>
              <a:t>science or policies</a:t>
            </a:r>
            <a:endParaRPr lang="sv-SE" err="1">
              <a:solidFill>
                <a:srgbClr val="56104A"/>
              </a:solidFill>
            </a:endParaRPr>
          </a:p>
        </p:txBody>
      </p:sp>
      <p:pic>
        <p:nvPicPr>
          <p:cNvPr id="3" name="Bildobjekt 2" descr="En bild som visar karta, skärmbild, Flygfotografi, mark&#10;&#10;AI-genererat innehåll kan vara felaktigt.">
            <a:extLst>
              <a:ext uri="{FF2B5EF4-FFF2-40B4-BE49-F238E27FC236}">
                <a16:creationId xmlns:a16="http://schemas.microsoft.com/office/drawing/2014/main" id="{C277423B-39F2-BD9E-2FC8-3B042B7A53C4}"/>
              </a:ext>
            </a:extLst>
          </p:cNvPr>
          <p:cNvPicPr>
            <a:picLocks noChangeAspect="1"/>
          </p:cNvPicPr>
          <p:nvPr/>
        </p:nvPicPr>
        <p:blipFill>
          <a:blip r:embed="rId3"/>
          <a:stretch>
            <a:fillRect/>
          </a:stretch>
        </p:blipFill>
        <p:spPr>
          <a:xfrm>
            <a:off x="453612" y="1714563"/>
            <a:ext cx="5886450" cy="3305175"/>
          </a:xfrm>
          <a:prstGeom prst="rect">
            <a:avLst/>
          </a:prstGeom>
        </p:spPr>
      </p:pic>
    </p:spTree>
    <p:extLst>
      <p:ext uri="{BB962C8B-B14F-4D97-AF65-F5344CB8AC3E}">
        <p14:creationId xmlns:p14="http://schemas.microsoft.com/office/powerpoint/2010/main" val="3144450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8" name="Ellips 7">
            <a:extLst>
              <a:ext uri="{FF2B5EF4-FFF2-40B4-BE49-F238E27FC236}">
                <a16:creationId xmlns:a16="http://schemas.microsoft.com/office/drawing/2014/main" id="{0157231C-20EC-5FA2-28EA-1AC12C79A98C}"/>
              </a:ext>
            </a:extLst>
          </p:cNvPr>
          <p:cNvSpPr/>
          <p:nvPr/>
        </p:nvSpPr>
        <p:spPr>
          <a:xfrm>
            <a:off x="7727356" y="223679"/>
            <a:ext cx="3629326" cy="3621271"/>
          </a:xfrm>
          <a:prstGeom prst="ellipse">
            <a:avLst/>
          </a:prstGeom>
          <a:solidFill>
            <a:srgbClr val="CB735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5" name="Rektangel 4">
            <a:extLst>
              <a:ext uri="{FF2B5EF4-FFF2-40B4-BE49-F238E27FC236}">
                <a16:creationId xmlns:a16="http://schemas.microsoft.com/office/drawing/2014/main" id="{99087BBB-76B2-2563-E4FD-31D875A81023}"/>
              </a:ext>
            </a:extLst>
          </p:cNvPr>
          <p:cNvSpPr/>
          <p:nvPr/>
        </p:nvSpPr>
        <p:spPr>
          <a:xfrm>
            <a:off x="8075838" y="1436925"/>
            <a:ext cx="3281135" cy="1200329"/>
          </a:xfrm>
          <a:prstGeom prst="rect">
            <a:avLst/>
          </a:prstGeom>
        </p:spPr>
        <p:txBody>
          <a:bodyPr wrap="square" lIns="91440" tIns="45720" rIns="91440" bIns="45720" anchor="t">
            <a:spAutoFit/>
          </a:bodyPr>
          <a:lstStyle/>
          <a:p>
            <a:r>
              <a:rPr lang="en-GB" sz="3600" b="1" noProof="0" dirty="0">
                <a:solidFill>
                  <a:srgbClr val="F1EBE4"/>
                </a:solidFill>
                <a:latin typeface="Trebuchet MS"/>
              </a:rPr>
              <a:t>Faith-based </a:t>
            </a:r>
            <a:endParaRPr lang="en-GB" sz="3600" noProof="0" dirty="0">
              <a:solidFill>
                <a:srgbClr val="F1EBE4"/>
              </a:solidFill>
              <a:latin typeface="Trebuchet MS"/>
            </a:endParaRPr>
          </a:p>
          <a:p>
            <a:r>
              <a:rPr lang="en-GB" sz="3600" b="1" noProof="0" dirty="0">
                <a:solidFill>
                  <a:srgbClr val="F1EBE4"/>
                </a:solidFill>
                <a:latin typeface="Trebuchet MS"/>
              </a:rPr>
              <a:t>Actors have...</a:t>
            </a:r>
            <a:endParaRPr lang="en-GB" sz="3600" noProof="0" dirty="0">
              <a:solidFill>
                <a:srgbClr val="F1EBE4"/>
              </a:solidFill>
            </a:endParaRPr>
          </a:p>
        </p:txBody>
      </p:sp>
    </p:spTree>
    <p:extLst>
      <p:ext uri="{BB962C8B-B14F-4D97-AF65-F5344CB8AC3E}">
        <p14:creationId xmlns:p14="http://schemas.microsoft.com/office/powerpoint/2010/main" val="758483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7" name="textruta 6"/>
          <p:cNvSpPr txBox="1"/>
          <p:nvPr/>
        </p:nvSpPr>
        <p:spPr>
          <a:xfrm>
            <a:off x="4997552" y="865052"/>
            <a:ext cx="2207060" cy="841573"/>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5717" tIns="35717" rIns="35717" bIns="35717" numCol="1" spcCol="26788" rtlCol="0" anchor="ctr">
            <a:spAutoFit/>
          </a:bodyPr>
          <a:lstStyle/>
          <a:p>
            <a:pPr defTabSz="410751" hangingPunct="0"/>
            <a:r>
              <a:rPr lang="en-GB" sz="2500" b="1" noProof="0" dirty="0">
                <a:solidFill>
                  <a:srgbClr val="56104A"/>
                </a:solidFill>
                <a:latin typeface="Trebuchet MS"/>
                <a:ea typeface="Helvetica Neue"/>
                <a:cs typeface="Helvetica Neue"/>
              </a:rPr>
              <a:t>Change from top to bottom</a:t>
            </a:r>
          </a:p>
        </p:txBody>
      </p:sp>
      <p:cxnSp>
        <p:nvCxnSpPr>
          <p:cNvPr id="12" name="Rak pilkoppling 11"/>
          <p:cNvCxnSpPr>
            <a:cxnSpLocks/>
          </p:cNvCxnSpPr>
          <p:nvPr/>
        </p:nvCxnSpPr>
        <p:spPr>
          <a:xfrm>
            <a:off x="6027223" y="2136196"/>
            <a:ext cx="0" cy="2677501"/>
          </a:xfrm>
          <a:prstGeom prst="straightConnector1">
            <a:avLst/>
          </a:prstGeom>
          <a:ln w="127000">
            <a:solidFill>
              <a:srgbClr val="56104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Rak pilkoppling 21"/>
          <p:cNvCxnSpPr>
            <a:cxnSpLocks/>
          </p:cNvCxnSpPr>
          <p:nvPr/>
        </p:nvCxnSpPr>
        <p:spPr>
          <a:xfrm>
            <a:off x="4535740" y="3432339"/>
            <a:ext cx="2938539" cy="0"/>
          </a:xfrm>
          <a:prstGeom prst="straightConnector1">
            <a:avLst/>
          </a:prstGeom>
          <a:ln w="127000">
            <a:solidFill>
              <a:srgbClr val="56104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7B34A422-FB86-BEE1-4345-282A93980B59}"/>
              </a:ext>
            </a:extLst>
          </p:cNvPr>
          <p:cNvSpPr txBox="1"/>
          <p:nvPr/>
        </p:nvSpPr>
        <p:spPr>
          <a:xfrm>
            <a:off x="4997551" y="5354990"/>
            <a:ext cx="2207060" cy="841573"/>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5717" tIns="35717" rIns="35717" bIns="35717" numCol="1" spcCol="26788" rtlCol="0" anchor="ctr">
            <a:spAutoFit/>
          </a:bodyPr>
          <a:lstStyle/>
          <a:p>
            <a:pPr defTabSz="410751" hangingPunct="0"/>
            <a:r>
              <a:rPr lang="en-GB" sz="2500" b="1" noProof="0" dirty="0">
                <a:solidFill>
                  <a:srgbClr val="56104A"/>
                </a:solidFill>
                <a:latin typeface="Trebuchet MS"/>
                <a:ea typeface="Helvetica Neue"/>
                <a:cs typeface="Helvetica Neue"/>
              </a:rPr>
              <a:t>Change from bottom to top</a:t>
            </a:r>
          </a:p>
        </p:txBody>
      </p:sp>
      <p:sp>
        <p:nvSpPr>
          <p:cNvPr id="11" name="textruta 10">
            <a:extLst>
              <a:ext uri="{FF2B5EF4-FFF2-40B4-BE49-F238E27FC236}">
                <a16:creationId xmlns:a16="http://schemas.microsoft.com/office/drawing/2014/main" id="{0AEC5158-8075-8B5B-68D7-5E3854651907}"/>
              </a:ext>
            </a:extLst>
          </p:cNvPr>
          <p:cNvSpPr txBox="1"/>
          <p:nvPr/>
        </p:nvSpPr>
        <p:spPr>
          <a:xfrm>
            <a:off x="8244843" y="3208595"/>
            <a:ext cx="2547029" cy="456852"/>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5717" tIns="35717" rIns="35717" bIns="35717" numCol="1" spcCol="26788" rtlCol="0" anchor="ctr">
            <a:spAutoFit/>
          </a:bodyPr>
          <a:lstStyle/>
          <a:p>
            <a:pPr defTabSz="410751"/>
            <a:r>
              <a:rPr lang="en-GB" sz="2500" b="1" noProof="0" dirty="0">
                <a:solidFill>
                  <a:srgbClr val="56104A"/>
                </a:solidFill>
                <a:latin typeface="Trebuchet MS"/>
              </a:rPr>
              <a:t>Individual issues</a:t>
            </a:r>
            <a:endParaRPr lang="en-GB" noProof="0" dirty="0">
              <a:solidFill>
                <a:srgbClr val="56104A"/>
              </a:solidFill>
            </a:endParaRPr>
          </a:p>
        </p:txBody>
      </p:sp>
      <p:sp>
        <p:nvSpPr>
          <p:cNvPr id="13" name="textruta 12">
            <a:extLst>
              <a:ext uri="{FF2B5EF4-FFF2-40B4-BE49-F238E27FC236}">
                <a16:creationId xmlns:a16="http://schemas.microsoft.com/office/drawing/2014/main" id="{8CD9FF54-7394-68B2-0025-D59800640515}"/>
              </a:ext>
            </a:extLst>
          </p:cNvPr>
          <p:cNvSpPr txBox="1"/>
          <p:nvPr/>
        </p:nvSpPr>
        <p:spPr>
          <a:xfrm>
            <a:off x="1328226" y="3208594"/>
            <a:ext cx="2547029" cy="456852"/>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5717" tIns="35717" rIns="35717" bIns="35717" numCol="1" spcCol="26788" rtlCol="0" anchor="ctr">
            <a:spAutoFit/>
          </a:bodyPr>
          <a:lstStyle/>
          <a:p>
            <a:pPr defTabSz="410751"/>
            <a:r>
              <a:rPr lang="en-GB" sz="2500" b="1" noProof="0" dirty="0">
                <a:solidFill>
                  <a:srgbClr val="56104A"/>
                </a:solidFill>
                <a:latin typeface="Trebuchet MS"/>
              </a:rPr>
              <a:t>Structural issues</a:t>
            </a:r>
            <a:endParaRPr lang="en-GB" noProof="0" dirty="0">
              <a:solidFill>
                <a:srgbClr val="56104A"/>
              </a:solidFill>
            </a:endParaRPr>
          </a:p>
        </p:txBody>
      </p:sp>
    </p:spTree>
    <p:extLst>
      <p:ext uri="{BB962C8B-B14F-4D97-AF65-F5344CB8AC3E}">
        <p14:creationId xmlns:p14="http://schemas.microsoft.com/office/powerpoint/2010/main" val="1135706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B7352"/>
        </a:solidFill>
        <a:effectLst/>
      </p:bgPr>
    </p:bg>
    <p:spTree>
      <p:nvGrpSpPr>
        <p:cNvPr id="1" name=""/>
        <p:cNvGrpSpPr/>
        <p:nvPr/>
      </p:nvGrpSpPr>
      <p:grpSpPr>
        <a:xfrm>
          <a:off x="0" y="0"/>
          <a:ext cx="0" cy="0"/>
          <a:chOff x="0" y="0"/>
          <a:chExt cx="0" cy="0"/>
        </a:xfrm>
      </p:grpSpPr>
      <p:sp>
        <p:nvSpPr>
          <p:cNvPr id="3" name="Rubrik 1"/>
          <p:cNvSpPr txBox="1">
            <a:spLocks/>
          </p:cNvSpPr>
          <p:nvPr/>
        </p:nvSpPr>
        <p:spPr>
          <a:xfrm>
            <a:off x="2040554" y="974050"/>
            <a:ext cx="8100000" cy="864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spcAft>
                <a:spcPts val="600"/>
              </a:spcAft>
            </a:pPr>
            <a:r>
              <a:rPr lang="en-GB" sz="5500" b="1" kern="1200" noProof="0" dirty="0">
                <a:solidFill>
                  <a:srgbClr val="F1EBE4"/>
                </a:solidFill>
                <a:latin typeface="+mj-lt"/>
                <a:ea typeface="+mj-ea"/>
                <a:cs typeface="+mj-cs"/>
              </a:rPr>
              <a:t>Religion and gender</a:t>
            </a:r>
            <a:endParaRPr lang="en-GB" noProof="0" dirty="0"/>
          </a:p>
        </p:txBody>
      </p:sp>
      <p:sp>
        <p:nvSpPr>
          <p:cNvPr id="9" name="Content Placeholder 3">
            <a:extLst>
              <a:ext uri="{FF2B5EF4-FFF2-40B4-BE49-F238E27FC236}">
                <a16:creationId xmlns:a16="http://schemas.microsoft.com/office/drawing/2014/main" id="{AED135FE-D497-759B-EA0F-B8E878CD5F4E}"/>
              </a:ext>
            </a:extLst>
          </p:cNvPr>
          <p:cNvSpPr>
            <a:spLocks noGrp="1"/>
          </p:cNvSpPr>
          <p:nvPr>
            <p:ph sz="half" idx="2"/>
          </p:nvPr>
        </p:nvSpPr>
        <p:spPr>
          <a:xfrm>
            <a:off x="2851200" y="2313747"/>
            <a:ext cx="6585968" cy="3600000"/>
          </a:xfrm>
        </p:spPr>
        <p:txBody>
          <a:bodyPr vert="horz" lIns="91440" tIns="45720" rIns="91440" bIns="45720" rtlCol="0" anchor="t">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solidFill>
                  <a:srgbClr val="F1EBE4"/>
                </a:solidFill>
                <a:effectLst/>
                <a:uLnTx/>
                <a:uFillTx/>
                <a:latin typeface="Trebuchet MS"/>
              </a:rPr>
              <a:t>Who have access to power trough religious organisations?</a:t>
            </a:r>
            <a:endParaRPr lang="en-GB" b="1" i="0" u="none" strike="noStrike" kern="1200" cap="none" spc="0" normalizeH="0" baseline="0" noProof="0" dirty="0">
              <a:ln>
                <a:noFill/>
              </a:ln>
              <a:solidFill>
                <a:srgbClr val="F1EBE4"/>
              </a:solidFill>
              <a:effectLst/>
              <a:uLnTx/>
              <a:uFillTx/>
              <a:latin typeface="Trebuchet MS"/>
            </a:endParaRPr>
          </a:p>
          <a:p>
            <a:pPr marL="171450" indent="-171450">
              <a:spcBef>
                <a:spcPts val="0"/>
              </a:spcBef>
              <a:defRPr/>
            </a:pPr>
            <a:endParaRPr lang="en-GB" b="1" noProof="0" dirty="0">
              <a:solidFill>
                <a:srgbClr val="F1EBE4"/>
              </a:solidFill>
              <a:latin typeface="Trebuchet MS"/>
            </a:endParaRP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solidFill>
                  <a:srgbClr val="F1EBE4"/>
                </a:solidFill>
                <a:effectLst/>
                <a:uLnTx/>
                <a:uFillTx/>
                <a:latin typeface="Trebuchet MS"/>
              </a:rPr>
              <a:t>Who are the followers and believers?</a:t>
            </a:r>
            <a:endParaRPr lang="en-GB" noProof="0" dirty="0">
              <a:solidFill>
                <a:srgbClr val="F1EBE4"/>
              </a:solidFill>
            </a:endParaRPr>
          </a:p>
          <a:p>
            <a:pPr marL="171450" indent="-171450">
              <a:spcBef>
                <a:spcPts val="0"/>
              </a:spcBef>
              <a:defRPr/>
            </a:pPr>
            <a:endParaRPr lang="en-GB" b="1" noProof="0" dirty="0">
              <a:solidFill>
                <a:srgbClr val="F1EBE4"/>
              </a:solidFill>
              <a:latin typeface="Trebuchet MS"/>
            </a:endParaRPr>
          </a:p>
          <a:p>
            <a:pPr marL="171450" indent="-171450">
              <a:spcBef>
                <a:spcPts val="0"/>
              </a:spcBef>
              <a:defRPr/>
            </a:pPr>
            <a:r>
              <a:rPr lang="en-GB" b="1" noProof="0" dirty="0">
                <a:solidFill>
                  <a:srgbClr val="F1EBE4"/>
                </a:solidFill>
                <a:latin typeface="Trebuchet MS"/>
              </a:rPr>
              <a:t>Do you have examples of</a:t>
            </a:r>
            <a:r>
              <a:rPr kumimoji="0" lang="en-GB" b="1" i="0" u="none" strike="noStrike" kern="1200" cap="none" spc="0" normalizeH="0" baseline="0" noProof="0" dirty="0">
                <a:ln>
                  <a:noFill/>
                </a:ln>
                <a:solidFill>
                  <a:srgbClr val="F1EBE4"/>
                </a:solidFill>
                <a:effectLst/>
                <a:uLnTx/>
                <a:uFillTx/>
                <a:latin typeface="Trebuchet MS"/>
              </a:rPr>
              <a:t> conflict between </a:t>
            </a:r>
            <a:r>
              <a:rPr kumimoji="0" lang="en-GB" b="1" i="0" u="none" strike="noStrike" kern="1200" cap="none" spc="0" normalizeH="0" baseline="0" noProof="0" dirty="0" err="1">
                <a:ln>
                  <a:noFill/>
                </a:ln>
                <a:solidFill>
                  <a:srgbClr val="F1EBE4"/>
                </a:solidFill>
                <a:effectLst/>
                <a:uLnTx/>
                <a:uFillTx/>
                <a:latin typeface="Trebuchet MS"/>
              </a:rPr>
              <a:t>FoRB</a:t>
            </a:r>
            <a:r>
              <a:rPr kumimoji="0" lang="en-GB" b="1" i="0" u="none" strike="noStrike" kern="1200" cap="none" spc="0" normalizeH="0" baseline="0" noProof="0" dirty="0">
                <a:ln>
                  <a:noFill/>
                </a:ln>
                <a:solidFill>
                  <a:srgbClr val="F1EBE4"/>
                </a:solidFill>
                <a:effectLst/>
                <a:uLnTx/>
                <a:uFillTx/>
                <a:latin typeface="Trebuchet MS"/>
              </a:rPr>
              <a:t> and gender justice?</a:t>
            </a:r>
            <a:endParaRPr lang="en-GB" noProof="0" dirty="0">
              <a:solidFill>
                <a:srgbClr val="F1EBE4"/>
              </a:solidFill>
            </a:endParaRPr>
          </a:p>
          <a:p>
            <a:pPr marL="0" indent="0">
              <a:buNone/>
            </a:pPr>
            <a:endParaRPr lang="en-GB" b="1" noProof="0" dirty="0">
              <a:solidFill>
                <a:srgbClr val="F1EBE4"/>
              </a:solidFill>
            </a:endParaRPr>
          </a:p>
        </p:txBody>
      </p:sp>
      <p:sp>
        <p:nvSpPr>
          <p:cNvPr id="2" name="Platshållare för text 2"/>
          <p:cNvSpPr txBox="1">
            <a:spLocks/>
          </p:cNvSpPr>
          <p:nvPr/>
        </p:nvSpPr>
        <p:spPr>
          <a:xfrm>
            <a:off x="2064001" y="1844696"/>
            <a:ext cx="8100001" cy="4536632"/>
          </a:xfrm>
          <a:prstGeom prst="rect">
            <a:avLst/>
          </a:prstGeom>
        </p:spPr>
        <p:txBody>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sz="3600" noProof="0" dirty="0"/>
          </a:p>
        </p:txBody>
      </p:sp>
    </p:spTree>
    <p:extLst>
      <p:ext uri="{BB962C8B-B14F-4D97-AF65-F5344CB8AC3E}">
        <p14:creationId xmlns:p14="http://schemas.microsoft.com/office/powerpoint/2010/main" val="1066788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804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pic>
        <p:nvPicPr>
          <p:cNvPr id="7" name="Platshållare för innehåll 6"/>
          <p:cNvPicPr>
            <a:picLocks noGrp="1" noChangeAspect="1"/>
          </p:cNvPicPr>
          <p:nvPr>
            <p:ph sz="half" idx="1"/>
          </p:nvPr>
        </p:nvPicPr>
        <p:blipFill>
          <a:blip r:embed="rId3">
            <a:extLst>
              <a:ext uri="{28A0092B-C50C-407E-A947-70E740481C1C}">
                <a14:useLocalDpi xmlns:a14="http://schemas.microsoft.com/office/drawing/2010/main" val="0"/>
              </a:ext>
            </a:extLst>
          </a:blip>
          <a:srcRect l="3655" t="2459" r="261" b="-524"/>
          <a:stretch>
            <a:fillRect/>
          </a:stretch>
        </p:blipFill>
        <p:spPr>
          <a:xfrm>
            <a:off x="4621751" y="1239588"/>
            <a:ext cx="6678232" cy="4376171"/>
          </a:xfrm>
        </p:spPr>
      </p:pic>
      <p:sp>
        <p:nvSpPr>
          <p:cNvPr id="8" name="Rubrik 1">
            <a:extLst>
              <a:ext uri="{FF2B5EF4-FFF2-40B4-BE49-F238E27FC236}">
                <a16:creationId xmlns:a16="http://schemas.microsoft.com/office/drawing/2014/main" id="{F9B83984-AA89-F4FE-7B4A-35199F469D11}"/>
              </a:ext>
            </a:extLst>
          </p:cNvPr>
          <p:cNvSpPr txBox="1">
            <a:spLocks/>
          </p:cNvSpPr>
          <p:nvPr/>
        </p:nvSpPr>
        <p:spPr>
          <a:xfrm>
            <a:off x="699632" y="1510091"/>
            <a:ext cx="3621189" cy="864000"/>
          </a:xfrm>
          <a:prstGeom prst="rect">
            <a:avLst/>
          </a:prstGeom>
          <a:ln>
            <a:noFill/>
          </a:ln>
        </p:spPr>
        <p:txBody>
          <a:bodyPr vert="horz" lIns="91440" tIns="45720" rIns="91440" bIns="45720" rtlCol="0" anchor="ctr">
            <a:noAutofit/>
          </a:bodyPr>
          <a:lstStyle>
            <a:lvl1pPr algn="l" defTabSz="914400" rtl="0" eaLnBrk="1" latinLnBrk="0" hangingPunct="1">
              <a:spcBef>
                <a:spcPct val="0"/>
              </a:spcBef>
              <a:buNone/>
              <a:defRPr sz="4600" kern="1200">
                <a:solidFill>
                  <a:schemeClr val="tx1"/>
                </a:solidFill>
                <a:latin typeface="+mj-lt"/>
                <a:ea typeface="+mj-ea"/>
                <a:cs typeface="+mj-cs"/>
              </a:defRPr>
            </a:lvl1pPr>
          </a:lstStyle>
          <a:p>
            <a:pPr>
              <a:spcAft>
                <a:spcPts val="600"/>
              </a:spcAft>
            </a:pPr>
            <a:r>
              <a:rPr lang="en-GB" sz="4800" b="1" noProof="0" dirty="0">
                <a:solidFill>
                  <a:srgbClr val="CB7352"/>
                </a:solidFill>
              </a:rPr>
              <a:t>For better, </a:t>
            </a:r>
            <a:endParaRPr lang="en-GB" sz="4800" noProof="0" dirty="0">
              <a:solidFill>
                <a:srgbClr val="CB7352"/>
              </a:solidFill>
            </a:endParaRPr>
          </a:p>
          <a:p>
            <a:pPr>
              <a:spcAft>
                <a:spcPts val="600"/>
              </a:spcAft>
            </a:pPr>
            <a:r>
              <a:rPr lang="en-GB" sz="4800" b="1" noProof="0" dirty="0">
                <a:solidFill>
                  <a:srgbClr val="CB7352"/>
                </a:solidFill>
              </a:rPr>
              <a:t>for worse...</a:t>
            </a:r>
            <a:endParaRPr lang="en-GB" sz="4800" noProof="0" dirty="0">
              <a:solidFill>
                <a:srgbClr val="CB7352"/>
              </a:solidFill>
            </a:endParaRPr>
          </a:p>
        </p:txBody>
      </p:sp>
    </p:spTree>
    <p:extLst>
      <p:ext uri="{BB962C8B-B14F-4D97-AF65-F5344CB8AC3E}">
        <p14:creationId xmlns:p14="http://schemas.microsoft.com/office/powerpoint/2010/main" val="3865394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fillRect t="-61000" b="-61000"/>
          </a:stretch>
        </a:blip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49013E56-1D2D-0916-7CCF-E162ACBA6B98}"/>
              </a:ext>
            </a:extLst>
          </p:cNvPr>
          <p:cNvPicPr>
            <a:picLocks noChangeAspect="1"/>
          </p:cNvPicPr>
          <p:nvPr/>
        </p:nvPicPr>
        <p:blipFill>
          <a:blip r:embed="rId3"/>
          <a:srcRect l="414" t="8325" r="3206" b="48174"/>
          <a:stretch>
            <a:fillRect/>
          </a:stretch>
        </p:blipFill>
        <p:spPr>
          <a:xfrm>
            <a:off x="-7786" y="-3339"/>
            <a:ext cx="12203066" cy="6868727"/>
          </a:xfrm>
          <a:prstGeom prst="rect">
            <a:avLst/>
          </a:prstGeom>
        </p:spPr>
      </p:pic>
      <p:sp>
        <p:nvSpPr>
          <p:cNvPr id="4" name="Rektangel 3">
            <a:extLst>
              <a:ext uri="{FF2B5EF4-FFF2-40B4-BE49-F238E27FC236}">
                <a16:creationId xmlns:a16="http://schemas.microsoft.com/office/drawing/2014/main" id="{75D499BE-8B24-C290-04BD-DC3DC648A250}"/>
              </a:ext>
            </a:extLst>
          </p:cNvPr>
          <p:cNvSpPr/>
          <p:nvPr/>
        </p:nvSpPr>
        <p:spPr>
          <a:xfrm>
            <a:off x="2231655" y="1411347"/>
            <a:ext cx="7196642" cy="938719"/>
          </a:xfrm>
          <a:prstGeom prst="rect">
            <a:avLst/>
          </a:prstGeom>
        </p:spPr>
        <p:txBody>
          <a:bodyPr wrap="square" lIns="91440" tIns="45720" rIns="91440" bIns="45720" anchor="t">
            <a:spAutoFit/>
          </a:bodyPr>
          <a:lstStyle/>
          <a:p>
            <a:r>
              <a:rPr lang="en-GB" sz="5500" b="1" noProof="0" dirty="0" err="1">
                <a:solidFill>
                  <a:srgbClr val="CB7352"/>
                </a:solidFill>
                <a:latin typeface="Trebuchet MS"/>
              </a:rPr>
              <a:t>Instrumentalisation</a:t>
            </a:r>
            <a:endParaRPr lang="en-GB" noProof="0" dirty="0">
              <a:solidFill>
                <a:srgbClr val="CB7352"/>
              </a:solidFill>
            </a:endParaRPr>
          </a:p>
        </p:txBody>
      </p:sp>
      <p:sp>
        <p:nvSpPr>
          <p:cNvPr id="8" name="Rektangel 7">
            <a:extLst>
              <a:ext uri="{FF2B5EF4-FFF2-40B4-BE49-F238E27FC236}">
                <a16:creationId xmlns:a16="http://schemas.microsoft.com/office/drawing/2014/main" id="{204FF6F2-9561-71B6-7063-06253CB3E071}"/>
              </a:ext>
            </a:extLst>
          </p:cNvPr>
          <p:cNvSpPr/>
          <p:nvPr/>
        </p:nvSpPr>
        <p:spPr>
          <a:xfrm>
            <a:off x="2256108" y="2189706"/>
            <a:ext cx="7833890" cy="553998"/>
          </a:xfrm>
          <a:prstGeom prst="rect">
            <a:avLst/>
          </a:prstGeom>
        </p:spPr>
        <p:txBody>
          <a:bodyPr wrap="square" lIns="91440" tIns="45720" rIns="91440" bIns="45720" anchor="t">
            <a:spAutoFit/>
          </a:bodyPr>
          <a:lstStyle/>
          <a:p>
            <a:r>
              <a:rPr lang="en-GB" sz="3000" b="1" noProof="0" dirty="0">
                <a:solidFill>
                  <a:srgbClr val="CB7352"/>
                </a:solidFill>
              </a:rPr>
              <a:t>Who owns the agenda?</a:t>
            </a:r>
            <a:endParaRPr lang="en-GB" noProof="0" dirty="0">
              <a:solidFill>
                <a:srgbClr val="CB7352"/>
              </a:solidFill>
            </a:endParaRPr>
          </a:p>
        </p:txBody>
      </p:sp>
    </p:spTree>
    <p:extLst>
      <p:ext uri="{BB962C8B-B14F-4D97-AF65-F5344CB8AC3E}">
        <p14:creationId xmlns:p14="http://schemas.microsoft.com/office/powerpoint/2010/main" val="116839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D00048F9-A154-4FF1-0752-735D50387225}"/>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4D6290AC-9A4B-7BA5-6130-3690156B2597}"/>
              </a:ext>
            </a:extLst>
          </p:cNvPr>
          <p:cNvSpPr/>
          <p:nvPr/>
        </p:nvSpPr>
        <p:spPr>
          <a:xfrm>
            <a:off x="2073318" y="2539503"/>
            <a:ext cx="8047707" cy="2631490"/>
          </a:xfrm>
          <a:prstGeom prst="rect">
            <a:avLst/>
          </a:prstGeom>
        </p:spPr>
        <p:txBody>
          <a:bodyPr wrap="square" lIns="91440" tIns="45720" rIns="91440" bIns="45720" anchor="t">
            <a:spAutoFit/>
          </a:bodyPr>
          <a:lstStyle/>
          <a:p>
            <a:r>
              <a:rPr lang="en-GB" sz="5500" b="1" noProof="0" dirty="0">
                <a:solidFill>
                  <a:srgbClr val="CB7352"/>
                </a:solidFill>
                <a:latin typeface="Trebuchet MS"/>
              </a:rPr>
              <a:t>It is time to take a look at ourselves and our identity</a:t>
            </a:r>
            <a:endParaRPr lang="en-GB" noProof="0" dirty="0"/>
          </a:p>
        </p:txBody>
      </p:sp>
    </p:spTree>
    <p:extLst>
      <p:ext uri="{BB962C8B-B14F-4D97-AF65-F5344CB8AC3E}">
        <p14:creationId xmlns:p14="http://schemas.microsoft.com/office/powerpoint/2010/main" val="2073296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9" name="Ellips 8">
            <a:extLst>
              <a:ext uri="{FF2B5EF4-FFF2-40B4-BE49-F238E27FC236}">
                <a16:creationId xmlns:a16="http://schemas.microsoft.com/office/drawing/2014/main" id="{42850884-4811-B5F2-0282-ECB32C46BD79}"/>
              </a:ext>
            </a:extLst>
          </p:cNvPr>
          <p:cNvSpPr/>
          <p:nvPr/>
        </p:nvSpPr>
        <p:spPr>
          <a:xfrm>
            <a:off x="1685643" y="1107497"/>
            <a:ext cx="4791737" cy="4773785"/>
          </a:xfrm>
          <a:prstGeom prst="ellipse">
            <a:avLst/>
          </a:prstGeom>
          <a:solidFill>
            <a:srgbClr val="066157"/>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11" name="Ellips 10">
            <a:extLst>
              <a:ext uri="{FF2B5EF4-FFF2-40B4-BE49-F238E27FC236}">
                <a16:creationId xmlns:a16="http://schemas.microsoft.com/office/drawing/2014/main" id="{8AFF0E23-3FA5-736F-C0C1-E68463AD6173}"/>
              </a:ext>
            </a:extLst>
          </p:cNvPr>
          <p:cNvSpPr/>
          <p:nvPr/>
        </p:nvSpPr>
        <p:spPr>
          <a:xfrm>
            <a:off x="5424913" y="1121484"/>
            <a:ext cx="4801633" cy="4753993"/>
          </a:xfrm>
          <a:prstGeom prst="ellipse">
            <a:avLst/>
          </a:prstGeom>
          <a:solidFill>
            <a:srgbClr val="CB735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7" name="Rektangel 6">
            <a:extLst>
              <a:ext uri="{FF2B5EF4-FFF2-40B4-BE49-F238E27FC236}">
                <a16:creationId xmlns:a16="http://schemas.microsoft.com/office/drawing/2014/main" id="{699566F9-0542-40A0-5DB5-D77D50C59121}"/>
              </a:ext>
            </a:extLst>
          </p:cNvPr>
          <p:cNvSpPr/>
          <p:nvPr/>
        </p:nvSpPr>
        <p:spPr>
          <a:xfrm>
            <a:off x="2172278" y="2974931"/>
            <a:ext cx="7839888" cy="938719"/>
          </a:xfrm>
          <a:prstGeom prst="rect">
            <a:avLst/>
          </a:prstGeom>
        </p:spPr>
        <p:txBody>
          <a:bodyPr wrap="square" lIns="91440" tIns="45720" rIns="91440" bIns="45720" anchor="t">
            <a:spAutoFit/>
          </a:bodyPr>
          <a:lstStyle/>
          <a:p>
            <a:r>
              <a:rPr lang="en-GB" sz="5500" b="1" noProof="0" dirty="0">
                <a:solidFill>
                  <a:srgbClr val="F1EBE4"/>
                </a:solidFill>
                <a:latin typeface="Trebuchet MS"/>
              </a:rPr>
              <a:t>Secular or Faith-Based?</a:t>
            </a:r>
            <a:endParaRPr lang="en-GB" noProof="0" dirty="0">
              <a:solidFill>
                <a:srgbClr val="F1EBE4"/>
              </a:solidFill>
            </a:endParaRPr>
          </a:p>
        </p:txBody>
      </p:sp>
    </p:spTree>
    <p:extLst>
      <p:ext uri="{BB962C8B-B14F-4D97-AF65-F5344CB8AC3E}">
        <p14:creationId xmlns:p14="http://schemas.microsoft.com/office/powerpoint/2010/main" val="2502335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7" name="Rektangel 6"/>
          <p:cNvSpPr/>
          <p:nvPr/>
        </p:nvSpPr>
        <p:spPr>
          <a:xfrm>
            <a:off x="2099756" y="1539336"/>
            <a:ext cx="7704856" cy="3785652"/>
          </a:xfrm>
          <a:prstGeom prst="rect">
            <a:avLst/>
          </a:prstGeom>
        </p:spPr>
        <p:txBody>
          <a:bodyPr wrap="square" lIns="91440" tIns="45720" rIns="91440" bIns="45720" anchor="t">
            <a:spAutoFit/>
          </a:bodyPr>
          <a:lstStyle/>
          <a:p>
            <a:pPr>
              <a:spcBef>
                <a:spcPts val="800"/>
              </a:spcBef>
              <a:defRPr sz="4000" b="0">
                <a:solidFill>
                  <a:srgbClr val="424242"/>
                </a:solidFill>
                <a:latin typeface="+mn-lt"/>
                <a:ea typeface="+mn-ea"/>
                <a:cs typeface="+mn-cs"/>
                <a:sym typeface="Trebuchet MS"/>
              </a:defRPr>
            </a:pPr>
            <a:r>
              <a:rPr lang="en-GB" sz="4000" b="1" noProof="0" dirty="0">
                <a:solidFill>
                  <a:schemeClr val="accent5">
                    <a:lumMod val="76000"/>
                  </a:schemeClr>
                </a:solidFill>
                <a:latin typeface="Trebuchet MS"/>
              </a:rPr>
              <a:t>Sider and Unruh’s FBO typology</a:t>
            </a:r>
          </a:p>
          <a:p>
            <a:pPr>
              <a:spcBef>
                <a:spcPts val="1200"/>
              </a:spcBef>
              <a:defRPr sz="3000" b="0">
                <a:solidFill>
                  <a:srgbClr val="5E5E5E"/>
                </a:solidFill>
                <a:latin typeface="+mn-lt"/>
                <a:ea typeface="+mn-ea"/>
                <a:cs typeface="+mn-cs"/>
                <a:sym typeface="Trebuchet MS"/>
              </a:defRPr>
            </a:pPr>
            <a:r>
              <a:rPr lang="en-GB" sz="3000" b="1" noProof="0" dirty="0">
                <a:solidFill>
                  <a:schemeClr val="accent5">
                    <a:lumMod val="76000"/>
                  </a:schemeClr>
                </a:solidFill>
              </a:rPr>
              <a:t>1. Faith-permeated organisations</a:t>
            </a:r>
          </a:p>
          <a:p>
            <a:pPr>
              <a:spcBef>
                <a:spcPts val="1200"/>
              </a:spcBef>
              <a:defRPr sz="3000" b="0">
                <a:solidFill>
                  <a:srgbClr val="5E5E5E"/>
                </a:solidFill>
                <a:latin typeface="+mn-lt"/>
                <a:ea typeface="+mn-ea"/>
                <a:cs typeface="+mn-cs"/>
                <a:sym typeface="Trebuchet MS"/>
              </a:defRPr>
            </a:pPr>
            <a:r>
              <a:rPr lang="en-GB" sz="3000" b="1" noProof="0" dirty="0">
                <a:solidFill>
                  <a:schemeClr val="accent5">
                    <a:lumMod val="76000"/>
                  </a:schemeClr>
                </a:solidFill>
              </a:rPr>
              <a:t>2. Faith-centred organisations </a:t>
            </a:r>
          </a:p>
          <a:p>
            <a:pPr>
              <a:spcBef>
                <a:spcPts val="1200"/>
              </a:spcBef>
              <a:defRPr sz="3000" b="0">
                <a:solidFill>
                  <a:srgbClr val="5E5E5E"/>
                </a:solidFill>
                <a:latin typeface="+mn-lt"/>
                <a:ea typeface="+mn-ea"/>
                <a:cs typeface="+mn-cs"/>
                <a:sym typeface="Trebuchet MS"/>
              </a:defRPr>
            </a:pPr>
            <a:r>
              <a:rPr lang="en-GB" sz="3000" b="1" noProof="0" dirty="0">
                <a:solidFill>
                  <a:schemeClr val="accent5">
                    <a:lumMod val="76000"/>
                  </a:schemeClr>
                </a:solidFill>
              </a:rPr>
              <a:t>3. Faith-background organisations </a:t>
            </a:r>
          </a:p>
          <a:p>
            <a:pPr>
              <a:spcBef>
                <a:spcPts val="1200"/>
              </a:spcBef>
              <a:defRPr sz="3000" b="0">
                <a:solidFill>
                  <a:srgbClr val="5E5E5E"/>
                </a:solidFill>
                <a:latin typeface="+mn-lt"/>
                <a:ea typeface="+mn-ea"/>
                <a:cs typeface="+mn-cs"/>
                <a:sym typeface="Trebuchet MS"/>
              </a:defRPr>
            </a:pPr>
            <a:r>
              <a:rPr lang="en-GB" sz="3000" b="1" noProof="0" dirty="0">
                <a:solidFill>
                  <a:schemeClr val="accent5">
                    <a:lumMod val="76000"/>
                  </a:schemeClr>
                </a:solidFill>
              </a:rPr>
              <a:t>4. Faith-secular partnerships </a:t>
            </a:r>
          </a:p>
          <a:p>
            <a:pPr>
              <a:spcBef>
                <a:spcPts val="1200"/>
              </a:spcBef>
              <a:defRPr sz="3000" b="0">
                <a:solidFill>
                  <a:srgbClr val="5E5E5E"/>
                </a:solidFill>
                <a:latin typeface="+mn-lt"/>
                <a:ea typeface="+mn-ea"/>
                <a:cs typeface="+mn-cs"/>
                <a:sym typeface="Trebuchet MS"/>
              </a:defRPr>
            </a:pPr>
            <a:r>
              <a:rPr lang="en-GB" sz="3000" b="1" noProof="0" dirty="0">
                <a:solidFill>
                  <a:schemeClr val="accent5">
                    <a:lumMod val="76000"/>
                  </a:schemeClr>
                </a:solidFill>
              </a:rPr>
              <a:t>5. Secular organisations</a:t>
            </a:r>
          </a:p>
        </p:txBody>
      </p:sp>
    </p:spTree>
    <p:extLst>
      <p:ext uri="{BB962C8B-B14F-4D97-AF65-F5344CB8AC3E}">
        <p14:creationId xmlns:p14="http://schemas.microsoft.com/office/powerpoint/2010/main" val="4012392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7" name="Rektangel 6"/>
          <p:cNvSpPr/>
          <p:nvPr/>
        </p:nvSpPr>
        <p:spPr>
          <a:xfrm>
            <a:off x="1919536" y="1484785"/>
            <a:ext cx="8640960" cy="340093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sz="4000" b="0">
                <a:solidFill>
                  <a:srgbClr val="424242"/>
                </a:solidFill>
                <a:latin typeface="+mn-lt"/>
                <a:ea typeface="+mn-ea"/>
                <a:cs typeface="+mn-cs"/>
                <a:sym typeface="Trebuchet MS"/>
              </a:defRPr>
            </a:pPr>
            <a:r>
              <a:rPr kumimoji="0" lang="en-GB" sz="4000" b="1" i="0" u="none" strike="noStrike" kern="1200" cap="none" spc="0" normalizeH="0" baseline="0" noProof="0" dirty="0">
                <a:ln>
                  <a:noFill/>
                </a:ln>
                <a:solidFill>
                  <a:schemeClr val="accent5">
                    <a:lumMod val="76000"/>
                  </a:schemeClr>
                </a:solidFill>
                <a:effectLst/>
                <a:uLnTx/>
                <a:uFillTx/>
                <a:latin typeface="Trebuchet MS"/>
                <a:sym typeface="Trebuchet MS"/>
              </a:rPr>
              <a:t>Typologies within the SMC network</a:t>
            </a:r>
            <a:endParaRPr lang="en-GB" sz="4000" b="1" i="0" u="none" strike="noStrike" kern="1200" cap="none" spc="0" normalizeH="0" baseline="0" noProof="0" dirty="0">
              <a:ln>
                <a:noFill/>
              </a:ln>
              <a:solidFill>
                <a:schemeClr val="accent5">
                  <a:lumMod val="76000"/>
                </a:schemeClr>
              </a:solidFill>
              <a:effectLst/>
              <a:uLnTx/>
              <a:uFillTx/>
              <a:latin typeface="Trebuchet MS"/>
            </a:endParaRP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4000" b="0">
                <a:solidFill>
                  <a:srgbClr val="424242"/>
                </a:solidFill>
                <a:latin typeface="+mn-lt"/>
                <a:ea typeface="+mn-ea"/>
                <a:cs typeface="+mn-cs"/>
                <a:sym typeface="Trebuchet MS"/>
              </a:defRPr>
            </a:pPr>
            <a:r>
              <a:rPr kumimoji="0" lang="en-GB" sz="3000" b="1" i="0" u="none" strike="noStrike" kern="1200" cap="none" spc="0" normalizeH="0" baseline="0" noProof="0" dirty="0">
                <a:ln>
                  <a:noFill/>
                </a:ln>
                <a:solidFill>
                  <a:schemeClr val="accent5">
                    <a:lumMod val="76000"/>
                  </a:schemeClr>
                </a:solidFill>
                <a:effectLst/>
                <a:uLnTx/>
                <a:uFillTx/>
                <a:latin typeface="Trebuchet MS"/>
                <a:sym typeface="Trebuchet MS"/>
              </a:rPr>
              <a:t>Church/denomination</a:t>
            </a:r>
            <a:endParaRPr lang="en-GB" sz="3000" b="1" i="0" u="none" strike="noStrike" kern="1200" cap="none" spc="0" normalizeH="0" baseline="0" noProof="0" dirty="0">
              <a:ln>
                <a:noFill/>
              </a:ln>
              <a:solidFill>
                <a:schemeClr val="accent5">
                  <a:lumMod val="76000"/>
                </a:schemeClr>
              </a:solidFill>
              <a:effectLst/>
              <a:uLnTx/>
              <a:uFillTx/>
              <a:latin typeface="Trebuchet MS"/>
            </a:endParaRP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4000" b="0">
                <a:solidFill>
                  <a:srgbClr val="424242"/>
                </a:solidFill>
                <a:latin typeface="+mn-lt"/>
                <a:ea typeface="+mn-ea"/>
                <a:cs typeface="+mn-cs"/>
                <a:sym typeface="Trebuchet MS"/>
              </a:defRPr>
            </a:pPr>
            <a:r>
              <a:rPr kumimoji="0" lang="en-GB" sz="3000" b="1" i="0" u="none" strike="noStrike" kern="1200" cap="none" spc="0" normalizeH="0" baseline="0" noProof="0" dirty="0">
                <a:ln>
                  <a:noFill/>
                </a:ln>
                <a:solidFill>
                  <a:schemeClr val="accent5">
                    <a:lumMod val="76000"/>
                  </a:schemeClr>
                </a:solidFill>
                <a:effectLst/>
                <a:uLnTx/>
                <a:uFillTx/>
                <a:latin typeface="Trebuchet MS"/>
                <a:sym typeface="Trebuchet MS"/>
              </a:rPr>
              <a:t>Social/diaconal branch of Church</a:t>
            </a:r>
            <a:endParaRPr lang="en-GB" sz="3000" b="1" i="0" u="none" strike="noStrike" kern="1200" cap="none" spc="0" normalizeH="0" baseline="0" noProof="0" dirty="0">
              <a:ln>
                <a:noFill/>
              </a:ln>
              <a:solidFill>
                <a:schemeClr val="accent5">
                  <a:lumMod val="76000"/>
                </a:schemeClr>
              </a:solidFill>
              <a:effectLst/>
              <a:uLnTx/>
              <a:uFillTx/>
              <a:latin typeface="Trebuchet MS"/>
            </a:endParaRP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4000" b="0">
                <a:solidFill>
                  <a:srgbClr val="424242"/>
                </a:solidFill>
                <a:latin typeface="+mn-lt"/>
                <a:ea typeface="+mn-ea"/>
                <a:cs typeface="+mn-cs"/>
                <a:sym typeface="Trebuchet MS"/>
              </a:defRPr>
            </a:pPr>
            <a:r>
              <a:rPr kumimoji="0" lang="en-GB" sz="3000" b="1" i="0" u="none" strike="noStrike" kern="1200" cap="none" spc="0" normalizeH="0" baseline="0" noProof="0" dirty="0">
                <a:ln>
                  <a:noFill/>
                </a:ln>
                <a:solidFill>
                  <a:schemeClr val="accent5">
                    <a:lumMod val="76000"/>
                  </a:schemeClr>
                </a:solidFill>
                <a:effectLst/>
                <a:uLnTx/>
                <a:uFillTx/>
                <a:latin typeface="Trebuchet MS"/>
                <a:sym typeface="Trebuchet MS"/>
              </a:rPr>
              <a:t>FBO based on one person’s vison</a:t>
            </a:r>
            <a:endParaRPr lang="en-GB" sz="3000" b="1" i="0" u="none" strike="noStrike" kern="1200" cap="none" spc="0" normalizeH="0" baseline="0" noProof="0" dirty="0">
              <a:ln>
                <a:noFill/>
              </a:ln>
              <a:solidFill>
                <a:schemeClr val="accent5">
                  <a:lumMod val="76000"/>
                </a:schemeClr>
              </a:solidFill>
              <a:effectLst/>
              <a:uLnTx/>
              <a:uFillTx/>
              <a:latin typeface="Trebuchet MS"/>
            </a:endParaRP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4000" b="0">
                <a:solidFill>
                  <a:srgbClr val="424242"/>
                </a:solidFill>
                <a:latin typeface="+mn-lt"/>
                <a:ea typeface="+mn-ea"/>
                <a:cs typeface="+mn-cs"/>
                <a:sym typeface="Trebuchet MS"/>
              </a:defRPr>
            </a:pPr>
            <a:r>
              <a:rPr kumimoji="0" lang="en-GB" sz="3000" b="1" i="0" u="none" strike="noStrike" kern="1200" cap="none" spc="0" normalizeH="0" baseline="0" noProof="0" dirty="0">
                <a:ln>
                  <a:noFill/>
                </a:ln>
                <a:solidFill>
                  <a:schemeClr val="accent5">
                    <a:lumMod val="76000"/>
                  </a:schemeClr>
                </a:solidFill>
                <a:effectLst/>
                <a:uLnTx/>
                <a:uFillTx/>
                <a:latin typeface="Trebuchet MS"/>
                <a:sym typeface="Trebuchet MS"/>
              </a:rPr>
              <a:t>Christian foundation but HR in praxis</a:t>
            </a:r>
            <a:endParaRPr lang="en-GB" sz="3000" b="1" i="0" u="none" strike="noStrike" kern="1200" cap="none" spc="0" normalizeH="0" baseline="0" noProof="0" dirty="0">
              <a:ln>
                <a:noFill/>
              </a:ln>
              <a:solidFill>
                <a:schemeClr val="accent5">
                  <a:lumMod val="76000"/>
                </a:schemeClr>
              </a:solidFill>
              <a:effectLst/>
              <a:uLnTx/>
              <a:uFillTx/>
              <a:latin typeface="Trebuchet MS"/>
            </a:endParaRP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4000" b="0">
                <a:solidFill>
                  <a:srgbClr val="424242"/>
                </a:solidFill>
                <a:latin typeface="+mn-lt"/>
                <a:ea typeface="+mn-ea"/>
                <a:cs typeface="+mn-cs"/>
                <a:sym typeface="Trebuchet MS"/>
              </a:defRPr>
            </a:pPr>
            <a:r>
              <a:rPr kumimoji="0" lang="en-GB" sz="3000" b="1" i="0" u="none" strike="noStrike" kern="1200" cap="none" spc="0" normalizeH="0" baseline="0" noProof="0" dirty="0">
                <a:ln>
                  <a:noFill/>
                </a:ln>
                <a:solidFill>
                  <a:schemeClr val="accent5">
                    <a:lumMod val="76000"/>
                  </a:schemeClr>
                </a:solidFill>
                <a:effectLst/>
                <a:uLnTx/>
                <a:uFillTx/>
                <a:latin typeface="Trebuchet MS"/>
                <a:sym typeface="Trebuchet MS"/>
              </a:rPr>
              <a:t>Christian values expressed through HR</a:t>
            </a:r>
            <a:endParaRPr lang="en-GB" sz="3000" b="1" i="0" u="none" strike="noStrike" kern="1200" cap="none" spc="0" normalizeH="0" baseline="0" noProof="0" dirty="0">
              <a:ln>
                <a:noFill/>
              </a:ln>
              <a:solidFill>
                <a:schemeClr val="accent5">
                  <a:lumMod val="76000"/>
                </a:schemeClr>
              </a:solidFill>
              <a:effectLst/>
              <a:uLnTx/>
              <a:uFillTx/>
              <a:latin typeface="Trebuchet MS"/>
            </a:endParaRPr>
          </a:p>
        </p:txBody>
      </p:sp>
    </p:spTree>
    <p:extLst>
      <p:ext uri="{BB962C8B-B14F-4D97-AF65-F5344CB8AC3E}">
        <p14:creationId xmlns:p14="http://schemas.microsoft.com/office/powerpoint/2010/main" val="2066692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cxnSp>
        <p:nvCxnSpPr>
          <p:cNvPr id="9" name="Rak koppling 8"/>
          <p:cNvCxnSpPr/>
          <p:nvPr/>
        </p:nvCxnSpPr>
        <p:spPr>
          <a:xfrm>
            <a:off x="4466304" y="2588476"/>
            <a:ext cx="3252012" cy="9896"/>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Rak koppling 9">
            <a:extLst>
              <a:ext uri="{FF2B5EF4-FFF2-40B4-BE49-F238E27FC236}">
                <a16:creationId xmlns:a16="http://schemas.microsoft.com/office/drawing/2014/main" id="{7200F6F7-7588-552F-D363-0ACA901E7008}"/>
              </a:ext>
            </a:extLst>
          </p:cNvPr>
          <p:cNvCxnSpPr>
            <a:cxnSpLocks/>
          </p:cNvCxnSpPr>
          <p:nvPr/>
        </p:nvCxnSpPr>
        <p:spPr>
          <a:xfrm flipV="1">
            <a:off x="6930433" y="2895255"/>
            <a:ext cx="1015493" cy="1850571"/>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C001478D-9126-FD10-5FCB-174D40D7D055}"/>
              </a:ext>
            </a:extLst>
          </p:cNvPr>
          <p:cNvCxnSpPr>
            <a:cxnSpLocks/>
          </p:cNvCxnSpPr>
          <p:nvPr/>
        </p:nvCxnSpPr>
        <p:spPr>
          <a:xfrm flipH="1" flipV="1">
            <a:off x="4215095" y="3083281"/>
            <a:ext cx="1181441" cy="1919843"/>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extruta 1"/>
          <p:cNvSpPr txBox="1"/>
          <p:nvPr/>
        </p:nvSpPr>
        <p:spPr>
          <a:xfrm>
            <a:off x="2572034" y="568473"/>
            <a:ext cx="7056784" cy="1015663"/>
          </a:xfrm>
          <a:prstGeom prst="rect">
            <a:avLst/>
          </a:prstGeom>
          <a:noFill/>
        </p:spPr>
        <p:txBody>
          <a:bodyPr wrap="square" lIns="91440" tIns="45720" rIns="91440" bIns="45720" rtlCol="0" anchor="t">
            <a:spAutoFit/>
          </a:bodyPr>
          <a:lstStyle/>
          <a:p>
            <a:pPr algn="ctr"/>
            <a:r>
              <a:rPr lang="en-GB" sz="6000" b="1" noProof="0" dirty="0">
                <a:solidFill>
                  <a:schemeClr val="accent5">
                    <a:lumMod val="76000"/>
                  </a:schemeClr>
                </a:solidFill>
                <a:latin typeface="Trebuchet MS"/>
              </a:rPr>
              <a:t>IDEA model</a:t>
            </a:r>
          </a:p>
        </p:txBody>
      </p:sp>
      <p:sp>
        <p:nvSpPr>
          <p:cNvPr id="3" name="Ellips 2"/>
          <p:cNvSpPr/>
          <p:nvPr/>
        </p:nvSpPr>
        <p:spPr>
          <a:xfrm>
            <a:off x="2455370" y="1731541"/>
            <a:ext cx="2515634" cy="2507579"/>
          </a:xfrm>
          <a:prstGeom prst="ellipse">
            <a:avLst/>
          </a:prstGeom>
          <a:solidFill>
            <a:srgbClr val="85A39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100" b="1" noProof="0" dirty="0">
                <a:solidFill>
                  <a:srgbClr val="F1EBE4"/>
                </a:solidFill>
              </a:rPr>
              <a:t>Declared identity:</a:t>
            </a:r>
            <a:br>
              <a:rPr lang="en-GB" sz="2100" b="1" noProof="0" dirty="0">
                <a:solidFill>
                  <a:srgbClr val="F1EBE4"/>
                </a:solidFill>
              </a:rPr>
            </a:br>
            <a:r>
              <a:rPr lang="en-GB" sz="2100" b="1" noProof="0" dirty="0">
                <a:solidFill>
                  <a:srgbClr val="F1EBE4"/>
                </a:solidFill>
              </a:rPr>
              <a:t> </a:t>
            </a:r>
          </a:p>
          <a:p>
            <a:pPr algn="ctr"/>
            <a:r>
              <a:rPr lang="en-GB" sz="2100" b="1" noProof="0" dirty="0">
                <a:solidFill>
                  <a:srgbClr val="F1EBE4"/>
                </a:solidFill>
              </a:rPr>
              <a:t>WE SAY</a:t>
            </a:r>
          </a:p>
        </p:txBody>
      </p:sp>
      <p:sp>
        <p:nvSpPr>
          <p:cNvPr id="4" name="Ellips 3"/>
          <p:cNvSpPr/>
          <p:nvPr/>
        </p:nvSpPr>
        <p:spPr>
          <a:xfrm>
            <a:off x="4799856" y="4112806"/>
            <a:ext cx="2515634" cy="2507579"/>
          </a:xfrm>
          <a:prstGeom prst="ellipse">
            <a:avLst/>
          </a:prstGeom>
          <a:solidFill>
            <a:srgbClr val="06615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100" b="1" noProof="0" dirty="0">
                <a:solidFill>
                  <a:srgbClr val="F1EBE4"/>
                </a:solidFill>
              </a:rPr>
              <a:t>Attributed identity: </a:t>
            </a:r>
            <a:br>
              <a:rPr lang="en-GB" sz="2100" b="1" noProof="0" dirty="0">
                <a:solidFill>
                  <a:srgbClr val="F1EBE4"/>
                </a:solidFill>
              </a:rPr>
            </a:br>
            <a:endParaRPr lang="en-GB" sz="2100" b="1" noProof="0" dirty="0">
              <a:solidFill>
                <a:srgbClr val="F1EBE4"/>
              </a:solidFill>
            </a:endParaRPr>
          </a:p>
          <a:p>
            <a:pPr algn="ctr"/>
            <a:r>
              <a:rPr lang="en-GB" sz="2100" b="1" noProof="0" dirty="0">
                <a:solidFill>
                  <a:srgbClr val="F1EBE4"/>
                </a:solidFill>
              </a:rPr>
              <a:t>THEY SAY</a:t>
            </a:r>
          </a:p>
        </p:txBody>
      </p:sp>
      <p:sp>
        <p:nvSpPr>
          <p:cNvPr id="5" name="Ellips 4"/>
          <p:cNvSpPr/>
          <p:nvPr/>
        </p:nvSpPr>
        <p:spPr>
          <a:xfrm>
            <a:off x="7213614" y="1751333"/>
            <a:ext cx="2515855" cy="2487787"/>
          </a:xfrm>
          <a:prstGeom prst="ellipse">
            <a:avLst/>
          </a:prstGeom>
          <a:solidFill>
            <a:srgbClr val="CB735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100" b="1" noProof="0" dirty="0">
                <a:solidFill>
                  <a:srgbClr val="F1EBE4"/>
                </a:solidFill>
              </a:rPr>
              <a:t>Experienced identity:</a:t>
            </a:r>
            <a:br>
              <a:rPr lang="en-GB" sz="2100" b="1" noProof="0" dirty="0">
                <a:solidFill>
                  <a:srgbClr val="F1EBE4"/>
                </a:solidFill>
              </a:rPr>
            </a:br>
            <a:r>
              <a:rPr lang="en-GB" sz="2100" b="1" noProof="0" dirty="0">
                <a:solidFill>
                  <a:srgbClr val="F1EBE4"/>
                </a:solidFill>
              </a:rPr>
              <a:t> </a:t>
            </a:r>
          </a:p>
          <a:p>
            <a:pPr algn="ctr"/>
            <a:r>
              <a:rPr lang="en-GB" sz="2100" b="1" noProof="0" dirty="0">
                <a:solidFill>
                  <a:srgbClr val="F1EBE4"/>
                </a:solidFill>
              </a:rPr>
              <a:t>WE FEEL</a:t>
            </a:r>
          </a:p>
        </p:txBody>
      </p:sp>
    </p:spTree>
    <p:extLst>
      <p:ext uri="{BB962C8B-B14F-4D97-AF65-F5344CB8AC3E}">
        <p14:creationId xmlns:p14="http://schemas.microsoft.com/office/powerpoint/2010/main" val="2805599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6F9D94F3-51D5-DBBB-5166-AFD004EF42B0}"/>
            </a:ext>
          </a:extLst>
        </p:cNvPr>
        <p:cNvGrpSpPr/>
        <p:nvPr/>
      </p:nvGrpSpPr>
      <p:grpSpPr>
        <a:xfrm>
          <a:off x="0" y="0"/>
          <a:ext cx="0" cy="0"/>
          <a:chOff x="0" y="0"/>
          <a:chExt cx="0" cy="0"/>
        </a:xfrm>
      </p:grpSpPr>
      <p:cxnSp>
        <p:nvCxnSpPr>
          <p:cNvPr id="9" name="Rak koppling 8">
            <a:extLst>
              <a:ext uri="{FF2B5EF4-FFF2-40B4-BE49-F238E27FC236}">
                <a16:creationId xmlns:a16="http://schemas.microsoft.com/office/drawing/2014/main" id="{8DCE2196-DA45-C015-B5C3-D0ED7B6C1F40}"/>
              </a:ext>
            </a:extLst>
          </p:cNvPr>
          <p:cNvCxnSpPr/>
          <p:nvPr/>
        </p:nvCxnSpPr>
        <p:spPr>
          <a:xfrm>
            <a:off x="4466304" y="2588476"/>
            <a:ext cx="3252012" cy="9896"/>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Rak koppling 9">
            <a:extLst>
              <a:ext uri="{FF2B5EF4-FFF2-40B4-BE49-F238E27FC236}">
                <a16:creationId xmlns:a16="http://schemas.microsoft.com/office/drawing/2014/main" id="{05E951DC-7EBD-975E-2871-B98668CFEAE1}"/>
              </a:ext>
            </a:extLst>
          </p:cNvPr>
          <p:cNvCxnSpPr>
            <a:cxnSpLocks/>
          </p:cNvCxnSpPr>
          <p:nvPr/>
        </p:nvCxnSpPr>
        <p:spPr>
          <a:xfrm flipV="1">
            <a:off x="6930433" y="2895255"/>
            <a:ext cx="1015493" cy="1850571"/>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197BFA16-F388-E078-C6CB-7B233CCF2DE6}"/>
              </a:ext>
            </a:extLst>
          </p:cNvPr>
          <p:cNvCxnSpPr>
            <a:cxnSpLocks/>
          </p:cNvCxnSpPr>
          <p:nvPr/>
        </p:nvCxnSpPr>
        <p:spPr>
          <a:xfrm flipH="1" flipV="1">
            <a:off x="4215095" y="3083281"/>
            <a:ext cx="1181441" cy="1919843"/>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0BE418FF-879F-6FB7-6EAF-7AF3C4BCBB1F}"/>
              </a:ext>
            </a:extLst>
          </p:cNvPr>
          <p:cNvSpPr txBox="1"/>
          <p:nvPr/>
        </p:nvSpPr>
        <p:spPr>
          <a:xfrm>
            <a:off x="2572034" y="568473"/>
            <a:ext cx="7056784" cy="1015663"/>
          </a:xfrm>
          <a:prstGeom prst="rect">
            <a:avLst/>
          </a:prstGeom>
          <a:noFill/>
        </p:spPr>
        <p:txBody>
          <a:bodyPr wrap="square" lIns="91440" tIns="45720" rIns="91440" bIns="45720" rtlCol="0" anchor="t">
            <a:spAutoFit/>
          </a:bodyPr>
          <a:lstStyle/>
          <a:p>
            <a:pPr algn="ctr"/>
            <a:r>
              <a:rPr lang="en-GB" sz="6000" b="1" noProof="0" dirty="0">
                <a:solidFill>
                  <a:schemeClr val="accent5">
                    <a:lumMod val="76000"/>
                  </a:schemeClr>
                </a:solidFill>
                <a:latin typeface="Trebuchet MS"/>
              </a:rPr>
              <a:t>IDEA model</a:t>
            </a:r>
          </a:p>
        </p:txBody>
      </p:sp>
      <p:sp>
        <p:nvSpPr>
          <p:cNvPr id="3" name="Ellips 2">
            <a:extLst>
              <a:ext uri="{FF2B5EF4-FFF2-40B4-BE49-F238E27FC236}">
                <a16:creationId xmlns:a16="http://schemas.microsoft.com/office/drawing/2014/main" id="{73C1E4E1-050F-535A-C0DB-70ADAEBDB481}"/>
              </a:ext>
            </a:extLst>
          </p:cNvPr>
          <p:cNvSpPr/>
          <p:nvPr/>
        </p:nvSpPr>
        <p:spPr>
          <a:xfrm>
            <a:off x="2455370" y="1731541"/>
            <a:ext cx="2515634" cy="2507579"/>
          </a:xfrm>
          <a:prstGeom prst="ellipse">
            <a:avLst/>
          </a:prstGeom>
          <a:solidFill>
            <a:srgbClr val="85A39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100" b="1" noProof="0" dirty="0">
                <a:solidFill>
                  <a:srgbClr val="F1EBE4"/>
                </a:solidFill>
              </a:rPr>
              <a:t>Declared identity:</a:t>
            </a:r>
            <a:br>
              <a:rPr lang="en-GB" sz="2100" b="1" noProof="0" dirty="0">
                <a:solidFill>
                  <a:srgbClr val="F1EBE4"/>
                </a:solidFill>
              </a:rPr>
            </a:br>
            <a:r>
              <a:rPr lang="en-GB" sz="2100" b="1" noProof="0" dirty="0">
                <a:solidFill>
                  <a:srgbClr val="F1EBE4"/>
                </a:solidFill>
              </a:rPr>
              <a:t> </a:t>
            </a:r>
          </a:p>
          <a:p>
            <a:pPr algn="ctr"/>
            <a:r>
              <a:rPr lang="en-GB" sz="2100" b="1" noProof="0" dirty="0">
                <a:solidFill>
                  <a:srgbClr val="F1EBE4"/>
                </a:solidFill>
              </a:rPr>
              <a:t>WE SAY</a:t>
            </a:r>
          </a:p>
        </p:txBody>
      </p:sp>
      <p:sp>
        <p:nvSpPr>
          <p:cNvPr id="4" name="Ellips 3">
            <a:extLst>
              <a:ext uri="{FF2B5EF4-FFF2-40B4-BE49-F238E27FC236}">
                <a16:creationId xmlns:a16="http://schemas.microsoft.com/office/drawing/2014/main" id="{2A869C5B-3795-A0F2-0326-F5DF7822B6AE}"/>
              </a:ext>
            </a:extLst>
          </p:cNvPr>
          <p:cNvSpPr/>
          <p:nvPr/>
        </p:nvSpPr>
        <p:spPr>
          <a:xfrm>
            <a:off x="4799856" y="4112806"/>
            <a:ext cx="2515634" cy="2507579"/>
          </a:xfrm>
          <a:prstGeom prst="ellipse">
            <a:avLst/>
          </a:prstGeom>
          <a:solidFill>
            <a:srgbClr val="06615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100" b="1" noProof="0" dirty="0">
                <a:solidFill>
                  <a:srgbClr val="F1EBE4"/>
                </a:solidFill>
              </a:rPr>
              <a:t>Attributed identity: </a:t>
            </a:r>
            <a:br>
              <a:rPr lang="en-GB" sz="2100" b="1" noProof="0" dirty="0">
                <a:solidFill>
                  <a:srgbClr val="F1EBE4"/>
                </a:solidFill>
              </a:rPr>
            </a:br>
            <a:endParaRPr lang="en-GB" sz="2100" b="1" noProof="0" dirty="0">
              <a:solidFill>
                <a:srgbClr val="F1EBE4"/>
              </a:solidFill>
            </a:endParaRPr>
          </a:p>
          <a:p>
            <a:pPr algn="ctr"/>
            <a:r>
              <a:rPr lang="en-GB" sz="2100" b="1" noProof="0" dirty="0">
                <a:solidFill>
                  <a:srgbClr val="F1EBE4"/>
                </a:solidFill>
              </a:rPr>
              <a:t>THEY SAY</a:t>
            </a:r>
          </a:p>
        </p:txBody>
      </p:sp>
      <p:sp>
        <p:nvSpPr>
          <p:cNvPr id="5" name="Ellips 4">
            <a:extLst>
              <a:ext uri="{FF2B5EF4-FFF2-40B4-BE49-F238E27FC236}">
                <a16:creationId xmlns:a16="http://schemas.microsoft.com/office/drawing/2014/main" id="{352A35DA-E748-C05E-8B07-7650920481FB}"/>
              </a:ext>
            </a:extLst>
          </p:cNvPr>
          <p:cNvSpPr/>
          <p:nvPr/>
        </p:nvSpPr>
        <p:spPr>
          <a:xfrm>
            <a:off x="7213614" y="1751333"/>
            <a:ext cx="2515855" cy="2487787"/>
          </a:xfrm>
          <a:prstGeom prst="ellipse">
            <a:avLst/>
          </a:prstGeom>
          <a:solidFill>
            <a:srgbClr val="CB735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100" b="1" noProof="0" dirty="0">
                <a:solidFill>
                  <a:srgbClr val="F1EBE4"/>
                </a:solidFill>
              </a:rPr>
              <a:t>Experienced identity:</a:t>
            </a:r>
            <a:br>
              <a:rPr lang="en-GB" sz="2100" b="1" noProof="0" dirty="0">
                <a:solidFill>
                  <a:srgbClr val="F1EBE4"/>
                </a:solidFill>
              </a:rPr>
            </a:br>
            <a:r>
              <a:rPr lang="en-GB" sz="2100" b="1" noProof="0" dirty="0">
                <a:solidFill>
                  <a:srgbClr val="F1EBE4"/>
                </a:solidFill>
              </a:rPr>
              <a:t> </a:t>
            </a:r>
          </a:p>
          <a:p>
            <a:pPr algn="ctr"/>
            <a:r>
              <a:rPr lang="en-GB" sz="2100" b="1" noProof="0" dirty="0">
                <a:solidFill>
                  <a:srgbClr val="F1EBE4"/>
                </a:solidFill>
              </a:rPr>
              <a:t>WE FEEL</a:t>
            </a:r>
          </a:p>
        </p:txBody>
      </p:sp>
      <p:sp>
        <p:nvSpPr>
          <p:cNvPr id="7" name="Rektangel 6">
            <a:extLst>
              <a:ext uri="{FF2B5EF4-FFF2-40B4-BE49-F238E27FC236}">
                <a16:creationId xmlns:a16="http://schemas.microsoft.com/office/drawing/2014/main" id="{773BB8D3-0BC2-BF1B-D84E-AF833D5FDDC4}"/>
              </a:ext>
            </a:extLst>
          </p:cNvPr>
          <p:cNvSpPr/>
          <p:nvPr/>
        </p:nvSpPr>
        <p:spPr>
          <a:xfrm>
            <a:off x="9617447" y="1168068"/>
            <a:ext cx="2092727" cy="830997"/>
          </a:xfrm>
          <a:prstGeom prst="rect">
            <a:avLst/>
          </a:prstGeom>
        </p:spPr>
        <p:txBody>
          <a:bodyPr wrap="square" lIns="91440" tIns="45720" rIns="91440" bIns="45720" anchor="t">
            <a:spAutoFit/>
          </a:bodyPr>
          <a:lstStyle/>
          <a:p>
            <a:r>
              <a:rPr lang="en-GB" sz="2400" b="1" noProof="0" dirty="0">
                <a:solidFill>
                  <a:srgbClr val="CB7352"/>
                </a:solidFill>
                <a:latin typeface="Trebuchet MS"/>
              </a:rPr>
              <a:t>Who are we in reality?</a:t>
            </a:r>
            <a:endParaRPr lang="en-GB" sz="2400" noProof="0" dirty="0"/>
          </a:p>
        </p:txBody>
      </p:sp>
      <p:sp>
        <p:nvSpPr>
          <p:cNvPr id="8" name="Rektangel 7">
            <a:extLst>
              <a:ext uri="{FF2B5EF4-FFF2-40B4-BE49-F238E27FC236}">
                <a16:creationId xmlns:a16="http://schemas.microsoft.com/office/drawing/2014/main" id="{72176752-E050-A85B-0454-CD2ADDE3B50D}"/>
              </a:ext>
            </a:extLst>
          </p:cNvPr>
          <p:cNvSpPr/>
          <p:nvPr/>
        </p:nvSpPr>
        <p:spPr>
          <a:xfrm>
            <a:off x="7803160" y="5032496"/>
            <a:ext cx="2854726" cy="830997"/>
          </a:xfrm>
          <a:prstGeom prst="rect">
            <a:avLst/>
          </a:prstGeom>
        </p:spPr>
        <p:txBody>
          <a:bodyPr wrap="square" lIns="91440" tIns="45720" rIns="91440" bIns="45720" anchor="t">
            <a:spAutoFit/>
          </a:bodyPr>
          <a:lstStyle/>
          <a:p>
            <a:r>
              <a:rPr lang="en-GB" sz="2400" b="1" noProof="0" dirty="0">
                <a:solidFill>
                  <a:srgbClr val="CB7352"/>
                </a:solidFill>
                <a:latin typeface="Trebuchet MS"/>
              </a:rPr>
              <a:t>Who are we in the eyes of others?</a:t>
            </a:r>
            <a:endParaRPr lang="en-GB" sz="2400" noProof="0" dirty="0"/>
          </a:p>
        </p:txBody>
      </p:sp>
      <p:sp>
        <p:nvSpPr>
          <p:cNvPr id="12" name="Rektangel 11">
            <a:extLst>
              <a:ext uri="{FF2B5EF4-FFF2-40B4-BE49-F238E27FC236}">
                <a16:creationId xmlns:a16="http://schemas.microsoft.com/office/drawing/2014/main" id="{D21B24C0-67A6-D57B-C8A0-DD1C97CD0EF5}"/>
              </a:ext>
            </a:extLst>
          </p:cNvPr>
          <p:cNvSpPr/>
          <p:nvPr/>
        </p:nvSpPr>
        <p:spPr>
          <a:xfrm>
            <a:off x="781875" y="3989282"/>
            <a:ext cx="2664227" cy="1938992"/>
          </a:xfrm>
          <a:prstGeom prst="rect">
            <a:avLst/>
          </a:prstGeom>
        </p:spPr>
        <p:txBody>
          <a:bodyPr wrap="square" lIns="91440" tIns="45720" rIns="91440" bIns="45720" anchor="t">
            <a:spAutoFit/>
          </a:bodyPr>
          <a:lstStyle/>
          <a:p>
            <a:r>
              <a:rPr lang="en-GB" sz="2400" b="1" noProof="0" dirty="0">
                <a:solidFill>
                  <a:srgbClr val="CB7352"/>
                </a:solidFill>
                <a:latin typeface="Trebuchet MS"/>
              </a:rPr>
              <a:t>Who do we </a:t>
            </a:r>
            <a:endParaRPr lang="en-GB" noProof="0" dirty="0"/>
          </a:p>
          <a:p>
            <a:r>
              <a:rPr lang="en-GB" sz="2400" b="1" noProof="0" dirty="0">
                <a:solidFill>
                  <a:srgbClr val="CB7352"/>
                </a:solidFill>
                <a:latin typeface="Trebuchet MS"/>
              </a:rPr>
              <a:t>say we are?</a:t>
            </a:r>
            <a:endParaRPr lang="en-GB" noProof="0" dirty="0"/>
          </a:p>
          <a:p>
            <a:endParaRPr lang="en-GB" sz="2400" b="1" noProof="0" dirty="0">
              <a:solidFill>
                <a:srgbClr val="CB7352"/>
              </a:solidFill>
            </a:endParaRPr>
          </a:p>
          <a:p>
            <a:r>
              <a:rPr lang="en-GB" sz="2400" b="1" noProof="0" dirty="0">
                <a:solidFill>
                  <a:srgbClr val="CB7352"/>
                </a:solidFill>
              </a:rPr>
              <a:t>How do we want to be perceived?</a:t>
            </a:r>
          </a:p>
        </p:txBody>
      </p:sp>
      <p:cxnSp>
        <p:nvCxnSpPr>
          <p:cNvPr id="13" name="Rak koppling 12">
            <a:extLst>
              <a:ext uri="{FF2B5EF4-FFF2-40B4-BE49-F238E27FC236}">
                <a16:creationId xmlns:a16="http://schemas.microsoft.com/office/drawing/2014/main" id="{90474E2C-858A-90A3-F215-26EA7F8465C4}"/>
              </a:ext>
            </a:extLst>
          </p:cNvPr>
          <p:cNvCxnSpPr>
            <a:cxnSpLocks/>
          </p:cNvCxnSpPr>
          <p:nvPr/>
        </p:nvCxnSpPr>
        <p:spPr>
          <a:xfrm flipV="1">
            <a:off x="9455588" y="1908942"/>
            <a:ext cx="249371" cy="198748"/>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9CFCBD41-9C6F-46ED-60EE-B79D34B7BEE8}"/>
              </a:ext>
            </a:extLst>
          </p:cNvPr>
          <p:cNvCxnSpPr>
            <a:cxnSpLocks/>
          </p:cNvCxnSpPr>
          <p:nvPr/>
        </p:nvCxnSpPr>
        <p:spPr>
          <a:xfrm>
            <a:off x="7314732" y="5627403"/>
            <a:ext cx="430798" cy="9894"/>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550C970E-9176-050A-70E6-C2248C9F5D03}"/>
              </a:ext>
            </a:extLst>
          </p:cNvPr>
          <p:cNvCxnSpPr>
            <a:cxnSpLocks/>
          </p:cNvCxnSpPr>
          <p:nvPr/>
        </p:nvCxnSpPr>
        <p:spPr>
          <a:xfrm flipV="1">
            <a:off x="2479659" y="3877441"/>
            <a:ext cx="249371" cy="198748"/>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816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3" name="Common enemy"/>
          <p:cNvSpPr txBox="1"/>
          <p:nvPr/>
        </p:nvSpPr>
        <p:spPr>
          <a:xfrm>
            <a:off x="1926919" y="1538733"/>
            <a:ext cx="2926459" cy="3980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z="2400" b="1" noProof="0" dirty="0">
                <a:solidFill>
                  <a:srgbClr val="474747"/>
                </a:solidFill>
              </a:rPr>
              <a:t>Common enemy</a:t>
            </a:r>
          </a:p>
        </p:txBody>
      </p:sp>
      <p:sp>
        <p:nvSpPr>
          <p:cNvPr id="4" name="Ideology"/>
          <p:cNvSpPr txBox="1"/>
          <p:nvPr/>
        </p:nvSpPr>
        <p:spPr>
          <a:xfrm>
            <a:off x="1110847" y="2973404"/>
            <a:ext cx="1555420" cy="3980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z="2400" b="1" noProof="0" dirty="0">
                <a:solidFill>
                  <a:srgbClr val="474747"/>
                </a:solidFill>
              </a:rPr>
              <a:t>Ideology</a:t>
            </a:r>
          </a:p>
        </p:txBody>
      </p:sp>
      <p:cxnSp>
        <p:nvCxnSpPr>
          <p:cNvPr id="6" name="Rak pilkoppling 5"/>
          <p:cNvCxnSpPr/>
          <p:nvPr/>
        </p:nvCxnSpPr>
        <p:spPr>
          <a:xfrm>
            <a:off x="6335946" y="3751320"/>
            <a:ext cx="356802" cy="749247"/>
          </a:xfrm>
          <a:prstGeom prst="straightConnector1">
            <a:avLst/>
          </a:prstGeom>
          <a:ln w="28575">
            <a:solidFill>
              <a:schemeClr val="accent5">
                <a:lumMod val="7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7" name="Rak pilkoppling 6"/>
          <p:cNvCxnSpPr/>
          <p:nvPr/>
        </p:nvCxnSpPr>
        <p:spPr>
          <a:xfrm flipH="1">
            <a:off x="4925089" y="3756364"/>
            <a:ext cx="397007" cy="744307"/>
          </a:xfrm>
          <a:prstGeom prst="straightConnector1">
            <a:avLst/>
          </a:prstGeom>
          <a:ln w="28575">
            <a:solidFill>
              <a:schemeClr val="accent5">
                <a:lumMod val="7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8" name="Rak pilkoppling 7"/>
          <p:cNvCxnSpPr/>
          <p:nvPr/>
        </p:nvCxnSpPr>
        <p:spPr>
          <a:xfrm flipH="1">
            <a:off x="2998834" y="3757984"/>
            <a:ext cx="601572" cy="719424"/>
          </a:xfrm>
          <a:prstGeom prst="straightConnector1">
            <a:avLst/>
          </a:prstGeom>
          <a:ln w="28575">
            <a:solidFill>
              <a:schemeClr val="accent5">
                <a:lumMod val="75000"/>
              </a:schemeClr>
            </a:solidFill>
            <a:tailEnd type="triangle"/>
          </a:ln>
        </p:spPr>
        <p:style>
          <a:lnRef idx="1">
            <a:schemeClr val="accent5"/>
          </a:lnRef>
          <a:fillRef idx="0">
            <a:schemeClr val="accent5"/>
          </a:fillRef>
          <a:effectRef idx="0">
            <a:schemeClr val="accent5"/>
          </a:effectRef>
          <a:fontRef idx="minor">
            <a:schemeClr val="tx1"/>
          </a:fontRef>
        </p:style>
      </p:cxnSp>
      <p:sp>
        <p:nvSpPr>
          <p:cNvPr id="11" name="Faith"/>
          <p:cNvSpPr txBox="1"/>
          <p:nvPr/>
        </p:nvSpPr>
        <p:spPr>
          <a:xfrm>
            <a:off x="5255440" y="1547158"/>
            <a:ext cx="1157635" cy="3980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z="2400" b="1" noProof="0" dirty="0">
                <a:solidFill>
                  <a:srgbClr val="474747"/>
                </a:solidFill>
              </a:rPr>
              <a:t>Faith</a:t>
            </a:r>
          </a:p>
        </p:txBody>
      </p:sp>
      <p:sp>
        <p:nvSpPr>
          <p:cNvPr id="12" name="Unmet Rights"/>
          <p:cNvSpPr txBox="1"/>
          <p:nvPr/>
        </p:nvSpPr>
        <p:spPr>
          <a:xfrm>
            <a:off x="7259483" y="1537655"/>
            <a:ext cx="2349886" cy="3980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z="2400" b="1" noProof="0" dirty="0">
                <a:solidFill>
                  <a:srgbClr val="474747"/>
                </a:solidFill>
              </a:rPr>
              <a:t>Unmet Rights</a:t>
            </a:r>
          </a:p>
        </p:txBody>
      </p:sp>
      <p:sp>
        <p:nvSpPr>
          <p:cNvPr id="13" name="Concern about vulnerable groups"/>
          <p:cNvSpPr txBox="1"/>
          <p:nvPr/>
        </p:nvSpPr>
        <p:spPr>
          <a:xfrm>
            <a:off x="6639680" y="4609363"/>
            <a:ext cx="1798649"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z="2400" b="1" noProof="0" dirty="0">
                <a:solidFill>
                  <a:srgbClr val="474747"/>
                </a:solidFill>
              </a:rPr>
              <a:t>Concern about vulnerable groups</a:t>
            </a:r>
          </a:p>
        </p:txBody>
      </p:sp>
      <p:sp>
        <p:nvSpPr>
          <p:cNvPr id="14" name="Common Interest"/>
          <p:cNvSpPr txBox="1"/>
          <p:nvPr/>
        </p:nvSpPr>
        <p:spPr>
          <a:xfrm>
            <a:off x="9143664" y="3037827"/>
            <a:ext cx="2573868" cy="3980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z="2400" b="1" noProof="0" dirty="0">
                <a:solidFill>
                  <a:srgbClr val="474747"/>
                </a:solidFill>
              </a:rPr>
              <a:t>Common Interest</a:t>
            </a:r>
          </a:p>
        </p:txBody>
      </p:sp>
      <p:sp>
        <p:nvSpPr>
          <p:cNvPr id="15" name="Political mandate"/>
          <p:cNvSpPr txBox="1"/>
          <p:nvPr/>
        </p:nvSpPr>
        <p:spPr>
          <a:xfrm>
            <a:off x="8550318" y="4517741"/>
            <a:ext cx="2848088" cy="3980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z="2400" b="1" noProof="0" dirty="0">
                <a:solidFill>
                  <a:srgbClr val="474747"/>
                </a:solidFill>
              </a:rPr>
              <a:t>Political mandate</a:t>
            </a:r>
          </a:p>
        </p:txBody>
      </p:sp>
      <p:cxnSp>
        <p:nvCxnSpPr>
          <p:cNvPr id="16" name="Rak pilkoppling 15"/>
          <p:cNvCxnSpPr/>
          <p:nvPr/>
        </p:nvCxnSpPr>
        <p:spPr>
          <a:xfrm flipV="1">
            <a:off x="5699393" y="1878197"/>
            <a:ext cx="5739" cy="775102"/>
          </a:xfrm>
          <a:prstGeom prst="straightConnector1">
            <a:avLst/>
          </a:prstGeom>
          <a:ln w="28575">
            <a:solidFill>
              <a:schemeClr val="accent5">
                <a:lumMod val="7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19" name="Rak pilkoppling 18"/>
          <p:cNvCxnSpPr/>
          <p:nvPr/>
        </p:nvCxnSpPr>
        <p:spPr>
          <a:xfrm>
            <a:off x="7819065" y="3765142"/>
            <a:ext cx="697867" cy="713337"/>
          </a:xfrm>
          <a:prstGeom prst="straightConnector1">
            <a:avLst/>
          </a:prstGeom>
          <a:ln w="28575">
            <a:solidFill>
              <a:schemeClr val="accent5">
                <a:lumMod val="75000"/>
              </a:schemeClr>
            </a:solidFill>
            <a:tailEnd type="triangle"/>
          </a:ln>
        </p:spPr>
        <p:style>
          <a:lnRef idx="1">
            <a:schemeClr val="accent5"/>
          </a:lnRef>
          <a:fillRef idx="0">
            <a:schemeClr val="accent5"/>
          </a:fillRef>
          <a:effectRef idx="0">
            <a:schemeClr val="accent5"/>
          </a:effectRef>
          <a:fontRef idx="minor">
            <a:schemeClr val="tx1"/>
          </a:fontRef>
        </p:style>
      </p:cxnSp>
      <p:sp>
        <p:nvSpPr>
          <p:cNvPr id="20" name="Ideology"/>
          <p:cNvSpPr txBox="1"/>
          <p:nvPr/>
        </p:nvSpPr>
        <p:spPr>
          <a:xfrm>
            <a:off x="3539326" y="4511191"/>
            <a:ext cx="1918842" cy="3980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z="2400" b="1" noProof="0" dirty="0">
                <a:solidFill>
                  <a:srgbClr val="474747"/>
                </a:solidFill>
              </a:rPr>
              <a:t>Solidarity</a:t>
            </a:r>
          </a:p>
        </p:txBody>
      </p:sp>
      <p:sp>
        <p:nvSpPr>
          <p:cNvPr id="21" name="Ideology"/>
          <p:cNvSpPr txBox="1"/>
          <p:nvPr/>
        </p:nvSpPr>
        <p:spPr>
          <a:xfrm>
            <a:off x="1734912" y="4411062"/>
            <a:ext cx="1555420" cy="3980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z="2400" b="1" noProof="0" dirty="0">
                <a:solidFill>
                  <a:srgbClr val="474747"/>
                </a:solidFill>
              </a:rPr>
              <a:t>Security</a:t>
            </a:r>
          </a:p>
        </p:txBody>
      </p:sp>
      <p:sp>
        <p:nvSpPr>
          <p:cNvPr id="22" name="textruta 21">
            <a:extLst>
              <a:ext uri="{FF2B5EF4-FFF2-40B4-BE49-F238E27FC236}">
                <a16:creationId xmlns:a16="http://schemas.microsoft.com/office/drawing/2014/main" id="{47E722F3-59C7-9EA7-F43A-40606BB58436}"/>
              </a:ext>
            </a:extLst>
          </p:cNvPr>
          <p:cNvSpPr txBox="1"/>
          <p:nvPr/>
        </p:nvSpPr>
        <p:spPr>
          <a:xfrm>
            <a:off x="3152607" y="2654902"/>
            <a:ext cx="5369497" cy="1015663"/>
          </a:xfrm>
          <a:prstGeom prst="rect">
            <a:avLst/>
          </a:prstGeom>
          <a:noFill/>
        </p:spPr>
        <p:txBody>
          <a:bodyPr wrap="square" lIns="91440" tIns="45720" rIns="91440" bIns="45720" rtlCol="0" anchor="t">
            <a:spAutoFit/>
          </a:bodyPr>
          <a:lstStyle/>
          <a:p>
            <a:pPr algn="ctr"/>
            <a:r>
              <a:rPr lang="en-GB" sz="6000" b="1" noProof="0" dirty="0">
                <a:solidFill>
                  <a:srgbClr val="CB7352"/>
                </a:solidFill>
                <a:latin typeface="Trebuchet MS"/>
              </a:rPr>
              <a:t>Motivations?</a:t>
            </a:r>
            <a:endParaRPr lang="en-GB" sz="6000" b="1" noProof="0" dirty="0">
              <a:solidFill>
                <a:srgbClr val="CB7352"/>
              </a:solidFill>
            </a:endParaRPr>
          </a:p>
        </p:txBody>
      </p:sp>
      <p:cxnSp>
        <p:nvCxnSpPr>
          <p:cNvPr id="23" name="Rak pilkoppling 22">
            <a:extLst>
              <a:ext uri="{FF2B5EF4-FFF2-40B4-BE49-F238E27FC236}">
                <a16:creationId xmlns:a16="http://schemas.microsoft.com/office/drawing/2014/main" id="{A377A967-1053-D99C-8864-943DD8824CA5}"/>
              </a:ext>
            </a:extLst>
          </p:cNvPr>
          <p:cNvCxnSpPr>
            <a:cxnSpLocks/>
          </p:cNvCxnSpPr>
          <p:nvPr/>
        </p:nvCxnSpPr>
        <p:spPr>
          <a:xfrm flipV="1">
            <a:off x="6951250" y="1887267"/>
            <a:ext cx="359524" cy="747888"/>
          </a:xfrm>
          <a:prstGeom prst="straightConnector1">
            <a:avLst/>
          </a:prstGeom>
          <a:ln w="28575">
            <a:solidFill>
              <a:schemeClr val="accent5">
                <a:lumMod val="7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24" name="Rak pilkoppling 23">
            <a:extLst>
              <a:ext uri="{FF2B5EF4-FFF2-40B4-BE49-F238E27FC236}">
                <a16:creationId xmlns:a16="http://schemas.microsoft.com/office/drawing/2014/main" id="{E2FA032C-9C0A-FBFD-8BBB-799A807C830B}"/>
              </a:ext>
            </a:extLst>
          </p:cNvPr>
          <p:cNvCxnSpPr>
            <a:cxnSpLocks/>
          </p:cNvCxnSpPr>
          <p:nvPr/>
        </p:nvCxnSpPr>
        <p:spPr>
          <a:xfrm>
            <a:off x="8166820" y="3215729"/>
            <a:ext cx="976382" cy="5039"/>
          </a:xfrm>
          <a:prstGeom prst="straightConnector1">
            <a:avLst/>
          </a:prstGeom>
          <a:ln w="28575">
            <a:solidFill>
              <a:schemeClr val="accent5">
                <a:lumMod val="7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25" name="Rak pilkoppling 24">
            <a:extLst>
              <a:ext uri="{FF2B5EF4-FFF2-40B4-BE49-F238E27FC236}">
                <a16:creationId xmlns:a16="http://schemas.microsoft.com/office/drawing/2014/main" id="{0C5FB110-E541-22A2-6CAC-CF3CE18C3ADE}"/>
              </a:ext>
            </a:extLst>
          </p:cNvPr>
          <p:cNvCxnSpPr>
            <a:cxnSpLocks/>
          </p:cNvCxnSpPr>
          <p:nvPr/>
        </p:nvCxnSpPr>
        <p:spPr>
          <a:xfrm flipH="1" flipV="1">
            <a:off x="4199274" y="1941695"/>
            <a:ext cx="275475" cy="729745"/>
          </a:xfrm>
          <a:prstGeom prst="straightConnector1">
            <a:avLst/>
          </a:prstGeom>
          <a:ln w="28575">
            <a:solidFill>
              <a:schemeClr val="accent5">
                <a:lumMod val="7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26" name="Rak pilkoppling 25">
            <a:extLst>
              <a:ext uri="{FF2B5EF4-FFF2-40B4-BE49-F238E27FC236}">
                <a16:creationId xmlns:a16="http://schemas.microsoft.com/office/drawing/2014/main" id="{4B2E3D73-59FC-642C-B40C-644CCD764B5C}"/>
              </a:ext>
            </a:extLst>
          </p:cNvPr>
          <p:cNvCxnSpPr>
            <a:cxnSpLocks/>
          </p:cNvCxnSpPr>
          <p:nvPr/>
        </p:nvCxnSpPr>
        <p:spPr>
          <a:xfrm flipH="1" flipV="1">
            <a:off x="2430345" y="3220764"/>
            <a:ext cx="1064689" cy="4032"/>
          </a:xfrm>
          <a:prstGeom prst="straightConnector1">
            <a:avLst/>
          </a:prstGeom>
          <a:ln w="28575">
            <a:solidFill>
              <a:schemeClr val="accent5">
                <a:lumMod val="75000"/>
              </a:schemeClr>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2846681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1BAF2AD1-AC47-C39D-AD07-A0EE9EDCA0A9}"/>
            </a:ext>
          </a:extLst>
        </p:cNvPr>
        <p:cNvGrpSpPr/>
        <p:nvPr/>
      </p:nvGrpSpPr>
      <p:grpSpPr>
        <a:xfrm>
          <a:off x="0" y="0"/>
          <a:ext cx="0" cy="0"/>
          <a:chOff x="0" y="0"/>
          <a:chExt cx="0" cy="0"/>
        </a:xfrm>
      </p:grpSpPr>
      <p:cxnSp>
        <p:nvCxnSpPr>
          <p:cNvPr id="9" name="Rak koppling 8">
            <a:extLst>
              <a:ext uri="{FF2B5EF4-FFF2-40B4-BE49-F238E27FC236}">
                <a16:creationId xmlns:a16="http://schemas.microsoft.com/office/drawing/2014/main" id="{6EF3A49A-C47B-3F83-5091-6D1FA1B68409}"/>
              </a:ext>
            </a:extLst>
          </p:cNvPr>
          <p:cNvCxnSpPr/>
          <p:nvPr/>
        </p:nvCxnSpPr>
        <p:spPr>
          <a:xfrm>
            <a:off x="4466304" y="2942262"/>
            <a:ext cx="3252012" cy="9896"/>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DC622966-BB88-9AFE-915C-1AEB53936B40}"/>
              </a:ext>
            </a:extLst>
          </p:cNvPr>
          <p:cNvSpPr txBox="1"/>
          <p:nvPr/>
        </p:nvSpPr>
        <p:spPr>
          <a:xfrm>
            <a:off x="95535" y="568473"/>
            <a:ext cx="12127711" cy="1015663"/>
          </a:xfrm>
          <a:prstGeom prst="rect">
            <a:avLst/>
          </a:prstGeom>
          <a:noFill/>
        </p:spPr>
        <p:txBody>
          <a:bodyPr wrap="square" lIns="91440" tIns="45720" rIns="91440" bIns="45720" rtlCol="0" anchor="t">
            <a:spAutoFit/>
          </a:bodyPr>
          <a:lstStyle/>
          <a:p>
            <a:pPr algn="ctr"/>
            <a:r>
              <a:rPr lang="en-GB" sz="6000" b="1" noProof="0" dirty="0">
                <a:solidFill>
                  <a:srgbClr val="474747"/>
                </a:solidFill>
                <a:latin typeface="Trebuchet MS"/>
              </a:rPr>
              <a:t>Discuss in organisation groups</a:t>
            </a:r>
            <a:endParaRPr lang="en-GB" noProof="0" dirty="0">
              <a:solidFill>
                <a:srgbClr val="474747"/>
              </a:solidFill>
            </a:endParaRPr>
          </a:p>
        </p:txBody>
      </p:sp>
      <p:sp>
        <p:nvSpPr>
          <p:cNvPr id="3" name="Ellips 2">
            <a:extLst>
              <a:ext uri="{FF2B5EF4-FFF2-40B4-BE49-F238E27FC236}">
                <a16:creationId xmlns:a16="http://schemas.microsoft.com/office/drawing/2014/main" id="{298C4228-F0F4-3C8D-819A-76016FFE4E02}"/>
              </a:ext>
            </a:extLst>
          </p:cNvPr>
          <p:cNvSpPr/>
          <p:nvPr/>
        </p:nvSpPr>
        <p:spPr>
          <a:xfrm>
            <a:off x="3380656" y="1731541"/>
            <a:ext cx="2515634" cy="2507579"/>
          </a:xfrm>
          <a:prstGeom prst="ellipse">
            <a:avLst/>
          </a:prstGeom>
          <a:solidFill>
            <a:srgbClr val="85A39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100" b="1" noProof="0" dirty="0">
                <a:solidFill>
                  <a:srgbClr val="F1EBE4"/>
                </a:solidFill>
              </a:rPr>
              <a:t>Declared identity:</a:t>
            </a:r>
            <a:br>
              <a:rPr lang="en-GB" sz="2100" b="1" noProof="0" dirty="0">
                <a:solidFill>
                  <a:srgbClr val="F1EBE4"/>
                </a:solidFill>
              </a:rPr>
            </a:br>
            <a:r>
              <a:rPr lang="en-GB" sz="2100" b="1" noProof="0" dirty="0">
                <a:solidFill>
                  <a:srgbClr val="F1EBE4"/>
                </a:solidFill>
              </a:rPr>
              <a:t> </a:t>
            </a:r>
          </a:p>
          <a:p>
            <a:pPr algn="ctr"/>
            <a:r>
              <a:rPr lang="en-GB" sz="2100" b="1" noProof="0" dirty="0">
                <a:solidFill>
                  <a:srgbClr val="F1EBE4"/>
                </a:solidFill>
              </a:rPr>
              <a:t>WE SAY</a:t>
            </a:r>
          </a:p>
        </p:txBody>
      </p:sp>
      <p:sp>
        <p:nvSpPr>
          <p:cNvPr id="5" name="Ellips 4">
            <a:extLst>
              <a:ext uri="{FF2B5EF4-FFF2-40B4-BE49-F238E27FC236}">
                <a16:creationId xmlns:a16="http://schemas.microsoft.com/office/drawing/2014/main" id="{B82C5DE2-99D2-3144-EE57-877A80F8F964}"/>
              </a:ext>
            </a:extLst>
          </p:cNvPr>
          <p:cNvSpPr/>
          <p:nvPr/>
        </p:nvSpPr>
        <p:spPr>
          <a:xfrm>
            <a:off x="6233900" y="1751333"/>
            <a:ext cx="2515855" cy="2487787"/>
          </a:xfrm>
          <a:prstGeom prst="ellipse">
            <a:avLst/>
          </a:prstGeom>
          <a:solidFill>
            <a:srgbClr val="CB735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100" b="1" noProof="0" dirty="0">
                <a:solidFill>
                  <a:srgbClr val="F1EBE4"/>
                </a:solidFill>
              </a:rPr>
              <a:t>Experienced identity:</a:t>
            </a:r>
            <a:br>
              <a:rPr lang="en-GB" sz="2100" b="1" noProof="0" dirty="0">
                <a:solidFill>
                  <a:srgbClr val="F1EBE4"/>
                </a:solidFill>
              </a:rPr>
            </a:br>
            <a:r>
              <a:rPr lang="en-GB" sz="2100" b="1" noProof="0" dirty="0">
                <a:solidFill>
                  <a:srgbClr val="F1EBE4"/>
                </a:solidFill>
              </a:rPr>
              <a:t> </a:t>
            </a:r>
          </a:p>
          <a:p>
            <a:pPr algn="ctr"/>
            <a:r>
              <a:rPr lang="en-GB" sz="2100" b="1" noProof="0" dirty="0">
                <a:solidFill>
                  <a:srgbClr val="F1EBE4"/>
                </a:solidFill>
              </a:rPr>
              <a:t>WE FEEL</a:t>
            </a:r>
          </a:p>
        </p:txBody>
      </p:sp>
      <p:sp>
        <p:nvSpPr>
          <p:cNvPr id="7" name="Rektangel 6">
            <a:extLst>
              <a:ext uri="{FF2B5EF4-FFF2-40B4-BE49-F238E27FC236}">
                <a16:creationId xmlns:a16="http://schemas.microsoft.com/office/drawing/2014/main" id="{2805E4CD-E4CC-64BE-CB9C-9A5F082DAA4E}"/>
              </a:ext>
            </a:extLst>
          </p:cNvPr>
          <p:cNvSpPr/>
          <p:nvPr/>
        </p:nvSpPr>
        <p:spPr>
          <a:xfrm>
            <a:off x="9209232" y="1857495"/>
            <a:ext cx="1757085" cy="707886"/>
          </a:xfrm>
          <a:prstGeom prst="rect">
            <a:avLst/>
          </a:prstGeom>
        </p:spPr>
        <p:txBody>
          <a:bodyPr wrap="square" lIns="91440" tIns="45720" rIns="91440" bIns="45720" anchor="t">
            <a:spAutoFit/>
          </a:bodyPr>
          <a:lstStyle/>
          <a:p>
            <a:r>
              <a:rPr lang="en-GB" sz="2000" b="1" noProof="0" dirty="0">
                <a:solidFill>
                  <a:srgbClr val="CB7352"/>
                </a:solidFill>
                <a:latin typeface="Trebuchet MS"/>
              </a:rPr>
              <a:t>Who are we in reality?</a:t>
            </a:r>
            <a:endParaRPr lang="en-GB" sz="2000" noProof="0" dirty="0"/>
          </a:p>
        </p:txBody>
      </p:sp>
      <p:sp>
        <p:nvSpPr>
          <p:cNvPr id="12" name="Rektangel 11">
            <a:extLst>
              <a:ext uri="{FF2B5EF4-FFF2-40B4-BE49-F238E27FC236}">
                <a16:creationId xmlns:a16="http://schemas.microsoft.com/office/drawing/2014/main" id="{1E825481-F908-4D0D-6367-048C30A75CEA}"/>
              </a:ext>
            </a:extLst>
          </p:cNvPr>
          <p:cNvSpPr/>
          <p:nvPr/>
        </p:nvSpPr>
        <p:spPr>
          <a:xfrm>
            <a:off x="1153804" y="1866567"/>
            <a:ext cx="1630086" cy="1938992"/>
          </a:xfrm>
          <a:prstGeom prst="rect">
            <a:avLst/>
          </a:prstGeom>
        </p:spPr>
        <p:txBody>
          <a:bodyPr wrap="square" lIns="91440" tIns="45720" rIns="91440" bIns="45720" anchor="t">
            <a:spAutoFit/>
          </a:bodyPr>
          <a:lstStyle/>
          <a:p>
            <a:r>
              <a:rPr lang="en-GB" sz="2000" b="1" noProof="0" dirty="0">
                <a:solidFill>
                  <a:srgbClr val="CB7352"/>
                </a:solidFill>
                <a:latin typeface="Trebuchet MS"/>
              </a:rPr>
              <a:t>Who do we say we are?</a:t>
            </a:r>
            <a:endParaRPr lang="en-GB" sz="2000" b="1" noProof="0" dirty="0">
              <a:solidFill>
                <a:srgbClr val="CB7352"/>
              </a:solidFill>
            </a:endParaRPr>
          </a:p>
          <a:p>
            <a:endParaRPr lang="en-GB" sz="2000" b="1" noProof="0" dirty="0">
              <a:solidFill>
                <a:srgbClr val="CB7352"/>
              </a:solidFill>
            </a:endParaRPr>
          </a:p>
          <a:p>
            <a:r>
              <a:rPr lang="en-GB" sz="2000" b="1" noProof="0" dirty="0">
                <a:solidFill>
                  <a:srgbClr val="CB7352"/>
                </a:solidFill>
              </a:rPr>
              <a:t>How do we want to be perceived?</a:t>
            </a:r>
          </a:p>
        </p:txBody>
      </p:sp>
      <p:cxnSp>
        <p:nvCxnSpPr>
          <p:cNvPr id="13" name="Rak koppling 12">
            <a:extLst>
              <a:ext uri="{FF2B5EF4-FFF2-40B4-BE49-F238E27FC236}">
                <a16:creationId xmlns:a16="http://schemas.microsoft.com/office/drawing/2014/main" id="{CD7E1BDA-44B7-0B5B-5F3D-351079FC8382}"/>
              </a:ext>
            </a:extLst>
          </p:cNvPr>
          <p:cNvCxnSpPr>
            <a:cxnSpLocks/>
          </p:cNvCxnSpPr>
          <p:nvPr/>
        </p:nvCxnSpPr>
        <p:spPr>
          <a:xfrm flipV="1">
            <a:off x="8784303" y="2426014"/>
            <a:ext cx="403584" cy="280391"/>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BD4839CD-A073-7FE1-8808-1F0BE1D6E3F8}"/>
              </a:ext>
            </a:extLst>
          </p:cNvPr>
          <p:cNvCxnSpPr>
            <a:cxnSpLocks/>
          </p:cNvCxnSpPr>
          <p:nvPr/>
        </p:nvCxnSpPr>
        <p:spPr>
          <a:xfrm>
            <a:off x="2760875" y="2443332"/>
            <a:ext cx="548724" cy="236678"/>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86CA63B9-1391-CC99-F3DC-ED6E99F617AA}"/>
              </a:ext>
            </a:extLst>
          </p:cNvPr>
          <p:cNvSpPr txBox="1"/>
          <p:nvPr/>
        </p:nvSpPr>
        <p:spPr>
          <a:xfrm>
            <a:off x="1149667" y="4299983"/>
            <a:ext cx="5081010" cy="2554545"/>
          </a:xfrm>
          <a:prstGeom prst="rect">
            <a:avLst/>
          </a:prstGeom>
          <a:noFill/>
        </p:spPr>
        <p:txBody>
          <a:bodyPr wrap="square" lIns="91440" tIns="45720" rIns="91440" bIns="45720" rtlCol="0" anchor="t">
            <a:spAutoFit/>
          </a:bodyPr>
          <a:lstStyle/>
          <a:p>
            <a:r>
              <a:rPr lang="en-GB" sz="2000" b="1" noProof="0" dirty="0">
                <a:solidFill>
                  <a:srgbClr val="474747"/>
                </a:solidFill>
              </a:rPr>
              <a:t>Declared</a:t>
            </a:r>
          </a:p>
          <a:p>
            <a:pPr marL="285750" indent="-285750">
              <a:buFont typeface="Arial" panose="020B0604020202020204" pitchFamily="34" charset="0"/>
              <a:buChar char="•"/>
            </a:pPr>
            <a:r>
              <a:rPr lang="en-GB" sz="2000" noProof="0" dirty="0">
                <a:solidFill>
                  <a:srgbClr val="474747"/>
                </a:solidFill>
              </a:rPr>
              <a:t>What do we express in our formal documents and our outward communication?</a:t>
            </a:r>
          </a:p>
          <a:p>
            <a:pPr marL="285750" indent="-285750">
              <a:buFont typeface="Arial" panose="020B0604020202020204" pitchFamily="34" charset="0"/>
              <a:buChar char="•"/>
            </a:pPr>
            <a:r>
              <a:rPr lang="en-GB" sz="2000" noProof="0" dirty="0">
                <a:solidFill>
                  <a:srgbClr val="474747"/>
                </a:solidFill>
              </a:rPr>
              <a:t>What typology would we use to describe us based on our formal documents and outward communication?</a:t>
            </a:r>
          </a:p>
          <a:p>
            <a:pPr marL="285750" indent="-285750">
              <a:buFont typeface="Arial" panose="020B0604020202020204" pitchFamily="34" charset="0"/>
              <a:buChar char="•"/>
            </a:pPr>
            <a:endParaRPr lang="en-GB" sz="2000" noProof="0" dirty="0">
              <a:solidFill>
                <a:srgbClr val="474747"/>
              </a:solidFill>
            </a:endParaRPr>
          </a:p>
        </p:txBody>
      </p:sp>
      <p:sp>
        <p:nvSpPr>
          <p:cNvPr id="18" name="textruta 17">
            <a:extLst>
              <a:ext uri="{FF2B5EF4-FFF2-40B4-BE49-F238E27FC236}">
                <a16:creationId xmlns:a16="http://schemas.microsoft.com/office/drawing/2014/main" id="{5CC306B7-E2CB-6BA1-0C12-B84618D5D219}"/>
              </a:ext>
            </a:extLst>
          </p:cNvPr>
          <p:cNvSpPr txBox="1"/>
          <p:nvPr/>
        </p:nvSpPr>
        <p:spPr>
          <a:xfrm>
            <a:off x="6556238" y="4299983"/>
            <a:ext cx="3928939" cy="1938992"/>
          </a:xfrm>
          <a:prstGeom prst="rect">
            <a:avLst/>
          </a:prstGeom>
          <a:noFill/>
        </p:spPr>
        <p:txBody>
          <a:bodyPr wrap="square" lIns="91440" tIns="45720" rIns="91440" bIns="45720" rtlCol="0" anchor="t">
            <a:spAutoFit/>
          </a:bodyPr>
          <a:lstStyle/>
          <a:p>
            <a:r>
              <a:rPr lang="en-GB" sz="2000" b="1" noProof="0" dirty="0">
                <a:solidFill>
                  <a:srgbClr val="474747"/>
                </a:solidFill>
              </a:rPr>
              <a:t>Experienced</a:t>
            </a:r>
          </a:p>
          <a:p>
            <a:pPr marL="285750" indent="-285750">
              <a:buFont typeface="Arial,Sans-Serif"/>
              <a:buChar char="•"/>
            </a:pPr>
            <a:r>
              <a:rPr lang="en-GB" sz="2000" noProof="0" dirty="0">
                <a:solidFill>
                  <a:srgbClr val="474747"/>
                </a:solidFill>
              </a:rPr>
              <a:t>How do we experience ourselves?</a:t>
            </a:r>
          </a:p>
          <a:p>
            <a:pPr marL="285750" indent="-285750">
              <a:buFont typeface="Arial,Sans-Serif"/>
              <a:buChar char="•"/>
            </a:pPr>
            <a:r>
              <a:rPr lang="en-GB" sz="2000" noProof="0" dirty="0">
                <a:solidFill>
                  <a:srgbClr val="474747"/>
                </a:solidFill>
              </a:rPr>
              <a:t>What typology would you use to describe the organisation?</a:t>
            </a:r>
          </a:p>
          <a:p>
            <a:pPr marL="285750" indent="-285750">
              <a:buFont typeface="Arial" panose="020B0604020202020204" pitchFamily="34" charset="0"/>
              <a:buChar char="•"/>
            </a:pPr>
            <a:endParaRPr lang="en-GB" sz="2000" noProof="0" dirty="0">
              <a:solidFill>
                <a:srgbClr val="474747"/>
              </a:solidFill>
            </a:endParaRPr>
          </a:p>
        </p:txBody>
      </p:sp>
    </p:spTree>
    <p:extLst>
      <p:ext uri="{BB962C8B-B14F-4D97-AF65-F5344CB8AC3E}">
        <p14:creationId xmlns:p14="http://schemas.microsoft.com/office/powerpoint/2010/main" val="1485225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3A33"/>
        </a:solidFill>
        <a:effectLst/>
      </p:bgPr>
    </p:bg>
    <p:spTree>
      <p:nvGrpSpPr>
        <p:cNvPr id="1" name=""/>
        <p:cNvGrpSpPr/>
        <p:nvPr/>
      </p:nvGrpSpPr>
      <p:grpSpPr>
        <a:xfrm>
          <a:off x="0" y="0"/>
          <a:ext cx="0" cy="0"/>
          <a:chOff x="0" y="0"/>
          <a:chExt cx="0" cy="0"/>
        </a:xfrm>
      </p:grpSpPr>
      <p:sp>
        <p:nvSpPr>
          <p:cNvPr id="4" name="Rektangel 3"/>
          <p:cNvSpPr/>
          <p:nvPr/>
        </p:nvSpPr>
        <p:spPr>
          <a:xfrm>
            <a:off x="2495964" y="2736584"/>
            <a:ext cx="7200800" cy="2062103"/>
          </a:xfrm>
          <a:prstGeom prst="rect">
            <a:avLst/>
          </a:prstGeom>
        </p:spPr>
        <p:txBody>
          <a:bodyPr wrap="square" lIns="91440" tIns="45720" rIns="91440" bIns="45720" anchor="t">
            <a:spAutoFit/>
          </a:bodyPr>
          <a:lstStyle/>
          <a:p>
            <a:r>
              <a:rPr lang="en-GB" sz="3200" b="1" noProof="0" dirty="0">
                <a:solidFill>
                  <a:srgbClr val="F1EBE4"/>
                </a:solidFill>
                <a:latin typeface="Trebuchet MS"/>
              </a:rPr>
              <a:t>…anyone who comes to the meeting is free to use information from the discussion, but is not allowed to reveal who made any comment…</a:t>
            </a:r>
          </a:p>
        </p:txBody>
      </p:sp>
      <p:sp>
        <p:nvSpPr>
          <p:cNvPr id="5" name="Rubrik 1"/>
          <p:cNvSpPr txBox="1">
            <a:spLocks/>
          </p:cNvSpPr>
          <p:nvPr/>
        </p:nvSpPr>
        <p:spPr>
          <a:xfrm>
            <a:off x="2495964" y="1828628"/>
            <a:ext cx="7197927" cy="1122792"/>
          </a:xfrm>
          <a:prstGeom prst="rect">
            <a:avLst/>
          </a:prstGeom>
        </p:spPr>
        <p:txBody>
          <a:bodyPr lIns="91440" tIns="45720" rIns="91440" bIns="45720" anchor="t"/>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GB" sz="5500" b="1" noProof="0" dirty="0">
                <a:solidFill>
                  <a:srgbClr val="F1EBE4"/>
                </a:solidFill>
                <a:latin typeface="Trebuchet MS"/>
              </a:rPr>
              <a:t>Chatham house rules</a:t>
            </a:r>
          </a:p>
        </p:txBody>
      </p:sp>
    </p:spTree>
    <p:extLst>
      <p:ext uri="{BB962C8B-B14F-4D97-AF65-F5344CB8AC3E}">
        <p14:creationId xmlns:p14="http://schemas.microsoft.com/office/powerpoint/2010/main" val="4163237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4FA26D33-80B1-AB6E-E61C-3E8D04868AFF}"/>
            </a:ext>
          </a:extLst>
        </p:cNvPr>
        <p:cNvGrpSpPr/>
        <p:nvPr/>
      </p:nvGrpSpPr>
      <p:grpSpPr>
        <a:xfrm>
          <a:off x="0" y="0"/>
          <a:ext cx="0" cy="0"/>
          <a:chOff x="0" y="0"/>
          <a:chExt cx="0" cy="0"/>
        </a:xfrm>
      </p:grpSpPr>
      <p:sp>
        <p:nvSpPr>
          <p:cNvPr id="2" name="textruta 1">
            <a:extLst>
              <a:ext uri="{FF2B5EF4-FFF2-40B4-BE49-F238E27FC236}">
                <a16:creationId xmlns:a16="http://schemas.microsoft.com/office/drawing/2014/main" id="{CDC0848C-4B06-47EA-9F6F-4794242391BD}"/>
              </a:ext>
            </a:extLst>
          </p:cNvPr>
          <p:cNvSpPr txBox="1"/>
          <p:nvPr/>
        </p:nvSpPr>
        <p:spPr>
          <a:xfrm>
            <a:off x="95535" y="568473"/>
            <a:ext cx="12127711" cy="1015663"/>
          </a:xfrm>
          <a:prstGeom prst="rect">
            <a:avLst/>
          </a:prstGeom>
          <a:noFill/>
        </p:spPr>
        <p:txBody>
          <a:bodyPr wrap="square" lIns="91440" tIns="45720" rIns="91440" bIns="45720" rtlCol="0" anchor="t">
            <a:spAutoFit/>
          </a:bodyPr>
          <a:lstStyle/>
          <a:p>
            <a:pPr algn="ctr"/>
            <a:r>
              <a:rPr lang="en-GB" sz="6000" b="1" noProof="0" dirty="0">
                <a:solidFill>
                  <a:srgbClr val="474747"/>
                </a:solidFill>
                <a:latin typeface="Trebuchet MS"/>
              </a:rPr>
              <a:t>Discuss in organisational groups</a:t>
            </a:r>
            <a:endParaRPr lang="en-GB" noProof="0" dirty="0">
              <a:solidFill>
                <a:srgbClr val="474747"/>
              </a:solidFill>
            </a:endParaRPr>
          </a:p>
        </p:txBody>
      </p:sp>
      <p:sp>
        <p:nvSpPr>
          <p:cNvPr id="7" name="Rektangel 6">
            <a:extLst>
              <a:ext uri="{FF2B5EF4-FFF2-40B4-BE49-F238E27FC236}">
                <a16:creationId xmlns:a16="http://schemas.microsoft.com/office/drawing/2014/main" id="{6D841018-F4D1-215E-52B8-61A3A9568D77}"/>
              </a:ext>
            </a:extLst>
          </p:cNvPr>
          <p:cNvSpPr/>
          <p:nvPr/>
        </p:nvSpPr>
        <p:spPr>
          <a:xfrm>
            <a:off x="1235447" y="2011708"/>
            <a:ext cx="2500942" cy="707886"/>
          </a:xfrm>
          <a:prstGeom prst="rect">
            <a:avLst/>
          </a:prstGeom>
        </p:spPr>
        <p:txBody>
          <a:bodyPr wrap="square" lIns="91440" tIns="45720" rIns="91440" bIns="45720" anchor="t">
            <a:spAutoFit/>
          </a:bodyPr>
          <a:lstStyle/>
          <a:p>
            <a:r>
              <a:rPr lang="en-GB" sz="2000" b="1" noProof="0" dirty="0">
                <a:solidFill>
                  <a:srgbClr val="CB7352"/>
                </a:solidFill>
                <a:latin typeface="Trebuchet MS"/>
              </a:rPr>
              <a:t>Who are we in the eyes of others? </a:t>
            </a:r>
            <a:endParaRPr lang="en-GB" sz="2000" b="1" noProof="0" dirty="0">
              <a:solidFill>
                <a:srgbClr val="CB7352"/>
              </a:solidFill>
            </a:endParaRPr>
          </a:p>
        </p:txBody>
      </p:sp>
      <p:cxnSp>
        <p:nvCxnSpPr>
          <p:cNvPr id="13" name="Rak koppling 12">
            <a:extLst>
              <a:ext uri="{FF2B5EF4-FFF2-40B4-BE49-F238E27FC236}">
                <a16:creationId xmlns:a16="http://schemas.microsoft.com/office/drawing/2014/main" id="{4CFB1AA1-BF07-0FB8-9ED7-67539358EE4F}"/>
              </a:ext>
            </a:extLst>
          </p:cNvPr>
          <p:cNvCxnSpPr>
            <a:cxnSpLocks/>
          </p:cNvCxnSpPr>
          <p:nvPr/>
        </p:nvCxnSpPr>
        <p:spPr>
          <a:xfrm flipH="1" flipV="1">
            <a:off x="3146315" y="2661871"/>
            <a:ext cx="440058" cy="461819"/>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4A789C78-2EFC-6C18-426A-78FA84F6E2FB}"/>
              </a:ext>
            </a:extLst>
          </p:cNvPr>
          <p:cNvSpPr txBox="1"/>
          <p:nvPr/>
        </p:nvSpPr>
        <p:spPr>
          <a:xfrm>
            <a:off x="6365738" y="2893912"/>
            <a:ext cx="3792867" cy="2862322"/>
          </a:xfrm>
          <a:prstGeom prst="rect">
            <a:avLst/>
          </a:prstGeom>
          <a:noFill/>
        </p:spPr>
        <p:txBody>
          <a:bodyPr wrap="square" lIns="91440" tIns="45720" rIns="91440" bIns="45720" rtlCol="0" anchor="t">
            <a:spAutoFit/>
          </a:bodyPr>
          <a:lstStyle/>
          <a:p>
            <a:r>
              <a:rPr lang="en-GB" sz="2000" b="1" noProof="0" dirty="0">
                <a:solidFill>
                  <a:srgbClr val="474747"/>
                </a:solidFill>
              </a:rPr>
              <a:t>Attributed</a:t>
            </a:r>
          </a:p>
          <a:p>
            <a:pPr marL="285750" indent="-285750">
              <a:buFont typeface="Arial" panose="020B0604020202020204" pitchFamily="34" charset="0"/>
              <a:buChar char="•"/>
            </a:pPr>
            <a:r>
              <a:rPr lang="en-GB" sz="2000" noProof="0" dirty="0">
                <a:solidFill>
                  <a:srgbClr val="474747"/>
                </a:solidFill>
              </a:rPr>
              <a:t>How do others perceive us? How have they described our organisation? Do they perceive us as religious?</a:t>
            </a:r>
            <a:endParaRPr lang="en-GB" sz="2000" noProof="0" dirty="0"/>
          </a:p>
          <a:p>
            <a:pPr marL="285750" indent="-285750">
              <a:buFont typeface="Arial" panose="020B0604020202020204" pitchFamily="34" charset="0"/>
              <a:buChar char="•"/>
            </a:pPr>
            <a:r>
              <a:rPr lang="en-GB" sz="2000" noProof="0" dirty="0">
                <a:solidFill>
                  <a:srgbClr val="474747"/>
                </a:solidFill>
              </a:rPr>
              <a:t>Which FBO type would they assign to us?</a:t>
            </a:r>
          </a:p>
          <a:p>
            <a:pPr marL="285750" indent="-285750">
              <a:buFont typeface="Arial" panose="020B0604020202020204" pitchFamily="34" charset="0"/>
              <a:buChar char="•"/>
            </a:pPr>
            <a:endParaRPr lang="en-GB" sz="2000" noProof="0" dirty="0">
              <a:solidFill>
                <a:srgbClr val="474747"/>
              </a:solidFill>
            </a:endParaRPr>
          </a:p>
          <a:p>
            <a:pPr marL="285750" indent="-285750">
              <a:buFont typeface="Arial" panose="020B0604020202020204" pitchFamily="34" charset="0"/>
              <a:buChar char="•"/>
            </a:pPr>
            <a:endParaRPr lang="en-GB" sz="2000" noProof="0" dirty="0">
              <a:solidFill>
                <a:srgbClr val="474747"/>
              </a:solidFill>
            </a:endParaRPr>
          </a:p>
        </p:txBody>
      </p:sp>
      <p:sp>
        <p:nvSpPr>
          <p:cNvPr id="6" name="Ellips 5">
            <a:extLst>
              <a:ext uri="{FF2B5EF4-FFF2-40B4-BE49-F238E27FC236}">
                <a16:creationId xmlns:a16="http://schemas.microsoft.com/office/drawing/2014/main" id="{7C35BDE2-3687-A6CB-897A-3F8E6422204D}"/>
              </a:ext>
            </a:extLst>
          </p:cNvPr>
          <p:cNvSpPr/>
          <p:nvPr/>
        </p:nvSpPr>
        <p:spPr>
          <a:xfrm>
            <a:off x="3457285" y="2634163"/>
            <a:ext cx="2515634" cy="2507579"/>
          </a:xfrm>
          <a:prstGeom prst="ellipse">
            <a:avLst/>
          </a:prstGeom>
          <a:solidFill>
            <a:srgbClr val="06615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100" b="1" noProof="0" dirty="0">
                <a:solidFill>
                  <a:srgbClr val="F1EBE4"/>
                </a:solidFill>
              </a:rPr>
              <a:t>Attributed identity: </a:t>
            </a:r>
            <a:br>
              <a:rPr lang="en-GB" sz="2100" b="1" noProof="0" dirty="0">
                <a:solidFill>
                  <a:srgbClr val="F1EBE4"/>
                </a:solidFill>
              </a:rPr>
            </a:br>
            <a:endParaRPr lang="en-GB" sz="2100" b="1" noProof="0" dirty="0">
              <a:solidFill>
                <a:srgbClr val="F1EBE4"/>
              </a:solidFill>
            </a:endParaRPr>
          </a:p>
          <a:p>
            <a:pPr algn="ctr"/>
            <a:r>
              <a:rPr lang="en-GB" sz="2100" b="1" noProof="0" dirty="0">
                <a:solidFill>
                  <a:srgbClr val="F1EBE4"/>
                </a:solidFill>
              </a:rPr>
              <a:t>THEY SAY</a:t>
            </a:r>
          </a:p>
        </p:txBody>
      </p:sp>
    </p:spTree>
    <p:extLst>
      <p:ext uri="{BB962C8B-B14F-4D97-AF65-F5344CB8AC3E}">
        <p14:creationId xmlns:p14="http://schemas.microsoft.com/office/powerpoint/2010/main" val="3289093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E4BE9CA5-4F12-AA14-A5B0-28FBBBB1B1AE}"/>
            </a:ext>
          </a:extLst>
        </p:cNvPr>
        <p:cNvGrpSpPr/>
        <p:nvPr/>
      </p:nvGrpSpPr>
      <p:grpSpPr>
        <a:xfrm>
          <a:off x="0" y="0"/>
          <a:ext cx="0" cy="0"/>
          <a:chOff x="0" y="0"/>
          <a:chExt cx="0" cy="0"/>
        </a:xfrm>
      </p:grpSpPr>
      <p:cxnSp>
        <p:nvCxnSpPr>
          <p:cNvPr id="9" name="Rak koppling 8">
            <a:extLst>
              <a:ext uri="{FF2B5EF4-FFF2-40B4-BE49-F238E27FC236}">
                <a16:creationId xmlns:a16="http://schemas.microsoft.com/office/drawing/2014/main" id="{CA519367-547F-D446-7EE5-F4B0E7FD36DD}"/>
              </a:ext>
            </a:extLst>
          </p:cNvPr>
          <p:cNvCxnSpPr/>
          <p:nvPr/>
        </p:nvCxnSpPr>
        <p:spPr>
          <a:xfrm>
            <a:off x="4466304" y="2588476"/>
            <a:ext cx="3252012" cy="9896"/>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Rak koppling 9">
            <a:extLst>
              <a:ext uri="{FF2B5EF4-FFF2-40B4-BE49-F238E27FC236}">
                <a16:creationId xmlns:a16="http://schemas.microsoft.com/office/drawing/2014/main" id="{20B5B811-E844-1EDE-A14D-6B91C397DEF6}"/>
              </a:ext>
            </a:extLst>
          </p:cNvPr>
          <p:cNvCxnSpPr>
            <a:cxnSpLocks/>
          </p:cNvCxnSpPr>
          <p:nvPr/>
        </p:nvCxnSpPr>
        <p:spPr>
          <a:xfrm flipV="1">
            <a:off x="6930433" y="2895255"/>
            <a:ext cx="1015493" cy="1850571"/>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06C56D4B-CD03-5039-268B-DF47B9AB7A6A}"/>
              </a:ext>
            </a:extLst>
          </p:cNvPr>
          <p:cNvCxnSpPr>
            <a:cxnSpLocks/>
          </p:cNvCxnSpPr>
          <p:nvPr/>
        </p:nvCxnSpPr>
        <p:spPr>
          <a:xfrm flipH="1" flipV="1">
            <a:off x="4215095" y="3083281"/>
            <a:ext cx="1181441" cy="1919843"/>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DFCBEA4E-D007-D393-D931-87FFC07A9CDB}"/>
              </a:ext>
            </a:extLst>
          </p:cNvPr>
          <p:cNvSpPr txBox="1"/>
          <p:nvPr/>
        </p:nvSpPr>
        <p:spPr>
          <a:xfrm>
            <a:off x="2572034" y="568473"/>
            <a:ext cx="7056784" cy="1015663"/>
          </a:xfrm>
          <a:prstGeom prst="rect">
            <a:avLst/>
          </a:prstGeom>
          <a:noFill/>
        </p:spPr>
        <p:txBody>
          <a:bodyPr wrap="square" lIns="91440" tIns="45720" rIns="91440" bIns="45720" rtlCol="0" anchor="t">
            <a:spAutoFit/>
          </a:bodyPr>
          <a:lstStyle/>
          <a:p>
            <a:pPr algn="ctr"/>
            <a:r>
              <a:rPr lang="en-GB" sz="6000" b="1" noProof="0" dirty="0">
                <a:solidFill>
                  <a:schemeClr val="accent5">
                    <a:lumMod val="76000"/>
                  </a:schemeClr>
                </a:solidFill>
                <a:latin typeface="Trebuchet MS"/>
              </a:rPr>
              <a:t>Putting it together</a:t>
            </a:r>
            <a:endParaRPr lang="en-GB" noProof="0" dirty="0">
              <a:solidFill>
                <a:schemeClr val="accent5">
                  <a:lumMod val="76000"/>
                </a:schemeClr>
              </a:solidFill>
            </a:endParaRPr>
          </a:p>
        </p:txBody>
      </p:sp>
      <p:sp>
        <p:nvSpPr>
          <p:cNvPr id="3" name="Ellips 2">
            <a:extLst>
              <a:ext uri="{FF2B5EF4-FFF2-40B4-BE49-F238E27FC236}">
                <a16:creationId xmlns:a16="http://schemas.microsoft.com/office/drawing/2014/main" id="{3EB0966D-ABE4-F9DC-D553-50059907C353}"/>
              </a:ext>
            </a:extLst>
          </p:cNvPr>
          <p:cNvSpPr/>
          <p:nvPr/>
        </p:nvSpPr>
        <p:spPr>
          <a:xfrm>
            <a:off x="2455370" y="1731541"/>
            <a:ext cx="2515634" cy="2507579"/>
          </a:xfrm>
          <a:prstGeom prst="ellipse">
            <a:avLst/>
          </a:prstGeom>
          <a:solidFill>
            <a:srgbClr val="85A39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100" b="1" noProof="0" dirty="0">
                <a:solidFill>
                  <a:srgbClr val="F1EBE4"/>
                </a:solidFill>
              </a:rPr>
              <a:t>Declared identity:</a:t>
            </a:r>
            <a:br>
              <a:rPr lang="en-GB" sz="2100" b="1" noProof="0" dirty="0">
                <a:solidFill>
                  <a:srgbClr val="F1EBE4"/>
                </a:solidFill>
              </a:rPr>
            </a:br>
            <a:r>
              <a:rPr lang="en-GB" sz="2100" b="1" noProof="0" dirty="0">
                <a:solidFill>
                  <a:srgbClr val="F1EBE4"/>
                </a:solidFill>
              </a:rPr>
              <a:t> </a:t>
            </a:r>
          </a:p>
          <a:p>
            <a:pPr algn="ctr"/>
            <a:r>
              <a:rPr lang="en-GB" sz="2100" b="1" noProof="0" dirty="0">
                <a:solidFill>
                  <a:srgbClr val="F1EBE4"/>
                </a:solidFill>
              </a:rPr>
              <a:t>WE SAY</a:t>
            </a:r>
          </a:p>
        </p:txBody>
      </p:sp>
      <p:sp>
        <p:nvSpPr>
          <p:cNvPr id="4" name="Ellips 3">
            <a:extLst>
              <a:ext uri="{FF2B5EF4-FFF2-40B4-BE49-F238E27FC236}">
                <a16:creationId xmlns:a16="http://schemas.microsoft.com/office/drawing/2014/main" id="{1DB2DBE5-BD20-4628-9BD8-F684BCB9CFD0}"/>
              </a:ext>
            </a:extLst>
          </p:cNvPr>
          <p:cNvSpPr/>
          <p:nvPr/>
        </p:nvSpPr>
        <p:spPr>
          <a:xfrm>
            <a:off x="4799856" y="4112806"/>
            <a:ext cx="2515634" cy="2507579"/>
          </a:xfrm>
          <a:prstGeom prst="ellipse">
            <a:avLst/>
          </a:prstGeom>
          <a:solidFill>
            <a:srgbClr val="06615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100" b="1" noProof="0" dirty="0">
                <a:solidFill>
                  <a:srgbClr val="F1EBE4"/>
                </a:solidFill>
              </a:rPr>
              <a:t>Attributed identity: </a:t>
            </a:r>
            <a:br>
              <a:rPr lang="en-GB" sz="2100" b="1" noProof="0" dirty="0">
                <a:solidFill>
                  <a:srgbClr val="F1EBE4"/>
                </a:solidFill>
              </a:rPr>
            </a:br>
            <a:endParaRPr lang="en-GB" sz="2100" b="1" noProof="0" dirty="0">
              <a:solidFill>
                <a:srgbClr val="F1EBE4"/>
              </a:solidFill>
            </a:endParaRPr>
          </a:p>
          <a:p>
            <a:pPr algn="ctr"/>
            <a:r>
              <a:rPr lang="en-GB" sz="2100" b="1" noProof="0" dirty="0">
                <a:solidFill>
                  <a:srgbClr val="F1EBE4"/>
                </a:solidFill>
              </a:rPr>
              <a:t>THEY SAY</a:t>
            </a:r>
          </a:p>
        </p:txBody>
      </p:sp>
      <p:sp>
        <p:nvSpPr>
          <p:cNvPr id="5" name="Ellips 4">
            <a:extLst>
              <a:ext uri="{FF2B5EF4-FFF2-40B4-BE49-F238E27FC236}">
                <a16:creationId xmlns:a16="http://schemas.microsoft.com/office/drawing/2014/main" id="{771C5B85-F165-FDD7-27BB-888E6C04E8D7}"/>
              </a:ext>
            </a:extLst>
          </p:cNvPr>
          <p:cNvSpPr/>
          <p:nvPr/>
        </p:nvSpPr>
        <p:spPr>
          <a:xfrm>
            <a:off x="7213614" y="1751333"/>
            <a:ext cx="2515855" cy="2487787"/>
          </a:xfrm>
          <a:prstGeom prst="ellipse">
            <a:avLst/>
          </a:prstGeom>
          <a:solidFill>
            <a:srgbClr val="CB735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100" b="1" noProof="0" dirty="0">
                <a:solidFill>
                  <a:srgbClr val="F1EBE4"/>
                </a:solidFill>
              </a:rPr>
              <a:t>Experienced identity:</a:t>
            </a:r>
            <a:br>
              <a:rPr lang="en-GB" sz="2100" b="1" noProof="0" dirty="0">
                <a:solidFill>
                  <a:srgbClr val="F1EBE4"/>
                </a:solidFill>
              </a:rPr>
            </a:br>
            <a:r>
              <a:rPr lang="en-GB" sz="2100" b="1" noProof="0" dirty="0">
                <a:solidFill>
                  <a:srgbClr val="F1EBE4"/>
                </a:solidFill>
              </a:rPr>
              <a:t> </a:t>
            </a:r>
          </a:p>
          <a:p>
            <a:pPr algn="ctr"/>
            <a:r>
              <a:rPr lang="en-GB" sz="2100" b="1" noProof="0" dirty="0">
                <a:solidFill>
                  <a:srgbClr val="F1EBE4"/>
                </a:solidFill>
              </a:rPr>
              <a:t>WE FEEL</a:t>
            </a:r>
          </a:p>
        </p:txBody>
      </p:sp>
    </p:spTree>
    <p:extLst>
      <p:ext uri="{BB962C8B-B14F-4D97-AF65-F5344CB8AC3E}">
        <p14:creationId xmlns:p14="http://schemas.microsoft.com/office/powerpoint/2010/main" val="660995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AF882A96-76FC-22E9-29A5-5E7ED36B9F1D}"/>
            </a:ext>
          </a:extLst>
        </p:cNvPr>
        <p:cNvGrpSpPr/>
        <p:nvPr/>
      </p:nvGrpSpPr>
      <p:grpSpPr>
        <a:xfrm>
          <a:off x="0" y="0"/>
          <a:ext cx="0" cy="0"/>
          <a:chOff x="0" y="0"/>
          <a:chExt cx="0" cy="0"/>
        </a:xfrm>
      </p:grpSpPr>
      <p:sp>
        <p:nvSpPr>
          <p:cNvPr id="3" name="Common enemy">
            <a:extLst>
              <a:ext uri="{FF2B5EF4-FFF2-40B4-BE49-F238E27FC236}">
                <a16:creationId xmlns:a16="http://schemas.microsoft.com/office/drawing/2014/main" id="{31BE6E5C-6DE0-BB59-1192-1811A828EB77}"/>
              </a:ext>
            </a:extLst>
          </p:cNvPr>
          <p:cNvSpPr txBox="1"/>
          <p:nvPr/>
        </p:nvSpPr>
        <p:spPr>
          <a:xfrm>
            <a:off x="1908775" y="1153198"/>
            <a:ext cx="2137245" cy="39805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z="2400" b="1" noProof="0" dirty="0">
                <a:solidFill>
                  <a:srgbClr val="474747"/>
                </a:solidFill>
              </a:rPr>
              <a:t>Is it the staff?</a:t>
            </a:r>
            <a:endParaRPr lang="en-GB" noProof="0" dirty="0"/>
          </a:p>
        </p:txBody>
      </p:sp>
      <p:cxnSp>
        <p:nvCxnSpPr>
          <p:cNvPr id="6" name="Rak pilkoppling 5">
            <a:extLst>
              <a:ext uri="{FF2B5EF4-FFF2-40B4-BE49-F238E27FC236}">
                <a16:creationId xmlns:a16="http://schemas.microsoft.com/office/drawing/2014/main" id="{BF664F36-44C3-7949-18D3-D600D027E907}"/>
              </a:ext>
            </a:extLst>
          </p:cNvPr>
          <p:cNvCxnSpPr/>
          <p:nvPr/>
        </p:nvCxnSpPr>
        <p:spPr>
          <a:xfrm>
            <a:off x="6726017" y="4604035"/>
            <a:ext cx="356802" cy="749247"/>
          </a:xfrm>
          <a:prstGeom prst="straightConnector1">
            <a:avLst/>
          </a:prstGeom>
          <a:ln w="28575">
            <a:solidFill>
              <a:schemeClr val="accent5">
                <a:lumMod val="7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7" name="Rak pilkoppling 6">
            <a:extLst>
              <a:ext uri="{FF2B5EF4-FFF2-40B4-BE49-F238E27FC236}">
                <a16:creationId xmlns:a16="http://schemas.microsoft.com/office/drawing/2014/main" id="{4431116B-2226-CB7C-800B-8C7A11F5B855}"/>
              </a:ext>
            </a:extLst>
          </p:cNvPr>
          <p:cNvCxnSpPr/>
          <p:nvPr/>
        </p:nvCxnSpPr>
        <p:spPr>
          <a:xfrm flipH="1">
            <a:off x="4743660" y="4609079"/>
            <a:ext cx="397007" cy="744307"/>
          </a:xfrm>
          <a:prstGeom prst="straightConnector1">
            <a:avLst/>
          </a:prstGeom>
          <a:ln w="28575">
            <a:solidFill>
              <a:schemeClr val="accent5">
                <a:lumMod val="75000"/>
              </a:schemeClr>
            </a:solidFill>
            <a:tailEnd type="triangle"/>
          </a:ln>
        </p:spPr>
        <p:style>
          <a:lnRef idx="1">
            <a:schemeClr val="accent5"/>
          </a:lnRef>
          <a:fillRef idx="0">
            <a:schemeClr val="accent5"/>
          </a:fillRef>
          <a:effectRef idx="0">
            <a:schemeClr val="accent5"/>
          </a:effectRef>
          <a:fontRef idx="minor">
            <a:schemeClr val="tx1"/>
          </a:fontRef>
        </p:style>
      </p:cxnSp>
      <p:sp>
        <p:nvSpPr>
          <p:cNvPr id="11" name="Faith">
            <a:extLst>
              <a:ext uri="{FF2B5EF4-FFF2-40B4-BE49-F238E27FC236}">
                <a16:creationId xmlns:a16="http://schemas.microsoft.com/office/drawing/2014/main" id="{AC11B6D4-81B2-E632-E067-2B0A2723BCC4}"/>
              </a:ext>
            </a:extLst>
          </p:cNvPr>
          <p:cNvSpPr txBox="1"/>
          <p:nvPr/>
        </p:nvSpPr>
        <p:spPr>
          <a:xfrm>
            <a:off x="4711155" y="1157085"/>
            <a:ext cx="2908419" cy="39805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z="2400" b="1" noProof="0" dirty="0">
                <a:solidFill>
                  <a:srgbClr val="474747"/>
                </a:solidFill>
              </a:rPr>
              <a:t>Is it in your policy?</a:t>
            </a:r>
            <a:endParaRPr lang="en-GB" noProof="0" dirty="0"/>
          </a:p>
        </p:txBody>
      </p:sp>
      <p:sp>
        <p:nvSpPr>
          <p:cNvPr id="12" name="Unmet Rights">
            <a:extLst>
              <a:ext uri="{FF2B5EF4-FFF2-40B4-BE49-F238E27FC236}">
                <a16:creationId xmlns:a16="http://schemas.microsoft.com/office/drawing/2014/main" id="{9C9AA3D0-6E6C-DB0F-B82E-E0BD0AFC83BD}"/>
              </a:ext>
            </a:extLst>
          </p:cNvPr>
          <p:cNvSpPr txBox="1"/>
          <p:nvPr/>
        </p:nvSpPr>
        <p:spPr>
          <a:xfrm>
            <a:off x="8384339" y="1156655"/>
            <a:ext cx="2349886" cy="39805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z="2400" b="1" noProof="0" dirty="0">
                <a:solidFill>
                  <a:srgbClr val="474747"/>
                </a:solidFill>
              </a:rPr>
              <a:t>Is it the Board?</a:t>
            </a:r>
            <a:endParaRPr lang="en-GB" noProof="0" dirty="0"/>
          </a:p>
        </p:txBody>
      </p:sp>
      <p:sp>
        <p:nvSpPr>
          <p:cNvPr id="13" name="Concern about vulnerable groups">
            <a:extLst>
              <a:ext uri="{FF2B5EF4-FFF2-40B4-BE49-F238E27FC236}">
                <a16:creationId xmlns:a16="http://schemas.microsoft.com/office/drawing/2014/main" id="{EFB99F75-88A1-7F42-3C2C-57D75487C316}"/>
              </a:ext>
            </a:extLst>
          </p:cNvPr>
          <p:cNvSpPr txBox="1"/>
          <p:nvPr/>
        </p:nvSpPr>
        <p:spPr>
          <a:xfrm>
            <a:off x="7082819" y="5553925"/>
            <a:ext cx="1798649" cy="69352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z="2400" b="1" noProof="0" dirty="0">
                <a:solidFill>
                  <a:srgbClr val="474747"/>
                </a:solidFill>
              </a:rPr>
              <a:t>Is it the members?</a:t>
            </a:r>
            <a:endParaRPr lang="en-GB" noProof="0" dirty="0"/>
          </a:p>
        </p:txBody>
      </p:sp>
      <p:cxnSp>
        <p:nvCxnSpPr>
          <p:cNvPr id="16" name="Rak pilkoppling 15">
            <a:extLst>
              <a:ext uri="{FF2B5EF4-FFF2-40B4-BE49-F238E27FC236}">
                <a16:creationId xmlns:a16="http://schemas.microsoft.com/office/drawing/2014/main" id="{121B19BB-7DFE-E4C8-8E0A-991F3F7EF6BB}"/>
              </a:ext>
            </a:extLst>
          </p:cNvPr>
          <p:cNvCxnSpPr/>
          <p:nvPr/>
        </p:nvCxnSpPr>
        <p:spPr>
          <a:xfrm flipV="1">
            <a:off x="6116678" y="1497197"/>
            <a:ext cx="5739" cy="775102"/>
          </a:xfrm>
          <a:prstGeom prst="straightConnector1">
            <a:avLst/>
          </a:prstGeom>
          <a:ln w="28575">
            <a:solidFill>
              <a:schemeClr val="accent5">
                <a:lumMod val="75000"/>
              </a:schemeClr>
            </a:solidFill>
            <a:tailEnd type="triangle"/>
          </a:ln>
        </p:spPr>
        <p:style>
          <a:lnRef idx="1">
            <a:schemeClr val="accent5"/>
          </a:lnRef>
          <a:fillRef idx="0">
            <a:schemeClr val="accent5"/>
          </a:fillRef>
          <a:effectRef idx="0">
            <a:schemeClr val="accent5"/>
          </a:effectRef>
          <a:fontRef idx="minor">
            <a:schemeClr val="tx1"/>
          </a:fontRef>
        </p:style>
      </p:cxnSp>
      <p:sp>
        <p:nvSpPr>
          <p:cNvPr id="20" name="Ideology">
            <a:extLst>
              <a:ext uri="{FF2B5EF4-FFF2-40B4-BE49-F238E27FC236}">
                <a16:creationId xmlns:a16="http://schemas.microsoft.com/office/drawing/2014/main" id="{920B81D0-59AB-F1A6-F40D-50545CA595F3}"/>
              </a:ext>
            </a:extLst>
          </p:cNvPr>
          <p:cNvSpPr txBox="1"/>
          <p:nvPr/>
        </p:nvSpPr>
        <p:spPr>
          <a:xfrm>
            <a:off x="3566540" y="5376870"/>
            <a:ext cx="1918842" cy="98898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z="2400" b="1" noProof="0" dirty="0">
                <a:solidFill>
                  <a:srgbClr val="474747"/>
                </a:solidFill>
              </a:rPr>
              <a:t>Is it the Secretary General?</a:t>
            </a:r>
            <a:endParaRPr lang="en-GB" noProof="0" dirty="0"/>
          </a:p>
        </p:txBody>
      </p:sp>
      <p:sp>
        <p:nvSpPr>
          <p:cNvPr id="22" name="textruta 21">
            <a:extLst>
              <a:ext uri="{FF2B5EF4-FFF2-40B4-BE49-F238E27FC236}">
                <a16:creationId xmlns:a16="http://schemas.microsoft.com/office/drawing/2014/main" id="{E8BEEB28-2942-1F66-FA69-DEFA1656CB28}"/>
              </a:ext>
            </a:extLst>
          </p:cNvPr>
          <p:cNvSpPr txBox="1"/>
          <p:nvPr/>
        </p:nvSpPr>
        <p:spPr>
          <a:xfrm>
            <a:off x="2399680" y="2464400"/>
            <a:ext cx="7401496" cy="1938992"/>
          </a:xfrm>
          <a:prstGeom prst="rect">
            <a:avLst/>
          </a:prstGeom>
          <a:noFill/>
        </p:spPr>
        <p:txBody>
          <a:bodyPr wrap="square" lIns="91440" tIns="45720" rIns="91440" bIns="45720" rtlCol="0" anchor="t">
            <a:spAutoFit/>
          </a:bodyPr>
          <a:lstStyle/>
          <a:p>
            <a:pPr algn="ctr"/>
            <a:r>
              <a:rPr lang="en-GB" sz="6000" b="1" noProof="0" dirty="0">
                <a:solidFill>
                  <a:srgbClr val="CB7352"/>
                </a:solidFill>
                <a:latin typeface="Trebuchet MS"/>
              </a:rPr>
              <a:t>Who is the guardian of your identity?</a:t>
            </a:r>
            <a:endParaRPr lang="en-GB" noProof="0" dirty="0"/>
          </a:p>
        </p:txBody>
      </p:sp>
      <p:cxnSp>
        <p:nvCxnSpPr>
          <p:cNvPr id="23" name="Rak pilkoppling 22">
            <a:extLst>
              <a:ext uri="{FF2B5EF4-FFF2-40B4-BE49-F238E27FC236}">
                <a16:creationId xmlns:a16="http://schemas.microsoft.com/office/drawing/2014/main" id="{C2F7358B-4318-B29D-8448-FAE298236B97}"/>
              </a:ext>
            </a:extLst>
          </p:cNvPr>
          <p:cNvCxnSpPr>
            <a:cxnSpLocks/>
          </p:cNvCxnSpPr>
          <p:nvPr/>
        </p:nvCxnSpPr>
        <p:spPr>
          <a:xfrm flipV="1">
            <a:off x="8076106" y="1506267"/>
            <a:ext cx="359524" cy="747888"/>
          </a:xfrm>
          <a:prstGeom prst="straightConnector1">
            <a:avLst/>
          </a:prstGeom>
          <a:ln w="28575">
            <a:solidFill>
              <a:schemeClr val="accent5">
                <a:lumMod val="7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25" name="Rak pilkoppling 24">
            <a:extLst>
              <a:ext uri="{FF2B5EF4-FFF2-40B4-BE49-F238E27FC236}">
                <a16:creationId xmlns:a16="http://schemas.microsoft.com/office/drawing/2014/main" id="{B9A56922-1124-8FE1-6344-5464B202993F}"/>
              </a:ext>
            </a:extLst>
          </p:cNvPr>
          <p:cNvCxnSpPr>
            <a:cxnSpLocks/>
          </p:cNvCxnSpPr>
          <p:nvPr/>
        </p:nvCxnSpPr>
        <p:spPr>
          <a:xfrm flipH="1" flipV="1">
            <a:off x="3899916" y="1560695"/>
            <a:ext cx="275475" cy="729745"/>
          </a:xfrm>
          <a:prstGeom prst="straightConnector1">
            <a:avLst/>
          </a:prstGeom>
          <a:ln w="28575">
            <a:solidFill>
              <a:schemeClr val="accent5">
                <a:lumMod val="75000"/>
              </a:schemeClr>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30043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p:cNvGrpSpPr/>
        <p:nvPr/>
      </p:nvGrpSpPr>
      <p:grpSpPr>
        <a:xfrm>
          <a:off x="0" y="0"/>
          <a:ext cx="0" cy="0"/>
          <a:chOff x="0" y="0"/>
          <a:chExt cx="0" cy="0"/>
        </a:xfrm>
      </p:grpSpPr>
      <p:pic>
        <p:nvPicPr>
          <p:cNvPr id="4" name="Bild 3" descr="Chattbubbla kontur">
            <a:extLst>
              <a:ext uri="{FF2B5EF4-FFF2-40B4-BE49-F238E27FC236}">
                <a16:creationId xmlns:a16="http://schemas.microsoft.com/office/drawing/2014/main" id="{3935636A-D8A9-7026-14D4-54BA1E5B78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173" y="1686844"/>
            <a:ext cx="4415481" cy="4374291"/>
          </a:xfrm>
          <a:prstGeom prst="rect">
            <a:avLst/>
          </a:prstGeom>
        </p:spPr>
      </p:pic>
      <p:pic>
        <p:nvPicPr>
          <p:cNvPr id="5" name="Bild 4" descr="Chattbubbla med hel fyllning">
            <a:extLst>
              <a:ext uri="{FF2B5EF4-FFF2-40B4-BE49-F238E27FC236}">
                <a16:creationId xmlns:a16="http://schemas.microsoft.com/office/drawing/2014/main" id="{7458AD54-B296-C644-0540-C19E9C5B73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1859" y="1685557"/>
            <a:ext cx="4425778" cy="4384589"/>
          </a:xfrm>
          <a:prstGeom prst="rect">
            <a:avLst/>
          </a:prstGeom>
        </p:spPr>
      </p:pic>
      <p:sp>
        <p:nvSpPr>
          <p:cNvPr id="7" name="Ellips 6">
            <a:extLst>
              <a:ext uri="{FF2B5EF4-FFF2-40B4-BE49-F238E27FC236}">
                <a16:creationId xmlns:a16="http://schemas.microsoft.com/office/drawing/2014/main" id="{4294B7E6-13D5-88F5-0346-EDF474616F71}"/>
              </a:ext>
            </a:extLst>
          </p:cNvPr>
          <p:cNvSpPr/>
          <p:nvPr/>
        </p:nvSpPr>
        <p:spPr>
          <a:xfrm>
            <a:off x="9626450" y="263828"/>
            <a:ext cx="1956012" cy="1817097"/>
          </a:xfrm>
          <a:prstGeom prst="ellipse">
            <a:avLst/>
          </a:prstGeom>
          <a:solidFill>
            <a:srgbClr val="F1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noProof="0" dirty="0">
                <a:solidFill>
                  <a:srgbClr val="56104A"/>
                </a:solidFill>
              </a:rPr>
              <a:t>Exercise</a:t>
            </a:r>
          </a:p>
        </p:txBody>
      </p:sp>
    </p:spTree>
    <p:extLst>
      <p:ext uri="{BB962C8B-B14F-4D97-AF65-F5344CB8AC3E}">
        <p14:creationId xmlns:p14="http://schemas.microsoft.com/office/powerpoint/2010/main" val="1937694591"/>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a:extLst>
            <a:ext uri="{FF2B5EF4-FFF2-40B4-BE49-F238E27FC236}">
              <a16:creationId xmlns:a16="http://schemas.microsoft.com/office/drawing/2014/main" id="{6BB94D0B-28F8-BD88-44FC-6753BF216BCF}"/>
            </a:ext>
          </a:extLst>
        </p:cNvPr>
        <p:cNvGrpSpPr/>
        <p:nvPr/>
      </p:nvGrpSpPr>
      <p:grpSpPr>
        <a:xfrm>
          <a:off x="0" y="0"/>
          <a:ext cx="0" cy="0"/>
          <a:chOff x="0" y="0"/>
          <a:chExt cx="0" cy="0"/>
        </a:xfrm>
      </p:grpSpPr>
      <p:sp>
        <p:nvSpPr>
          <p:cNvPr id="7" name="Ellips 6">
            <a:extLst>
              <a:ext uri="{FF2B5EF4-FFF2-40B4-BE49-F238E27FC236}">
                <a16:creationId xmlns:a16="http://schemas.microsoft.com/office/drawing/2014/main" id="{AEF54583-3EC8-D4C2-B058-249A2254768E}"/>
              </a:ext>
            </a:extLst>
          </p:cNvPr>
          <p:cNvSpPr/>
          <p:nvPr/>
        </p:nvSpPr>
        <p:spPr>
          <a:xfrm>
            <a:off x="9626450" y="263828"/>
            <a:ext cx="1956012" cy="1817097"/>
          </a:xfrm>
          <a:prstGeom prst="ellipse">
            <a:avLst/>
          </a:prstGeom>
          <a:solidFill>
            <a:srgbClr val="F1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noProof="0" dirty="0">
                <a:solidFill>
                  <a:srgbClr val="56104A"/>
                </a:solidFill>
              </a:rPr>
              <a:t>Exercise</a:t>
            </a:r>
          </a:p>
        </p:txBody>
      </p:sp>
      <p:sp>
        <p:nvSpPr>
          <p:cNvPr id="3" name="textruta 2">
            <a:extLst>
              <a:ext uri="{FF2B5EF4-FFF2-40B4-BE49-F238E27FC236}">
                <a16:creationId xmlns:a16="http://schemas.microsoft.com/office/drawing/2014/main" id="{5965E41D-8FDC-8865-98E7-37D257EE5D5B}"/>
              </a:ext>
            </a:extLst>
          </p:cNvPr>
          <p:cNvSpPr txBox="1"/>
          <p:nvPr/>
        </p:nvSpPr>
        <p:spPr>
          <a:xfrm>
            <a:off x="1329250" y="2409973"/>
            <a:ext cx="9532793" cy="1015663"/>
          </a:xfrm>
          <a:prstGeom prst="rect">
            <a:avLst/>
          </a:prstGeom>
          <a:noFill/>
        </p:spPr>
        <p:txBody>
          <a:bodyPr wrap="square" lIns="91440" tIns="45720" rIns="91440" bIns="45720" rtlCol="0" anchor="t">
            <a:spAutoFit/>
          </a:bodyPr>
          <a:lstStyle/>
          <a:p>
            <a:pPr algn="ctr"/>
            <a:r>
              <a:rPr lang="en-GB" sz="6000" b="1" noProof="0" dirty="0">
                <a:solidFill>
                  <a:srgbClr val="F1EBE4"/>
                </a:solidFill>
                <a:latin typeface="Trebuchet MS"/>
              </a:rPr>
              <a:t>Discuss: Multi faith staff</a:t>
            </a:r>
            <a:endParaRPr lang="en-GB" sz="6000" b="1" noProof="0" dirty="0">
              <a:solidFill>
                <a:srgbClr val="F1EBE4"/>
              </a:solidFill>
            </a:endParaRPr>
          </a:p>
        </p:txBody>
      </p:sp>
      <p:sp>
        <p:nvSpPr>
          <p:cNvPr id="9" name="textruta 8">
            <a:extLst>
              <a:ext uri="{FF2B5EF4-FFF2-40B4-BE49-F238E27FC236}">
                <a16:creationId xmlns:a16="http://schemas.microsoft.com/office/drawing/2014/main" id="{68D5E514-F75F-F29C-8104-D99891522AD8}"/>
              </a:ext>
            </a:extLst>
          </p:cNvPr>
          <p:cNvSpPr txBox="1"/>
          <p:nvPr/>
        </p:nvSpPr>
        <p:spPr>
          <a:xfrm>
            <a:off x="1866310" y="3692197"/>
            <a:ext cx="6024438" cy="1631216"/>
          </a:xfrm>
          <a:prstGeom prst="rect">
            <a:avLst/>
          </a:prstGeom>
          <a:noFill/>
        </p:spPr>
        <p:txBody>
          <a:bodyPr wrap="square" lIns="91440" tIns="45720" rIns="91440" bIns="45720" rtlCol="0" anchor="t">
            <a:spAutoFit/>
          </a:bodyPr>
          <a:lstStyle/>
          <a:p>
            <a:r>
              <a:rPr lang="en-GB" sz="2000" b="1" noProof="0" dirty="0">
                <a:solidFill>
                  <a:srgbClr val="F1EBE4"/>
                </a:solidFill>
              </a:rPr>
              <a:t>Describe the situation in your own organisation</a:t>
            </a:r>
          </a:p>
          <a:p>
            <a:pPr marL="342900" indent="-342900">
              <a:buFont typeface="Arial"/>
              <a:buChar char="•"/>
            </a:pPr>
            <a:r>
              <a:rPr lang="en-GB" sz="2000" noProof="0" dirty="0">
                <a:solidFill>
                  <a:srgbClr val="F1EBE4"/>
                </a:solidFill>
              </a:rPr>
              <a:t>How do you make use of this asset?</a:t>
            </a:r>
          </a:p>
          <a:p>
            <a:pPr marL="342900" indent="-342900">
              <a:buFont typeface="Arial"/>
              <a:buChar char="•"/>
            </a:pPr>
            <a:r>
              <a:rPr lang="en-GB" sz="2000" noProof="0" dirty="0">
                <a:solidFill>
                  <a:srgbClr val="F1EBE4"/>
                </a:solidFill>
              </a:rPr>
              <a:t>What is the relationship between multifaith staff and organisational values?</a:t>
            </a:r>
          </a:p>
          <a:p>
            <a:pPr marL="342900" indent="-342900">
              <a:buFont typeface="Arial"/>
              <a:buChar char="•"/>
            </a:pPr>
            <a:endParaRPr lang="en-GB" sz="2000" noProof="0" dirty="0">
              <a:solidFill>
                <a:srgbClr val="F1EBE4"/>
              </a:solidFill>
            </a:endParaRPr>
          </a:p>
        </p:txBody>
      </p:sp>
    </p:spTree>
    <p:extLst>
      <p:ext uri="{BB962C8B-B14F-4D97-AF65-F5344CB8AC3E}">
        <p14:creationId xmlns:p14="http://schemas.microsoft.com/office/powerpoint/2010/main" val="2034312428"/>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3" name="textruta 2"/>
          <p:cNvSpPr txBox="1"/>
          <p:nvPr/>
        </p:nvSpPr>
        <p:spPr>
          <a:xfrm>
            <a:off x="6393160" y="3014982"/>
            <a:ext cx="4445676" cy="830997"/>
          </a:xfrm>
          <a:prstGeom prst="rect">
            <a:avLst/>
          </a:prstGeom>
          <a:noFill/>
        </p:spPr>
        <p:txBody>
          <a:bodyPr wrap="square" lIns="91440" tIns="45720" rIns="91440" bIns="45720" rtlCol="0" anchor="t">
            <a:spAutoFit/>
          </a:bodyPr>
          <a:lstStyle/>
          <a:p>
            <a:r>
              <a:rPr lang="en-GB" sz="4800" b="1" noProof="0" dirty="0">
                <a:solidFill>
                  <a:srgbClr val="C3613E"/>
                </a:solidFill>
              </a:rPr>
              <a:t>What is </a:t>
            </a:r>
            <a:r>
              <a:rPr lang="en-GB" sz="4800" b="1" noProof="0" dirty="0" err="1">
                <a:solidFill>
                  <a:srgbClr val="C3613E"/>
                </a:solidFill>
              </a:rPr>
              <a:t>FoRB</a:t>
            </a:r>
            <a:r>
              <a:rPr lang="en-GB" sz="4800" b="1" noProof="0" dirty="0">
                <a:solidFill>
                  <a:srgbClr val="C3613E"/>
                </a:solidFill>
              </a:rPr>
              <a:t>?</a:t>
            </a:r>
          </a:p>
        </p:txBody>
      </p:sp>
      <p:pic>
        <p:nvPicPr>
          <p:cNvPr id="4" name="Bildobjekt 3" descr="En bild som visar cirkel, Grafik, clipart, tecknad serie&#10;&#10;AI-genererat innehåll kan vara felaktigt.">
            <a:extLst>
              <a:ext uri="{FF2B5EF4-FFF2-40B4-BE49-F238E27FC236}">
                <a16:creationId xmlns:a16="http://schemas.microsoft.com/office/drawing/2014/main" id="{CD12D16A-7064-CF7C-3255-D565F69B4C16}"/>
              </a:ext>
            </a:extLst>
          </p:cNvPr>
          <p:cNvPicPr>
            <a:picLocks noChangeAspect="1"/>
          </p:cNvPicPr>
          <p:nvPr/>
        </p:nvPicPr>
        <p:blipFill>
          <a:blip r:embed="rId3"/>
          <a:stretch>
            <a:fillRect/>
          </a:stretch>
        </p:blipFill>
        <p:spPr>
          <a:xfrm>
            <a:off x="1240311" y="1339437"/>
            <a:ext cx="4286003" cy="4189515"/>
          </a:xfrm>
          <a:prstGeom prst="rect">
            <a:avLst/>
          </a:prstGeom>
        </p:spPr>
      </p:pic>
    </p:spTree>
    <p:extLst>
      <p:ext uri="{BB962C8B-B14F-4D97-AF65-F5344CB8AC3E}">
        <p14:creationId xmlns:p14="http://schemas.microsoft.com/office/powerpoint/2010/main" val="48513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5C54E986-BCDB-604F-EA38-32624508AB12}"/>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F01FEE2F-E666-918D-485C-40F2578205E4}"/>
              </a:ext>
            </a:extLst>
          </p:cNvPr>
          <p:cNvSpPr txBox="1"/>
          <p:nvPr/>
        </p:nvSpPr>
        <p:spPr>
          <a:xfrm>
            <a:off x="6393160" y="3014982"/>
            <a:ext cx="3683677" cy="1569660"/>
          </a:xfrm>
          <a:prstGeom prst="rect">
            <a:avLst/>
          </a:prstGeom>
          <a:noFill/>
        </p:spPr>
        <p:txBody>
          <a:bodyPr wrap="square" lIns="91440" tIns="45720" rIns="91440" bIns="45720" rtlCol="0" anchor="t">
            <a:spAutoFit/>
          </a:bodyPr>
          <a:lstStyle/>
          <a:p>
            <a:r>
              <a:rPr lang="en-GB" sz="4800" b="1" noProof="0" dirty="0">
                <a:solidFill>
                  <a:srgbClr val="C3613E"/>
                </a:solidFill>
              </a:rPr>
              <a:t>Why is </a:t>
            </a:r>
            <a:r>
              <a:rPr lang="en-GB" sz="4800" b="1" noProof="0" dirty="0" err="1">
                <a:solidFill>
                  <a:srgbClr val="C3613E"/>
                </a:solidFill>
              </a:rPr>
              <a:t>FoRB</a:t>
            </a:r>
            <a:r>
              <a:rPr lang="en-GB" sz="4800" b="1" noProof="0" dirty="0">
                <a:solidFill>
                  <a:srgbClr val="C3613E"/>
                </a:solidFill>
              </a:rPr>
              <a:t> important?</a:t>
            </a:r>
          </a:p>
        </p:txBody>
      </p:sp>
      <p:pic>
        <p:nvPicPr>
          <p:cNvPr id="4" name="Bildobjekt 3" descr="En bild som visar cirkel, Grafik, clipart, tecknad serie&#10;&#10;AI-genererat innehåll kan vara felaktigt.">
            <a:extLst>
              <a:ext uri="{FF2B5EF4-FFF2-40B4-BE49-F238E27FC236}">
                <a16:creationId xmlns:a16="http://schemas.microsoft.com/office/drawing/2014/main" id="{26B38EAB-6900-8FC0-D149-CDCE90D6008D}"/>
              </a:ext>
            </a:extLst>
          </p:cNvPr>
          <p:cNvPicPr>
            <a:picLocks noChangeAspect="1"/>
          </p:cNvPicPr>
          <p:nvPr/>
        </p:nvPicPr>
        <p:blipFill>
          <a:blip r:embed="rId3"/>
          <a:stretch>
            <a:fillRect/>
          </a:stretch>
        </p:blipFill>
        <p:spPr>
          <a:xfrm>
            <a:off x="1240311" y="1339437"/>
            <a:ext cx="4286003" cy="4189515"/>
          </a:xfrm>
          <a:prstGeom prst="rect">
            <a:avLst/>
          </a:prstGeom>
        </p:spPr>
      </p:pic>
    </p:spTree>
    <p:extLst>
      <p:ext uri="{BB962C8B-B14F-4D97-AF65-F5344CB8AC3E}">
        <p14:creationId xmlns:p14="http://schemas.microsoft.com/office/powerpoint/2010/main" val="21607691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B7352"/>
        </a:solidFill>
        <a:effectLst/>
      </p:bgPr>
    </p:bg>
    <p:spTree>
      <p:nvGrpSpPr>
        <p:cNvPr id="1" name=""/>
        <p:cNvGrpSpPr/>
        <p:nvPr/>
      </p:nvGrpSpPr>
      <p:grpSpPr>
        <a:xfrm>
          <a:off x="0" y="0"/>
          <a:ext cx="0" cy="0"/>
          <a:chOff x="0" y="0"/>
          <a:chExt cx="0" cy="0"/>
        </a:xfrm>
      </p:grpSpPr>
      <p:sp>
        <p:nvSpPr>
          <p:cNvPr id="3" name="Platshållare för text 2"/>
          <p:cNvSpPr txBox="1">
            <a:spLocks/>
          </p:cNvSpPr>
          <p:nvPr/>
        </p:nvSpPr>
        <p:spPr>
          <a:xfrm>
            <a:off x="1380379" y="2288761"/>
            <a:ext cx="8197530" cy="2273296"/>
          </a:xfrm>
          <a:prstGeom prst="rect">
            <a:avLst/>
          </a:prstGeom>
          <a:ln>
            <a:noFill/>
          </a:ln>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6000" b="1" kern="2400" noProof="0" dirty="0">
                <a:solidFill>
                  <a:srgbClr val="F1EBE4"/>
                </a:solidFill>
                <a:latin typeface="Trebuchet MS"/>
              </a:rPr>
              <a:t>Religious Actors, </a:t>
            </a:r>
            <a:r>
              <a:rPr lang="en-GB" sz="6000" b="1" kern="2400" noProof="0" dirty="0" err="1">
                <a:solidFill>
                  <a:srgbClr val="F1EBE4"/>
                </a:solidFill>
                <a:latin typeface="Trebuchet MS"/>
              </a:rPr>
              <a:t>FoRB</a:t>
            </a:r>
            <a:r>
              <a:rPr lang="en-GB" sz="6000" b="1" kern="2400" noProof="0" dirty="0">
                <a:solidFill>
                  <a:srgbClr val="F1EBE4"/>
                </a:solidFill>
                <a:latin typeface="Trebuchet MS"/>
              </a:rPr>
              <a:t> and Social Change</a:t>
            </a:r>
            <a:endParaRPr lang="en-GB" noProof="0" dirty="0"/>
          </a:p>
          <a:p>
            <a:pPr marL="0" indent="0">
              <a:buNone/>
            </a:pPr>
            <a:endParaRPr lang="en-GB" sz="3600" b="1" noProof="0" dirty="0">
              <a:solidFill>
                <a:srgbClr val="F1EBE4"/>
              </a:solidFill>
            </a:endParaRPr>
          </a:p>
        </p:txBody>
      </p:sp>
    </p:spTree>
    <p:extLst>
      <p:ext uri="{BB962C8B-B14F-4D97-AF65-F5344CB8AC3E}">
        <p14:creationId xmlns:p14="http://schemas.microsoft.com/office/powerpoint/2010/main" val="1466970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B7352"/>
        </a:solidFill>
        <a:effectLst/>
      </p:bgPr>
    </p:bg>
    <p:spTree>
      <p:nvGrpSpPr>
        <p:cNvPr id="1" name=""/>
        <p:cNvGrpSpPr/>
        <p:nvPr/>
      </p:nvGrpSpPr>
      <p:grpSpPr>
        <a:xfrm>
          <a:off x="0" y="0"/>
          <a:ext cx="0" cy="0"/>
          <a:chOff x="0" y="0"/>
          <a:chExt cx="0" cy="0"/>
        </a:xfrm>
      </p:grpSpPr>
      <p:sp>
        <p:nvSpPr>
          <p:cNvPr id="4" name="Platshållare för text 2"/>
          <p:cNvSpPr txBox="1">
            <a:spLocks/>
          </p:cNvSpPr>
          <p:nvPr/>
        </p:nvSpPr>
        <p:spPr>
          <a:xfrm>
            <a:off x="863871" y="3256305"/>
            <a:ext cx="10465699" cy="2062930"/>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buAutoNum type="arabicPeriod"/>
            </a:pPr>
            <a:r>
              <a:rPr lang="en-GB" b="1" noProof="0" dirty="0">
                <a:solidFill>
                  <a:srgbClr val="F1EBE4"/>
                </a:solidFill>
              </a:rPr>
              <a:t>In line with power/majority</a:t>
            </a:r>
            <a:endParaRPr lang="en-GB" b="1" noProof="0" dirty="0"/>
          </a:p>
        </p:txBody>
      </p:sp>
      <p:sp>
        <p:nvSpPr>
          <p:cNvPr id="5" name="Platshållare för text 2">
            <a:extLst>
              <a:ext uri="{FF2B5EF4-FFF2-40B4-BE49-F238E27FC236}">
                <a16:creationId xmlns:a16="http://schemas.microsoft.com/office/drawing/2014/main" id="{262ADC1C-3F83-2366-AADC-5A239EAB0570}"/>
              </a:ext>
            </a:extLst>
          </p:cNvPr>
          <p:cNvSpPr txBox="1">
            <a:spLocks/>
          </p:cNvSpPr>
          <p:nvPr/>
        </p:nvSpPr>
        <p:spPr>
          <a:xfrm>
            <a:off x="745379" y="574261"/>
            <a:ext cx="10701244" cy="2273296"/>
          </a:xfrm>
          <a:prstGeom prst="rect">
            <a:avLst/>
          </a:prstGeom>
          <a:ln>
            <a:noFill/>
          </a:ln>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5500" b="1" kern="2400" noProof="0" dirty="0">
                <a:solidFill>
                  <a:srgbClr val="F1EBE4"/>
                </a:solidFill>
                <a:latin typeface="Trebuchet MS"/>
              </a:rPr>
              <a:t>Religious Actors are not always what they seem to be...</a:t>
            </a:r>
            <a:endParaRPr lang="en-GB" sz="5500" b="1" kern="2400" noProof="0" dirty="0">
              <a:solidFill>
                <a:srgbClr val="F1EBE4"/>
              </a:solidFill>
            </a:endParaRPr>
          </a:p>
        </p:txBody>
      </p:sp>
    </p:spTree>
    <p:extLst>
      <p:ext uri="{BB962C8B-B14F-4D97-AF65-F5344CB8AC3E}">
        <p14:creationId xmlns:p14="http://schemas.microsoft.com/office/powerpoint/2010/main" val="2741874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B7352"/>
        </a:solidFill>
        <a:effectLst/>
      </p:bgPr>
    </p:bg>
    <p:spTree>
      <p:nvGrpSpPr>
        <p:cNvPr id="1" name=""/>
        <p:cNvGrpSpPr/>
        <p:nvPr/>
      </p:nvGrpSpPr>
      <p:grpSpPr>
        <a:xfrm>
          <a:off x="0" y="0"/>
          <a:ext cx="0" cy="0"/>
          <a:chOff x="0" y="0"/>
          <a:chExt cx="0" cy="0"/>
        </a:xfrm>
      </p:grpSpPr>
      <p:sp>
        <p:nvSpPr>
          <p:cNvPr id="4" name="Platshållare för text 2"/>
          <p:cNvSpPr txBox="1">
            <a:spLocks/>
          </p:cNvSpPr>
          <p:nvPr/>
        </p:nvSpPr>
        <p:spPr>
          <a:xfrm>
            <a:off x="863871" y="3256305"/>
            <a:ext cx="10465699" cy="2062930"/>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buAutoNum type="arabicPeriod"/>
            </a:pPr>
            <a:r>
              <a:rPr lang="en-GB" b="1" noProof="0" dirty="0">
                <a:solidFill>
                  <a:srgbClr val="F1EBE4"/>
                </a:solidFill>
              </a:rPr>
              <a:t>In line with power/majority</a:t>
            </a:r>
          </a:p>
          <a:p>
            <a:pPr marL="742950" indent="-742950">
              <a:buAutoNum type="arabicPeriod"/>
            </a:pPr>
            <a:r>
              <a:rPr lang="en-GB" b="1" noProof="0" dirty="0">
                <a:solidFill>
                  <a:srgbClr val="F1EBE4"/>
                </a:solidFill>
              </a:rPr>
              <a:t>In open opposition to the rulers</a:t>
            </a:r>
          </a:p>
        </p:txBody>
      </p:sp>
      <p:sp>
        <p:nvSpPr>
          <p:cNvPr id="5" name="Platshållare för text 2">
            <a:extLst>
              <a:ext uri="{FF2B5EF4-FFF2-40B4-BE49-F238E27FC236}">
                <a16:creationId xmlns:a16="http://schemas.microsoft.com/office/drawing/2014/main" id="{262ADC1C-3F83-2366-AADC-5A239EAB0570}"/>
              </a:ext>
            </a:extLst>
          </p:cNvPr>
          <p:cNvSpPr txBox="1">
            <a:spLocks/>
          </p:cNvSpPr>
          <p:nvPr/>
        </p:nvSpPr>
        <p:spPr>
          <a:xfrm>
            <a:off x="745379" y="574261"/>
            <a:ext cx="10701244" cy="2273296"/>
          </a:xfrm>
          <a:prstGeom prst="rect">
            <a:avLst/>
          </a:prstGeom>
          <a:ln>
            <a:noFill/>
          </a:ln>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5500" b="1" kern="2400" noProof="0" dirty="0">
                <a:solidFill>
                  <a:srgbClr val="F1EBE4"/>
                </a:solidFill>
                <a:latin typeface="Trebuchet MS"/>
              </a:rPr>
              <a:t>Religious Actors are not always what they seem to be...</a:t>
            </a:r>
            <a:endParaRPr lang="en-GB" sz="5500" b="1" kern="2400" noProof="0" dirty="0">
              <a:solidFill>
                <a:srgbClr val="F1EBE4"/>
              </a:solidFill>
            </a:endParaRPr>
          </a:p>
        </p:txBody>
      </p:sp>
    </p:spTree>
    <p:extLst>
      <p:ext uri="{BB962C8B-B14F-4D97-AF65-F5344CB8AC3E}">
        <p14:creationId xmlns:p14="http://schemas.microsoft.com/office/powerpoint/2010/main" val="259514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a:extLst>
            <a:ext uri="{FF2B5EF4-FFF2-40B4-BE49-F238E27FC236}">
              <a16:creationId xmlns:a16="http://schemas.microsoft.com/office/drawing/2014/main" id="{8BC6928E-C596-3F48-68A3-53A828A4C0E8}"/>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4F74417D-C108-C639-7E43-04A4B1221A86}"/>
              </a:ext>
            </a:extLst>
          </p:cNvPr>
          <p:cNvSpPr txBox="1"/>
          <p:nvPr/>
        </p:nvSpPr>
        <p:spPr>
          <a:xfrm>
            <a:off x="1955321" y="2825151"/>
            <a:ext cx="7921924"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500" b="1" baseline="0" noProof="0" dirty="0">
                <a:solidFill>
                  <a:srgbClr val="F1EBE4"/>
                </a:solidFill>
                <a:latin typeface="Trebuchet MS"/>
              </a:rPr>
              <a:t>Introduction to the tool-box</a:t>
            </a:r>
            <a:r>
              <a:rPr lang="en-GB" sz="5500" noProof="0" dirty="0">
                <a:solidFill>
                  <a:srgbClr val="F1EBE4"/>
                </a:solidFill>
                <a:latin typeface="Trebuchet MS"/>
                <a:ea typeface="Trebuchet MS"/>
                <a:cs typeface="Trebuchet MS"/>
              </a:rPr>
              <a:t>​</a:t>
            </a:r>
            <a:endParaRPr lang="en-GB" noProof="0" dirty="0">
              <a:solidFill>
                <a:srgbClr val="F1EBE4"/>
              </a:solidFill>
            </a:endParaRPr>
          </a:p>
          <a:p>
            <a:pPr algn="ctr"/>
            <a:endParaRPr lang="en-GB" noProof="0" dirty="0">
              <a:solidFill>
                <a:srgbClr val="F1EBE4"/>
              </a:solidFill>
            </a:endParaRPr>
          </a:p>
        </p:txBody>
      </p:sp>
    </p:spTree>
    <p:extLst>
      <p:ext uri="{BB962C8B-B14F-4D97-AF65-F5344CB8AC3E}">
        <p14:creationId xmlns:p14="http://schemas.microsoft.com/office/powerpoint/2010/main" val="112997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B7352"/>
        </a:solidFill>
        <a:effectLst/>
      </p:bgPr>
    </p:bg>
    <p:spTree>
      <p:nvGrpSpPr>
        <p:cNvPr id="1" name="">
          <a:extLst>
            <a:ext uri="{FF2B5EF4-FFF2-40B4-BE49-F238E27FC236}">
              <a16:creationId xmlns:a16="http://schemas.microsoft.com/office/drawing/2014/main" id="{2E6FA36D-8F75-6BF2-F452-10D39D4A704E}"/>
            </a:ext>
          </a:extLst>
        </p:cNvPr>
        <p:cNvGrpSpPr/>
        <p:nvPr/>
      </p:nvGrpSpPr>
      <p:grpSpPr>
        <a:xfrm>
          <a:off x="0" y="0"/>
          <a:ext cx="0" cy="0"/>
          <a:chOff x="0" y="0"/>
          <a:chExt cx="0" cy="0"/>
        </a:xfrm>
      </p:grpSpPr>
      <p:sp>
        <p:nvSpPr>
          <p:cNvPr id="4" name="Platshållare för text 2">
            <a:extLst>
              <a:ext uri="{FF2B5EF4-FFF2-40B4-BE49-F238E27FC236}">
                <a16:creationId xmlns:a16="http://schemas.microsoft.com/office/drawing/2014/main" id="{3CC280CC-EBCE-F12E-F011-608BE13EFD26}"/>
              </a:ext>
            </a:extLst>
          </p:cNvPr>
          <p:cNvSpPr txBox="1">
            <a:spLocks/>
          </p:cNvSpPr>
          <p:nvPr/>
        </p:nvSpPr>
        <p:spPr>
          <a:xfrm>
            <a:off x="863871" y="3256305"/>
            <a:ext cx="11082556" cy="2062930"/>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buAutoNum type="arabicPeriod"/>
            </a:pPr>
            <a:r>
              <a:rPr lang="en-GB" b="1" noProof="0" dirty="0">
                <a:solidFill>
                  <a:srgbClr val="F1EBE4"/>
                </a:solidFill>
              </a:rPr>
              <a:t>In line with power/majority</a:t>
            </a:r>
          </a:p>
          <a:p>
            <a:pPr marL="742950" indent="-742950">
              <a:buAutoNum type="arabicPeriod"/>
            </a:pPr>
            <a:r>
              <a:rPr lang="en-GB" b="1" noProof="0" dirty="0">
                <a:solidFill>
                  <a:srgbClr val="F1EBE4"/>
                </a:solidFill>
              </a:rPr>
              <a:t>In open opposition to the rulers</a:t>
            </a:r>
          </a:p>
          <a:p>
            <a:pPr marL="742950" indent="-742950">
              <a:buAutoNum type="arabicPeriod"/>
            </a:pPr>
            <a:r>
              <a:rPr lang="en-GB" b="1" noProof="0" dirty="0">
                <a:solidFill>
                  <a:srgbClr val="F1EBE4"/>
                </a:solidFill>
              </a:rPr>
              <a:t>Development or Human rights on the surface, religious under the radar</a:t>
            </a:r>
          </a:p>
        </p:txBody>
      </p:sp>
      <p:sp>
        <p:nvSpPr>
          <p:cNvPr id="5" name="Platshållare för text 2">
            <a:extLst>
              <a:ext uri="{FF2B5EF4-FFF2-40B4-BE49-F238E27FC236}">
                <a16:creationId xmlns:a16="http://schemas.microsoft.com/office/drawing/2014/main" id="{3F3D4669-721F-75D0-DF96-5E2240926759}"/>
              </a:ext>
            </a:extLst>
          </p:cNvPr>
          <p:cNvSpPr txBox="1">
            <a:spLocks/>
          </p:cNvSpPr>
          <p:nvPr/>
        </p:nvSpPr>
        <p:spPr>
          <a:xfrm>
            <a:off x="745379" y="574261"/>
            <a:ext cx="10701244" cy="2273296"/>
          </a:xfrm>
          <a:prstGeom prst="rect">
            <a:avLst/>
          </a:prstGeom>
          <a:ln>
            <a:noFill/>
          </a:ln>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5500" b="1" kern="2400" noProof="0" dirty="0">
                <a:solidFill>
                  <a:srgbClr val="F1EBE4"/>
                </a:solidFill>
                <a:latin typeface="Trebuchet MS"/>
              </a:rPr>
              <a:t>Religious Actors are not always what they seem to be...</a:t>
            </a:r>
            <a:endParaRPr lang="en-GB" sz="5500" b="1" kern="2400" noProof="0" dirty="0">
              <a:solidFill>
                <a:srgbClr val="F1EBE4"/>
              </a:solidFill>
            </a:endParaRPr>
          </a:p>
        </p:txBody>
      </p:sp>
    </p:spTree>
    <p:extLst>
      <p:ext uri="{BB962C8B-B14F-4D97-AF65-F5344CB8AC3E}">
        <p14:creationId xmlns:p14="http://schemas.microsoft.com/office/powerpoint/2010/main" val="3781956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B7352"/>
        </a:solidFill>
        <a:effectLst/>
      </p:bgPr>
    </p:bg>
    <p:spTree>
      <p:nvGrpSpPr>
        <p:cNvPr id="1" name="">
          <a:extLst>
            <a:ext uri="{FF2B5EF4-FFF2-40B4-BE49-F238E27FC236}">
              <a16:creationId xmlns:a16="http://schemas.microsoft.com/office/drawing/2014/main" id="{A710B59E-44E6-F915-2C43-5546A65E2D4E}"/>
            </a:ext>
          </a:extLst>
        </p:cNvPr>
        <p:cNvGrpSpPr/>
        <p:nvPr/>
      </p:nvGrpSpPr>
      <p:grpSpPr>
        <a:xfrm>
          <a:off x="0" y="0"/>
          <a:ext cx="0" cy="0"/>
          <a:chOff x="0" y="0"/>
          <a:chExt cx="0" cy="0"/>
        </a:xfrm>
      </p:grpSpPr>
      <p:sp>
        <p:nvSpPr>
          <p:cNvPr id="4" name="Platshållare för text 2">
            <a:extLst>
              <a:ext uri="{FF2B5EF4-FFF2-40B4-BE49-F238E27FC236}">
                <a16:creationId xmlns:a16="http://schemas.microsoft.com/office/drawing/2014/main" id="{2AFD7FF3-791F-8F4C-050B-0DB241E0745F}"/>
              </a:ext>
            </a:extLst>
          </p:cNvPr>
          <p:cNvSpPr txBox="1">
            <a:spLocks/>
          </p:cNvSpPr>
          <p:nvPr/>
        </p:nvSpPr>
        <p:spPr>
          <a:xfrm>
            <a:off x="863871" y="3256305"/>
            <a:ext cx="11037199" cy="2062930"/>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buAutoNum type="arabicPeriod"/>
            </a:pPr>
            <a:r>
              <a:rPr lang="en-GB" b="1" noProof="0" dirty="0">
                <a:solidFill>
                  <a:srgbClr val="F1EBE4"/>
                </a:solidFill>
              </a:rPr>
              <a:t>In line with power/majority</a:t>
            </a:r>
          </a:p>
          <a:p>
            <a:pPr marL="742950" indent="-742950">
              <a:buAutoNum type="arabicPeriod"/>
            </a:pPr>
            <a:r>
              <a:rPr lang="en-GB" b="1" noProof="0" dirty="0">
                <a:solidFill>
                  <a:srgbClr val="F1EBE4"/>
                </a:solidFill>
              </a:rPr>
              <a:t>In open opposition to the rulers</a:t>
            </a:r>
          </a:p>
          <a:p>
            <a:pPr marL="742950" indent="-742950">
              <a:buAutoNum type="arabicPeriod"/>
            </a:pPr>
            <a:r>
              <a:rPr lang="en-GB" b="1" noProof="0" dirty="0">
                <a:solidFill>
                  <a:srgbClr val="F1EBE4"/>
                </a:solidFill>
              </a:rPr>
              <a:t>Development or Human rights on the surface, religious under the radar</a:t>
            </a:r>
          </a:p>
          <a:p>
            <a:pPr marL="742950" indent="-742950">
              <a:buAutoNum type="arabicPeriod"/>
            </a:pPr>
            <a:r>
              <a:rPr lang="en-GB" b="1" noProof="0" dirty="0">
                <a:solidFill>
                  <a:srgbClr val="F1EBE4"/>
                </a:solidFill>
              </a:rPr>
              <a:t>Religious on the surface, HR under the radar</a:t>
            </a:r>
          </a:p>
        </p:txBody>
      </p:sp>
      <p:sp>
        <p:nvSpPr>
          <p:cNvPr id="5" name="Platshållare för text 2">
            <a:extLst>
              <a:ext uri="{FF2B5EF4-FFF2-40B4-BE49-F238E27FC236}">
                <a16:creationId xmlns:a16="http://schemas.microsoft.com/office/drawing/2014/main" id="{D8DC37FF-BA5D-3343-023F-53380A8561A2}"/>
              </a:ext>
            </a:extLst>
          </p:cNvPr>
          <p:cNvSpPr txBox="1">
            <a:spLocks/>
          </p:cNvSpPr>
          <p:nvPr/>
        </p:nvSpPr>
        <p:spPr>
          <a:xfrm>
            <a:off x="745379" y="574261"/>
            <a:ext cx="10701244" cy="2273296"/>
          </a:xfrm>
          <a:prstGeom prst="rect">
            <a:avLst/>
          </a:prstGeom>
          <a:ln>
            <a:noFill/>
          </a:ln>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5500" b="1" kern="2400" noProof="0" dirty="0">
                <a:solidFill>
                  <a:srgbClr val="F1EBE4"/>
                </a:solidFill>
                <a:latin typeface="Trebuchet MS"/>
              </a:rPr>
              <a:t>Religious Actors are not always what they seem to be...</a:t>
            </a:r>
            <a:endParaRPr lang="en-GB" sz="5500" b="1" kern="2400" noProof="0" dirty="0">
              <a:solidFill>
                <a:srgbClr val="F1EBE4"/>
              </a:solidFill>
            </a:endParaRPr>
          </a:p>
        </p:txBody>
      </p:sp>
    </p:spTree>
    <p:extLst>
      <p:ext uri="{BB962C8B-B14F-4D97-AF65-F5344CB8AC3E}">
        <p14:creationId xmlns:p14="http://schemas.microsoft.com/office/powerpoint/2010/main" val="19327224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a:extLst>
            <a:ext uri="{FF2B5EF4-FFF2-40B4-BE49-F238E27FC236}">
              <a16:creationId xmlns:a16="http://schemas.microsoft.com/office/drawing/2014/main" id="{79F43D00-B0DC-34D7-3978-8B138829EF08}"/>
            </a:ext>
          </a:extLst>
        </p:cNvPr>
        <p:cNvGrpSpPr/>
        <p:nvPr/>
      </p:nvGrpSpPr>
      <p:grpSpPr>
        <a:xfrm>
          <a:off x="0" y="0"/>
          <a:ext cx="0" cy="0"/>
          <a:chOff x="0" y="0"/>
          <a:chExt cx="0" cy="0"/>
        </a:xfrm>
      </p:grpSpPr>
      <p:sp>
        <p:nvSpPr>
          <p:cNvPr id="7" name="Ellips 6">
            <a:extLst>
              <a:ext uri="{FF2B5EF4-FFF2-40B4-BE49-F238E27FC236}">
                <a16:creationId xmlns:a16="http://schemas.microsoft.com/office/drawing/2014/main" id="{BA0ABEC5-D6F1-85D5-3355-C6B069649E03}"/>
              </a:ext>
            </a:extLst>
          </p:cNvPr>
          <p:cNvSpPr/>
          <p:nvPr/>
        </p:nvSpPr>
        <p:spPr>
          <a:xfrm>
            <a:off x="9626450" y="263828"/>
            <a:ext cx="1956012" cy="1817097"/>
          </a:xfrm>
          <a:prstGeom prst="ellipse">
            <a:avLst/>
          </a:prstGeom>
          <a:solidFill>
            <a:srgbClr val="F1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noProof="0" dirty="0">
                <a:solidFill>
                  <a:srgbClr val="56104A"/>
                </a:solidFill>
              </a:rPr>
              <a:t>Exercise</a:t>
            </a:r>
          </a:p>
        </p:txBody>
      </p:sp>
      <p:sp>
        <p:nvSpPr>
          <p:cNvPr id="3" name="textruta 2">
            <a:extLst>
              <a:ext uri="{FF2B5EF4-FFF2-40B4-BE49-F238E27FC236}">
                <a16:creationId xmlns:a16="http://schemas.microsoft.com/office/drawing/2014/main" id="{C4B50BC1-3480-C657-0F25-D9C3B20DCF49}"/>
              </a:ext>
            </a:extLst>
          </p:cNvPr>
          <p:cNvSpPr txBox="1"/>
          <p:nvPr/>
        </p:nvSpPr>
        <p:spPr>
          <a:xfrm>
            <a:off x="1329603" y="1057278"/>
            <a:ext cx="9532793" cy="1015663"/>
          </a:xfrm>
          <a:prstGeom prst="rect">
            <a:avLst/>
          </a:prstGeom>
          <a:noFill/>
        </p:spPr>
        <p:txBody>
          <a:bodyPr wrap="square" lIns="91440" tIns="45720" rIns="91440" bIns="45720" rtlCol="0" anchor="t">
            <a:spAutoFit/>
          </a:bodyPr>
          <a:lstStyle/>
          <a:p>
            <a:pPr algn="ctr"/>
            <a:r>
              <a:rPr lang="en-GB" sz="6000" b="1" noProof="0" dirty="0">
                <a:solidFill>
                  <a:srgbClr val="F1EBE4"/>
                </a:solidFill>
                <a:latin typeface="Trebuchet MS"/>
              </a:rPr>
              <a:t>Discuss in table groups</a:t>
            </a:r>
            <a:endParaRPr lang="en-GB" sz="6000" b="1" noProof="0" dirty="0">
              <a:solidFill>
                <a:srgbClr val="F1EBE4"/>
              </a:solidFill>
            </a:endParaRPr>
          </a:p>
        </p:txBody>
      </p:sp>
      <p:sp>
        <p:nvSpPr>
          <p:cNvPr id="9" name="textruta 8">
            <a:extLst>
              <a:ext uri="{FF2B5EF4-FFF2-40B4-BE49-F238E27FC236}">
                <a16:creationId xmlns:a16="http://schemas.microsoft.com/office/drawing/2014/main" id="{B41C9763-557C-99F5-F99F-1347EE2C1EAD}"/>
              </a:ext>
            </a:extLst>
          </p:cNvPr>
          <p:cNvSpPr txBox="1"/>
          <p:nvPr/>
        </p:nvSpPr>
        <p:spPr>
          <a:xfrm>
            <a:off x="1847528" y="2575950"/>
            <a:ext cx="8002009" cy="4585871"/>
          </a:xfrm>
          <a:prstGeom prst="rect">
            <a:avLst/>
          </a:prstGeom>
          <a:noFill/>
        </p:spPr>
        <p:txBody>
          <a:bodyPr wrap="square" lIns="91440" tIns="45720" rIns="91440" bIns="45720" rtlCol="0" anchor="t">
            <a:spAutoFit/>
          </a:bodyPr>
          <a:lstStyle/>
          <a:p>
            <a:pPr marL="342900" indent="-342900">
              <a:buFont typeface="Arial"/>
              <a:buChar char="•"/>
            </a:pPr>
            <a:r>
              <a:rPr lang="en-GB" sz="2800" noProof="0" dirty="0">
                <a:solidFill>
                  <a:srgbClr val="F1EBE4"/>
                </a:solidFill>
              </a:rPr>
              <a:t>Can we freely talk about norms and religion in our project areas?</a:t>
            </a:r>
          </a:p>
          <a:p>
            <a:pPr marL="342900" indent="-342900">
              <a:buFont typeface="Arial"/>
              <a:buChar char="•"/>
            </a:pPr>
            <a:r>
              <a:rPr lang="en-GB" sz="2800" noProof="0" dirty="0">
                <a:solidFill>
                  <a:srgbClr val="F1EBE4"/>
                </a:solidFill>
              </a:rPr>
              <a:t>What legal frameworks exist to protect </a:t>
            </a:r>
            <a:r>
              <a:rPr lang="en-GB" sz="2800" noProof="0" dirty="0" err="1">
                <a:solidFill>
                  <a:srgbClr val="F1EBE4"/>
                </a:solidFill>
              </a:rPr>
              <a:t>FoRB</a:t>
            </a:r>
            <a:r>
              <a:rPr lang="en-GB" sz="2800" noProof="0" dirty="0">
                <a:solidFill>
                  <a:srgbClr val="F1EBE4"/>
                </a:solidFill>
              </a:rPr>
              <a:t> in the country?</a:t>
            </a:r>
          </a:p>
          <a:p>
            <a:pPr marL="342900" indent="-342900">
              <a:buFont typeface="Arial"/>
              <a:buChar char="•"/>
            </a:pPr>
            <a:r>
              <a:rPr lang="en-GB" sz="2800" noProof="0" dirty="0">
                <a:solidFill>
                  <a:srgbClr val="F1EBE4"/>
                </a:solidFill>
              </a:rPr>
              <a:t>Is there culture of freedom in relation to religion and belief in the country?</a:t>
            </a:r>
          </a:p>
          <a:p>
            <a:endParaRPr lang="en-GB" sz="2800" noProof="0" dirty="0">
              <a:solidFill>
                <a:srgbClr val="F1EBE4"/>
              </a:solidFill>
            </a:endParaRPr>
          </a:p>
          <a:p>
            <a:r>
              <a:rPr lang="en-GB" sz="2800" noProof="0" dirty="0">
                <a:solidFill>
                  <a:srgbClr val="F1EBE4"/>
                </a:solidFill>
              </a:rPr>
              <a:t> Give both positive and negative examples if possible</a:t>
            </a:r>
          </a:p>
          <a:p>
            <a:endParaRPr lang="en-GB" sz="2000" noProof="0" dirty="0">
              <a:solidFill>
                <a:srgbClr val="F1EBE4"/>
              </a:solidFill>
            </a:endParaRPr>
          </a:p>
          <a:p>
            <a:endParaRPr lang="en-GB" sz="2000" noProof="0" dirty="0">
              <a:solidFill>
                <a:srgbClr val="F1EBE4"/>
              </a:solidFill>
            </a:endParaRPr>
          </a:p>
        </p:txBody>
      </p:sp>
    </p:spTree>
    <p:extLst>
      <p:ext uri="{BB962C8B-B14F-4D97-AF65-F5344CB8AC3E}">
        <p14:creationId xmlns:p14="http://schemas.microsoft.com/office/powerpoint/2010/main" val="1119144390"/>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1E36C2C2-724F-A986-EBCA-4024B260C08B}"/>
            </a:ext>
          </a:extLst>
        </p:cNvPr>
        <p:cNvGrpSpPr/>
        <p:nvPr/>
      </p:nvGrpSpPr>
      <p:grpSpPr>
        <a:xfrm>
          <a:off x="0" y="0"/>
          <a:ext cx="0" cy="0"/>
          <a:chOff x="0" y="0"/>
          <a:chExt cx="0" cy="0"/>
        </a:xfrm>
      </p:grpSpPr>
      <p:pic>
        <p:nvPicPr>
          <p:cNvPr id="2" name="Bildobjekt 1" descr="En bild som visar cirkel, Grafik, clipart, tecknad serie&#10;&#10;AI-genererat innehåll kan vara felaktigt.">
            <a:extLst>
              <a:ext uri="{FF2B5EF4-FFF2-40B4-BE49-F238E27FC236}">
                <a16:creationId xmlns:a16="http://schemas.microsoft.com/office/drawing/2014/main" id="{E5741035-E4C7-2E31-4366-27E20446699B}"/>
              </a:ext>
            </a:extLst>
          </p:cNvPr>
          <p:cNvPicPr>
            <a:picLocks noChangeAspect="1"/>
          </p:cNvPicPr>
          <p:nvPr/>
        </p:nvPicPr>
        <p:blipFill>
          <a:blip r:embed="rId3"/>
          <a:stretch>
            <a:fillRect/>
          </a:stretch>
        </p:blipFill>
        <p:spPr>
          <a:xfrm>
            <a:off x="1401791" y="2242868"/>
            <a:ext cx="2789208" cy="2688566"/>
          </a:xfrm>
          <a:prstGeom prst="rect">
            <a:avLst/>
          </a:prstGeom>
        </p:spPr>
      </p:pic>
      <p:pic>
        <p:nvPicPr>
          <p:cNvPr id="4" name="Bildobjekt 3" descr="En bild som visar clipart, tecknad serie, cirkel, Grafik&#10;&#10;AI-genererat innehåll kan vara felaktigt.">
            <a:extLst>
              <a:ext uri="{FF2B5EF4-FFF2-40B4-BE49-F238E27FC236}">
                <a16:creationId xmlns:a16="http://schemas.microsoft.com/office/drawing/2014/main" id="{12C9CDA8-B2EA-DBF3-9313-E4E9406396C6}"/>
              </a:ext>
            </a:extLst>
          </p:cNvPr>
          <p:cNvPicPr>
            <a:picLocks noChangeAspect="1"/>
          </p:cNvPicPr>
          <p:nvPr/>
        </p:nvPicPr>
        <p:blipFill>
          <a:blip r:embed="rId4"/>
          <a:stretch>
            <a:fillRect/>
          </a:stretch>
        </p:blipFill>
        <p:spPr>
          <a:xfrm>
            <a:off x="4708585" y="2242866"/>
            <a:ext cx="2774831" cy="2688568"/>
          </a:xfrm>
          <a:prstGeom prst="rect">
            <a:avLst/>
          </a:prstGeom>
        </p:spPr>
      </p:pic>
      <p:pic>
        <p:nvPicPr>
          <p:cNvPr id="6" name="Bildobjekt 5" descr="En bild som visar cirkel, Grafik, clipart, tecknad serie&#10;&#10;AI-genererat innehåll kan vara felaktigt.">
            <a:extLst>
              <a:ext uri="{FF2B5EF4-FFF2-40B4-BE49-F238E27FC236}">
                <a16:creationId xmlns:a16="http://schemas.microsoft.com/office/drawing/2014/main" id="{7EA17A50-2F76-D7D1-D4F1-518CF01D9E51}"/>
              </a:ext>
            </a:extLst>
          </p:cNvPr>
          <p:cNvPicPr>
            <a:picLocks noChangeAspect="1"/>
          </p:cNvPicPr>
          <p:nvPr/>
        </p:nvPicPr>
        <p:blipFill>
          <a:blip r:embed="rId5"/>
          <a:stretch>
            <a:fillRect/>
          </a:stretch>
        </p:blipFill>
        <p:spPr>
          <a:xfrm>
            <a:off x="7871604" y="2242866"/>
            <a:ext cx="2789207" cy="2688568"/>
          </a:xfrm>
          <a:prstGeom prst="rect">
            <a:avLst/>
          </a:prstGeom>
        </p:spPr>
      </p:pic>
      <p:sp>
        <p:nvSpPr>
          <p:cNvPr id="5" name="Platshållare för text 2">
            <a:extLst>
              <a:ext uri="{FF2B5EF4-FFF2-40B4-BE49-F238E27FC236}">
                <a16:creationId xmlns:a16="http://schemas.microsoft.com/office/drawing/2014/main" id="{11025888-8602-6EDB-851E-F4627B44969C}"/>
              </a:ext>
            </a:extLst>
          </p:cNvPr>
          <p:cNvSpPr txBox="1">
            <a:spLocks/>
          </p:cNvSpPr>
          <p:nvPr/>
        </p:nvSpPr>
        <p:spPr>
          <a:xfrm>
            <a:off x="990308" y="547047"/>
            <a:ext cx="10202316" cy="812797"/>
          </a:xfrm>
          <a:prstGeom prst="rect">
            <a:avLst/>
          </a:prstGeom>
          <a:ln>
            <a:noFill/>
          </a:ln>
        </p:spPr>
        <p:txBody>
          <a:bodyPr lIns="91440" tIns="45720" rIns="91440" bIns="45720" anchor="t">
            <a:normAutofit fontScale="85000" lnSpcReduction="10000"/>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5500" b="1" kern="2400" noProof="0" dirty="0">
                <a:solidFill>
                  <a:srgbClr val="56104A"/>
                </a:solidFill>
                <a:latin typeface="Trebuchet MS"/>
              </a:rPr>
              <a:t>Summary: General religious literacy</a:t>
            </a:r>
            <a:endParaRPr lang="en-GB" noProof="0" dirty="0">
              <a:solidFill>
                <a:srgbClr val="56104A"/>
              </a:solidFill>
            </a:endParaRPr>
          </a:p>
        </p:txBody>
      </p:sp>
    </p:spTree>
    <p:extLst>
      <p:ext uri="{BB962C8B-B14F-4D97-AF65-F5344CB8AC3E}">
        <p14:creationId xmlns:p14="http://schemas.microsoft.com/office/powerpoint/2010/main" val="28144318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a:extLst>
            <a:ext uri="{FF2B5EF4-FFF2-40B4-BE49-F238E27FC236}">
              <a16:creationId xmlns:a16="http://schemas.microsoft.com/office/drawing/2014/main" id="{440A600A-7AFC-84C9-35F8-320257CAB211}"/>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B5F80B06-492E-DBE4-49AB-E6EF5660C32B}"/>
              </a:ext>
            </a:extLst>
          </p:cNvPr>
          <p:cNvSpPr txBox="1"/>
          <p:nvPr/>
        </p:nvSpPr>
        <p:spPr>
          <a:xfrm>
            <a:off x="1872194" y="2534206"/>
            <a:ext cx="9482537"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500" b="1" noProof="0" dirty="0">
                <a:solidFill>
                  <a:srgbClr val="F1EBE4"/>
                </a:solidFill>
                <a:latin typeface="Trebuchet MS"/>
              </a:rPr>
              <a:t>Part 2</a:t>
            </a:r>
            <a:endParaRPr lang="en-GB" noProof="0" dirty="0">
              <a:solidFill>
                <a:srgbClr val="F1EBE4"/>
              </a:solidFill>
              <a:latin typeface="Trebuchet MS"/>
            </a:endParaRPr>
          </a:p>
          <a:p>
            <a:r>
              <a:rPr lang="en-GB" sz="5500" b="1" noProof="0" dirty="0">
                <a:solidFill>
                  <a:srgbClr val="F1EBE4"/>
                </a:solidFill>
              </a:rPr>
              <a:t>Contextual religious literacy</a:t>
            </a:r>
          </a:p>
        </p:txBody>
      </p:sp>
    </p:spTree>
    <p:extLst>
      <p:ext uri="{BB962C8B-B14F-4D97-AF65-F5344CB8AC3E}">
        <p14:creationId xmlns:p14="http://schemas.microsoft.com/office/powerpoint/2010/main" val="4197502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E09C8BA0-2A0C-5E22-9BD7-76D70F262D02}"/>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479BEBD5-6F27-9473-B3AD-F88772A8540B}"/>
              </a:ext>
            </a:extLst>
          </p:cNvPr>
          <p:cNvSpPr/>
          <p:nvPr/>
        </p:nvSpPr>
        <p:spPr>
          <a:xfrm>
            <a:off x="1001508" y="776615"/>
            <a:ext cx="10191267" cy="938719"/>
          </a:xfrm>
          <a:prstGeom prst="rect">
            <a:avLst/>
          </a:prstGeom>
        </p:spPr>
        <p:txBody>
          <a:bodyPr wrap="square" lIns="91440" tIns="45720" rIns="91440" bIns="45720" anchor="t">
            <a:spAutoFit/>
          </a:bodyPr>
          <a:lstStyle/>
          <a:p>
            <a:pPr algn="ctr"/>
            <a:r>
              <a:rPr lang="en-GB" sz="5500" b="1" noProof="0" dirty="0">
                <a:solidFill>
                  <a:srgbClr val="56104A"/>
                </a:solidFill>
                <a:latin typeface="Trebuchet MS"/>
              </a:rPr>
              <a:t>3 levels of religious literacy</a:t>
            </a:r>
          </a:p>
        </p:txBody>
      </p:sp>
      <p:sp>
        <p:nvSpPr>
          <p:cNvPr id="3" name="Ellips 2">
            <a:extLst>
              <a:ext uri="{FF2B5EF4-FFF2-40B4-BE49-F238E27FC236}">
                <a16:creationId xmlns:a16="http://schemas.microsoft.com/office/drawing/2014/main" id="{A6D1DE7F-A542-4B05-985A-772C914BE608}"/>
              </a:ext>
            </a:extLst>
          </p:cNvPr>
          <p:cNvSpPr/>
          <p:nvPr/>
        </p:nvSpPr>
        <p:spPr>
          <a:xfrm>
            <a:off x="4410547" y="2515134"/>
            <a:ext cx="3178470" cy="2987187"/>
          </a:xfrm>
          <a:prstGeom prst="ellipse">
            <a:avLst/>
          </a:prstGeom>
          <a:solidFill>
            <a:srgbClr val="066157"/>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noProof="0" dirty="0">
              <a:solidFill>
                <a:schemeClr val="tx1"/>
              </a:solidFill>
            </a:endParaRPr>
          </a:p>
        </p:txBody>
      </p:sp>
      <p:sp>
        <p:nvSpPr>
          <p:cNvPr id="4" name="Ellips 3">
            <a:extLst>
              <a:ext uri="{FF2B5EF4-FFF2-40B4-BE49-F238E27FC236}">
                <a16:creationId xmlns:a16="http://schemas.microsoft.com/office/drawing/2014/main" id="{5ACFCCD7-220A-8A3B-F6AC-CCC52831A8AA}"/>
              </a:ext>
            </a:extLst>
          </p:cNvPr>
          <p:cNvSpPr/>
          <p:nvPr/>
        </p:nvSpPr>
        <p:spPr>
          <a:xfrm>
            <a:off x="1366940" y="2963592"/>
            <a:ext cx="2196244" cy="2072791"/>
          </a:xfrm>
          <a:prstGeom prst="ellipse">
            <a:avLst/>
          </a:prstGeom>
          <a:solidFill>
            <a:srgbClr val="5610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noProof="0" dirty="0">
                <a:solidFill>
                  <a:srgbClr val="F1EBE4"/>
                </a:solidFill>
              </a:rPr>
              <a:t>General</a:t>
            </a:r>
          </a:p>
        </p:txBody>
      </p:sp>
      <p:sp>
        <p:nvSpPr>
          <p:cNvPr id="6" name="textruta 5">
            <a:extLst>
              <a:ext uri="{FF2B5EF4-FFF2-40B4-BE49-F238E27FC236}">
                <a16:creationId xmlns:a16="http://schemas.microsoft.com/office/drawing/2014/main" id="{57942ED1-B8B4-4B87-7BBD-531010DE96EC}"/>
              </a:ext>
            </a:extLst>
          </p:cNvPr>
          <p:cNvSpPr txBox="1"/>
          <p:nvPr/>
        </p:nvSpPr>
        <p:spPr>
          <a:xfrm>
            <a:off x="4882394" y="3807578"/>
            <a:ext cx="2050750" cy="461665"/>
          </a:xfrm>
          <a:prstGeom prst="rect">
            <a:avLst/>
          </a:prstGeom>
          <a:noFill/>
        </p:spPr>
        <p:txBody>
          <a:bodyPr wrap="square" lIns="91440" tIns="45720" rIns="91440" bIns="45720" rtlCol="0" anchor="t">
            <a:spAutoFit/>
          </a:bodyPr>
          <a:lstStyle/>
          <a:p>
            <a:pPr algn="ctr"/>
            <a:r>
              <a:rPr lang="en-GB" sz="2400" noProof="0" dirty="0">
                <a:solidFill>
                  <a:srgbClr val="F1EBE4"/>
                </a:solidFill>
              </a:rPr>
              <a:t>Contextual</a:t>
            </a:r>
            <a:endParaRPr lang="en-GB" noProof="0" dirty="0">
              <a:solidFill>
                <a:srgbClr val="F1EBE4"/>
              </a:solidFill>
            </a:endParaRPr>
          </a:p>
        </p:txBody>
      </p:sp>
      <p:sp>
        <p:nvSpPr>
          <p:cNvPr id="7" name="Ellips 6">
            <a:extLst>
              <a:ext uri="{FF2B5EF4-FFF2-40B4-BE49-F238E27FC236}">
                <a16:creationId xmlns:a16="http://schemas.microsoft.com/office/drawing/2014/main" id="{35D17BD3-5ADC-F375-AE9C-2D65BF034C37}"/>
              </a:ext>
            </a:extLst>
          </p:cNvPr>
          <p:cNvSpPr/>
          <p:nvPr/>
        </p:nvSpPr>
        <p:spPr>
          <a:xfrm>
            <a:off x="8411847" y="2943930"/>
            <a:ext cx="2164187" cy="2042536"/>
          </a:xfrm>
          <a:prstGeom prst="ellipse">
            <a:avLst/>
          </a:prstGeom>
          <a:solidFill>
            <a:srgbClr val="CB735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noProof="0" dirty="0">
              <a:solidFill>
                <a:schemeClr val="tx1"/>
              </a:solidFill>
            </a:endParaRPr>
          </a:p>
        </p:txBody>
      </p:sp>
      <p:sp>
        <p:nvSpPr>
          <p:cNvPr id="9" name="textruta 8">
            <a:extLst>
              <a:ext uri="{FF2B5EF4-FFF2-40B4-BE49-F238E27FC236}">
                <a16:creationId xmlns:a16="http://schemas.microsoft.com/office/drawing/2014/main" id="{A805C36B-78F9-0AC0-09F5-CADAF375AD96}"/>
              </a:ext>
            </a:extLst>
          </p:cNvPr>
          <p:cNvSpPr txBox="1"/>
          <p:nvPr/>
        </p:nvSpPr>
        <p:spPr>
          <a:xfrm>
            <a:off x="8646611" y="3734366"/>
            <a:ext cx="1726714" cy="461665"/>
          </a:xfrm>
          <a:prstGeom prst="rect">
            <a:avLst/>
          </a:prstGeom>
          <a:noFill/>
        </p:spPr>
        <p:txBody>
          <a:bodyPr wrap="square" lIns="91440" tIns="45720" rIns="91440" bIns="45720" rtlCol="0" anchor="t">
            <a:spAutoFit/>
          </a:bodyPr>
          <a:lstStyle/>
          <a:p>
            <a:pPr algn="ctr"/>
            <a:r>
              <a:rPr lang="en-GB" sz="2400" noProof="0" dirty="0">
                <a:solidFill>
                  <a:srgbClr val="F1EBE4"/>
                </a:solidFill>
              </a:rPr>
              <a:t>Practical</a:t>
            </a:r>
            <a:endParaRPr lang="en-GB" noProof="0" dirty="0">
              <a:solidFill>
                <a:srgbClr val="F1EBE4"/>
              </a:solidFill>
            </a:endParaRPr>
          </a:p>
        </p:txBody>
      </p:sp>
      <p:pic>
        <p:nvPicPr>
          <p:cNvPr id="8" name="Bildobjekt 7" descr="En bild som visar cirkel, Grafik, design&#10;&#10;AI-genererat innehåll kan vara felaktigt.">
            <a:extLst>
              <a:ext uri="{FF2B5EF4-FFF2-40B4-BE49-F238E27FC236}">
                <a16:creationId xmlns:a16="http://schemas.microsoft.com/office/drawing/2014/main" id="{88AA9A0D-3D1F-4DA9-3E86-7AD7CCFAC563}"/>
              </a:ext>
            </a:extLst>
          </p:cNvPr>
          <p:cNvPicPr>
            <a:picLocks noChangeAspect="1"/>
          </p:cNvPicPr>
          <p:nvPr/>
        </p:nvPicPr>
        <p:blipFill>
          <a:blip r:embed="rId3"/>
          <a:stretch>
            <a:fillRect/>
          </a:stretch>
        </p:blipFill>
        <p:spPr>
          <a:xfrm>
            <a:off x="4101276" y="2463964"/>
            <a:ext cx="1004454" cy="959097"/>
          </a:xfrm>
          <a:prstGeom prst="rect">
            <a:avLst/>
          </a:prstGeom>
        </p:spPr>
      </p:pic>
      <p:pic>
        <p:nvPicPr>
          <p:cNvPr id="11" name="Bildobjekt 10" descr="En bild som visar Grafik, clipart, symbol, design&#10;&#10;AI-genererat innehåll kan vara felaktigt.">
            <a:extLst>
              <a:ext uri="{FF2B5EF4-FFF2-40B4-BE49-F238E27FC236}">
                <a16:creationId xmlns:a16="http://schemas.microsoft.com/office/drawing/2014/main" id="{24674F69-B13C-6B24-9C6A-4C7F5AF84899}"/>
              </a:ext>
            </a:extLst>
          </p:cNvPr>
          <p:cNvPicPr>
            <a:picLocks noChangeAspect="1"/>
          </p:cNvPicPr>
          <p:nvPr/>
        </p:nvPicPr>
        <p:blipFill>
          <a:blip r:embed="rId4"/>
          <a:stretch>
            <a:fillRect/>
          </a:stretch>
        </p:blipFill>
        <p:spPr>
          <a:xfrm>
            <a:off x="8333674" y="2947387"/>
            <a:ext cx="625434" cy="621476"/>
          </a:xfrm>
          <a:prstGeom prst="rect">
            <a:avLst/>
          </a:prstGeom>
        </p:spPr>
      </p:pic>
    </p:spTree>
    <p:extLst>
      <p:ext uri="{BB962C8B-B14F-4D97-AF65-F5344CB8AC3E}">
        <p14:creationId xmlns:p14="http://schemas.microsoft.com/office/powerpoint/2010/main" val="2978004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4" name="Rektangel 3"/>
          <p:cNvSpPr/>
          <p:nvPr/>
        </p:nvSpPr>
        <p:spPr>
          <a:xfrm>
            <a:off x="925116" y="2554085"/>
            <a:ext cx="10575371" cy="2585323"/>
          </a:xfrm>
          <a:prstGeom prst="rect">
            <a:avLst/>
          </a:prstGeom>
        </p:spPr>
        <p:txBody>
          <a:bodyPr wrap="square" lIns="91440" tIns="45720" rIns="91440" bIns="45720" anchor="t">
            <a:spAutoFit/>
          </a:bodyPr>
          <a:lstStyle/>
          <a:p>
            <a:r>
              <a:rPr lang="en-GB" sz="5400" b="1" noProof="0" dirty="0">
                <a:solidFill>
                  <a:srgbClr val="56104A"/>
                </a:solidFill>
                <a:latin typeface="Trebuchet MS"/>
              </a:rPr>
              <a:t>Maybe you </a:t>
            </a:r>
            <a:r>
              <a:rPr lang="en-GB" sz="5400" b="1" noProof="0" dirty="0" err="1">
                <a:solidFill>
                  <a:srgbClr val="56104A"/>
                </a:solidFill>
                <a:latin typeface="Trebuchet MS"/>
              </a:rPr>
              <a:t>havealready</a:t>
            </a:r>
            <a:r>
              <a:rPr lang="en-GB" sz="5400" b="1" noProof="0" dirty="0">
                <a:solidFill>
                  <a:srgbClr val="56104A"/>
                </a:solidFill>
                <a:latin typeface="Trebuchet MS"/>
              </a:rPr>
              <a:t> answered these three questions?</a:t>
            </a:r>
          </a:p>
        </p:txBody>
      </p:sp>
    </p:spTree>
    <p:extLst>
      <p:ext uri="{BB962C8B-B14F-4D97-AF65-F5344CB8AC3E}">
        <p14:creationId xmlns:p14="http://schemas.microsoft.com/office/powerpoint/2010/main" val="2354415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D835C8E-F30A-6256-DB9A-C9DEC53307F1}"/>
              </a:ext>
            </a:extLst>
          </p:cNvPr>
          <p:cNvSpPr/>
          <p:nvPr/>
        </p:nvSpPr>
        <p:spPr>
          <a:xfrm>
            <a:off x="1478473" y="1710442"/>
            <a:ext cx="9241871" cy="1446550"/>
          </a:xfrm>
          <a:prstGeom prst="rect">
            <a:avLst/>
          </a:prstGeom>
        </p:spPr>
        <p:txBody>
          <a:bodyPr wrap="square" lIns="91440" tIns="45720" rIns="91440" bIns="45720" anchor="t">
            <a:spAutoFit/>
          </a:bodyPr>
          <a:lstStyle/>
          <a:p>
            <a:r>
              <a:rPr lang="en-GB" sz="4400" noProof="0" dirty="0">
                <a:solidFill>
                  <a:srgbClr val="56104A"/>
                </a:solidFill>
                <a:latin typeface="Trebuchet MS"/>
              </a:rPr>
              <a:t>1. What religious actors and ideas are at work in our context?</a:t>
            </a:r>
          </a:p>
        </p:txBody>
      </p:sp>
      <p:pic>
        <p:nvPicPr>
          <p:cNvPr id="8" name="Bildobjekt 7" descr="En bild som visar cirkel, Grafik, clipart, tecknad serie&#10;&#10;AI-genererat innehåll kan vara felaktigt.">
            <a:extLst>
              <a:ext uri="{FF2B5EF4-FFF2-40B4-BE49-F238E27FC236}">
                <a16:creationId xmlns:a16="http://schemas.microsoft.com/office/drawing/2014/main" id="{C224B255-6541-C407-18B4-D6DAF2E03624}"/>
              </a:ext>
            </a:extLst>
          </p:cNvPr>
          <p:cNvPicPr>
            <a:picLocks noChangeAspect="1"/>
          </p:cNvPicPr>
          <p:nvPr/>
        </p:nvPicPr>
        <p:blipFill>
          <a:blip r:embed="rId3"/>
          <a:stretch>
            <a:fillRect/>
          </a:stretch>
        </p:blipFill>
        <p:spPr>
          <a:xfrm>
            <a:off x="4404434" y="3449368"/>
            <a:ext cx="2789208" cy="2688566"/>
          </a:xfrm>
          <a:prstGeom prst="rect">
            <a:avLst/>
          </a:prstGeom>
        </p:spPr>
      </p:pic>
      <p:pic>
        <p:nvPicPr>
          <p:cNvPr id="14" name="Bildobjekt 13" descr="En bild som visar cirkel, Grafik, design&#10;&#10;AI-genererat innehåll kan vara felaktigt.">
            <a:extLst>
              <a:ext uri="{FF2B5EF4-FFF2-40B4-BE49-F238E27FC236}">
                <a16:creationId xmlns:a16="http://schemas.microsoft.com/office/drawing/2014/main" id="{FCED6098-AFFB-CCE7-EB5F-260CDA6A905C}"/>
              </a:ext>
            </a:extLst>
          </p:cNvPr>
          <p:cNvPicPr>
            <a:picLocks noChangeAspect="1"/>
          </p:cNvPicPr>
          <p:nvPr/>
        </p:nvPicPr>
        <p:blipFill>
          <a:blip r:embed="rId4"/>
          <a:stretch>
            <a:fillRect/>
          </a:stretch>
        </p:blipFill>
        <p:spPr>
          <a:xfrm>
            <a:off x="4255491" y="3452749"/>
            <a:ext cx="705097" cy="659740"/>
          </a:xfrm>
          <a:prstGeom prst="rect">
            <a:avLst/>
          </a:prstGeom>
        </p:spPr>
      </p:pic>
    </p:spTree>
    <p:extLst>
      <p:ext uri="{BB962C8B-B14F-4D97-AF65-F5344CB8AC3E}">
        <p14:creationId xmlns:p14="http://schemas.microsoft.com/office/powerpoint/2010/main" val="42871131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B7585CF9-64EF-DE33-3BC0-7D8A684F8EAD}"/>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7003A2FD-8868-C0BB-DF14-90E4E1FA07FC}"/>
              </a:ext>
            </a:extLst>
          </p:cNvPr>
          <p:cNvSpPr/>
          <p:nvPr/>
        </p:nvSpPr>
        <p:spPr>
          <a:xfrm>
            <a:off x="1478473" y="1710442"/>
            <a:ext cx="9813371" cy="1446550"/>
          </a:xfrm>
          <a:prstGeom prst="rect">
            <a:avLst/>
          </a:prstGeom>
        </p:spPr>
        <p:txBody>
          <a:bodyPr wrap="square" lIns="91440" tIns="45720" rIns="91440" bIns="45720" anchor="t">
            <a:spAutoFit/>
          </a:bodyPr>
          <a:lstStyle/>
          <a:p>
            <a:r>
              <a:rPr lang="en-GB" sz="4400" noProof="0" dirty="0">
                <a:solidFill>
                  <a:srgbClr val="56104A"/>
                </a:solidFill>
                <a:latin typeface="Trebuchet MS"/>
              </a:rPr>
              <a:t>2. How well do we understand these religious actors?</a:t>
            </a:r>
            <a:endParaRPr lang="en-GB" noProof="0" dirty="0"/>
          </a:p>
        </p:txBody>
      </p:sp>
      <p:pic>
        <p:nvPicPr>
          <p:cNvPr id="10" name="Bildobjekt 9" descr="En bild som visar clipart, tecknad serie, cirkel, Grafik&#10;&#10;AI-genererat innehåll kan vara felaktigt.">
            <a:extLst>
              <a:ext uri="{FF2B5EF4-FFF2-40B4-BE49-F238E27FC236}">
                <a16:creationId xmlns:a16="http://schemas.microsoft.com/office/drawing/2014/main" id="{FE1E8E24-2A1A-30C3-9CC8-E7A3E4D18E3B}"/>
              </a:ext>
            </a:extLst>
          </p:cNvPr>
          <p:cNvPicPr>
            <a:picLocks noChangeAspect="1"/>
          </p:cNvPicPr>
          <p:nvPr/>
        </p:nvPicPr>
        <p:blipFill>
          <a:blip r:embed="rId3"/>
          <a:stretch>
            <a:fillRect/>
          </a:stretch>
        </p:blipFill>
        <p:spPr>
          <a:xfrm>
            <a:off x="4382014" y="3431223"/>
            <a:ext cx="2774831" cy="2688568"/>
          </a:xfrm>
          <a:prstGeom prst="rect">
            <a:avLst/>
          </a:prstGeom>
        </p:spPr>
      </p:pic>
      <p:pic>
        <p:nvPicPr>
          <p:cNvPr id="14" name="Bildobjekt 13" descr="En bild som visar cirkel, Grafik, design&#10;&#10;AI-genererat innehåll kan vara felaktigt.">
            <a:extLst>
              <a:ext uri="{FF2B5EF4-FFF2-40B4-BE49-F238E27FC236}">
                <a16:creationId xmlns:a16="http://schemas.microsoft.com/office/drawing/2014/main" id="{C23F093E-6A32-B2B3-3252-01EB4DED8BC5}"/>
              </a:ext>
            </a:extLst>
          </p:cNvPr>
          <p:cNvPicPr>
            <a:picLocks noChangeAspect="1"/>
          </p:cNvPicPr>
          <p:nvPr/>
        </p:nvPicPr>
        <p:blipFill>
          <a:blip r:embed="rId4"/>
          <a:stretch>
            <a:fillRect/>
          </a:stretch>
        </p:blipFill>
        <p:spPr>
          <a:xfrm>
            <a:off x="4255491" y="3452749"/>
            <a:ext cx="705097" cy="659740"/>
          </a:xfrm>
          <a:prstGeom prst="rect">
            <a:avLst/>
          </a:prstGeom>
        </p:spPr>
      </p:pic>
    </p:spTree>
    <p:extLst>
      <p:ext uri="{BB962C8B-B14F-4D97-AF65-F5344CB8AC3E}">
        <p14:creationId xmlns:p14="http://schemas.microsoft.com/office/powerpoint/2010/main" val="19173279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C6557556-766B-676D-5E0F-60F3CF85E89F}"/>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7722218B-73C2-8FC9-C4D2-85D06CBA77E1}"/>
              </a:ext>
            </a:extLst>
          </p:cNvPr>
          <p:cNvSpPr/>
          <p:nvPr/>
        </p:nvSpPr>
        <p:spPr>
          <a:xfrm>
            <a:off x="1478473" y="1710442"/>
            <a:ext cx="9795228" cy="1446550"/>
          </a:xfrm>
          <a:prstGeom prst="rect">
            <a:avLst/>
          </a:prstGeom>
        </p:spPr>
        <p:txBody>
          <a:bodyPr wrap="square" lIns="91440" tIns="45720" rIns="91440" bIns="45720" anchor="t">
            <a:spAutoFit/>
          </a:bodyPr>
          <a:lstStyle/>
          <a:p>
            <a:r>
              <a:rPr lang="en-GB" sz="4400" noProof="0" dirty="0">
                <a:solidFill>
                  <a:srgbClr val="56104A"/>
                </a:solidFill>
                <a:latin typeface="Trebuchet MS"/>
              </a:rPr>
              <a:t>3. Does the context allow us to ask questions about religion and belief?</a:t>
            </a:r>
            <a:endParaRPr lang="en-GB" noProof="0" dirty="0"/>
          </a:p>
        </p:txBody>
      </p:sp>
      <p:pic>
        <p:nvPicPr>
          <p:cNvPr id="12" name="Bildobjekt 11" descr="En bild som visar cirkel, Grafik, clipart, tecknad serie&#10;&#10;AI-genererat innehåll kan vara felaktigt.">
            <a:extLst>
              <a:ext uri="{FF2B5EF4-FFF2-40B4-BE49-F238E27FC236}">
                <a16:creationId xmlns:a16="http://schemas.microsoft.com/office/drawing/2014/main" id="{D44C93DE-7392-0DF4-049F-BD935901CD99}"/>
              </a:ext>
            </a:extLst>
          </p:cNvPr>
          <p:cNvPicPr>
            <a:picLocks noChangeAspect="1"/>
          </p:cNvPicPr>
          <p:nvPr/>
        </p:nvPicPr>
        <p:blipFill>
          <a:blip r:embed="rId3"/>
          <a:stretch>
            <a:fillRect/>
          </a:stretch>
        </p:blipFill>
        <p:spPr>
          <a:xfrm>
            <a:off x="4252104" y="3449366"/>
            <a:ext cx="2789207" cy="2688568"/>
          </a:xfrm>
          <a:prstGeom prst="rect">
            <a:avLst/>
          </a:prstGeom>
        </p:spPr>
      </p:pic>
      <p:pic>
        <p:nvPicPr>
          <p:cNvPr id="14" name="Bildobjekt 13" descr="En bild som visar cirkel, Grafik, design&#10;&#10;AI-genererat innehåll kan vara felaktigt.">
            <a:extLst>
              <a:ext uri="{FF2B5EF4-FFF2-40B4-BE49-F238E27FC236}">
                <a16:creationId xmlns:a16="http://schemas.microsoft.com/office/drawing/2014/main" id="{1D275AE6-61F8-FD5B-6C6F-28E05C3795AE}"/>
              </a:ext>
            </a:extLst>
          </p:cNvPr>
          <p:cNvPicPr>
            <a:picLocks noChangeAspect="1"/>
          </p:cNvPicPr>
          <p:nvPr/>
        </p:nvPicPr>
        <p:blipFill>
          <a:blip r:embed="rId4"/>
          <a:stretch>
            <a:fillRect/>
          </a:stretch>
        </p:blipFill>
        <p:spPr>
          <a:xfrm>
            <a:off x="4255491" y="3452749"/>
            <a:ext cx="705097" cy="659740"/>
          </a:xfrm>
          <a:prstGeom prst="rect">
            <a:avLst/>
          </a:prstGeom>
        </p:spPr>
      </p:pic>
    </p:spTree>
    <p:extLst>
      <p:ext uri="{BB962C8B-B14F-4D97-AF65-F5344CB8AC3E}">
        <p14:creationId xmlns:p14="http://schemas.microsoft.com/office/powerpoint/2010/main" val="3652662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5649AC01-E877-C2EE-D363-2367EED81F7F}"/>
              </a:ext>
            </a:extLst>
          </p:cNvPr>
          <p:cNvSpPr txBox="1"/>
          <p:nvPr/>
        </p:nvSpPr>
        <p:spPr>
          <a:xfrm>
            <a:off x="1766580" y="2533650"/>
            <a:ext cx="8654647"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500" b="1" noProof="0" dirty="0">
                <a:solidFill>
                  <a:srgbClr val="56104A"/>
                </a:solidFill>
                <a:latin typeface="Trebuchet MS"/>
              </a:rPr>
              <a:t>The purpose is increased </a:t>
            </a:r>
            <a:endParaRPr lang="en-GB" sz="5500" noProof="0" dirty="0">
              <a:solidFill>
                <a:srgbClr val="56104A"/>
              </a:solidFill>
            </a:endParaRPr>
          </a:p>
          <a:p>
            <a:r>
              <a:rPr lang="en-GB" sz="5500" b="1" noProof="0" dirty="0">
                <a:solidFill>
                  <a:srgbClr val="56104A"/>
                </a:solidFill>
                <a:latin typeface="Trebuchet MS"/>
              </a:rPr>
              <a:t>religious literacy</a:t>
            </a:r>
          </a:p>
        </p:txBody>
      </p:sp>
    </p:spTree>
    <p:extLst>
      <p:ext uri="{BB962C8B-B14F-4D97-AF65-F5344CB8AC3E}">
        <p14:creationId xmlns:p14="http://schemas.microsoft.com/office/powerpoint/2010/main" val="19625862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CE6A1B01-BF90-A4C5-9FB9-B0537F99C850}"/>
            </a:ext>
          </a:extLst>
        </p:cNvPr>
        <p:cNvGrpSpPr/>
        <p:nvPr/>
      </p:nvGrpSpPr>
      <p:grpSpPr>
        <a:xfrm>
          <a:off x="0" y="0"/>
          <a:ext cx="0" cy="0"/>
          <a:chOff x="0" y="0"/>
          <a:chExt cx="0" cy="0"/>
        </a:xfrm>
      </p:grpSpPr>
      <p:pic>
        <p:nvPicPr>
          <p:cNvPr id="8" name="Bildobjekt 7" descr="En bild som visar cirkel, Grafik, clipart, tecknad serie&#10;&#10;AI-genererat innehåll kan vara felaktigt.">
            <a:extLst>
              <a:ext uri="{FF2B5EF4-FFF2-40B4-BE49-F238E27FC236}">
                <a16:creationId xmlns:a16="http://schemas.microsoft.com/office/drawing/2014/main" id="{369D6934-ADA5-00D6-E075-24A23C357E9F}"/>
              </a:ext>
            </a:extLst>
          </p:cNvPr>
          <p:cNvPicPr>
            <a:picLocks noChangeAspect="1"/>
          </p:cNvPicPr>
          <p:nvPr/>
        </p:nvPicPr>
        <p:blipFill>
          <a:blip r:embed="rId3"/>
          <a:stretch>
            <a:fillRect/>
          </a:stretch>
        </p:blipFill>
        <p:spPr>
          <a:xfrm>
            <a:off x="1846292" y="1961654"/>
            <a:ext cx="2789208" cy="2688566"/>
          </a:xfrm>
          <a:prstGeom prst="rect">
            <a:avLst/>
          </a:prstGeom>
        </p:spPr>
      </p:pic>
      <p:pic>
        <p:nvPicPr>
          <p:cNvPr id="14" name="Bildobjekt 13" descr="En bild som visar cirkel, Grafik, design&#10;&#10;AI-genererat innehåll kan vara felaktigt.">
            <a:extLst>
              <a:ext uri="{FF2B5EF4-FFF2-40B4-BE49-F238E27FC236}">
                <a16:creationId xmlns:a16="http://schemas.microsoft.com/office/drawing/2014/main" id="{2EEA48C6-9D25-E135-B1F6-41CDDBD260E1}"/>
              </a:ext>
            </a:extLst>
          </p:cNvPr>
          <p:cNvPicPr>
            <a:picLocks noChangeAspect="1"/>
          </p:cNvPicPr>
          <p:nvPr/>
        </p:nvPicPr>
        <p:blipFill>
          <a:blip r:embed="rId4"/>
          <a:stretch>
            <a:fillRect/>
          </a:stretch>
        </p:blipFill>
        <p:spPr>
          <a:xfrm>
            <a:off x="1697349" y="1965035"/>
            <a:ext cx="705097" cy="659740"/>
          </a:xfrm>
          <a:prstGeom prst="rect">
            <a:avLst/>
          </a:prstGeom>
        </p:spPr>
      </p:pic>
      <p:sp>
        <p:nvSpPr>
          <p:cNvPr id="3" name="textruta 2">
            <a:extLst>
              <a:ext uri="{FF2B5EF4-FFF2-40B4-BE49-F238E27FC236}">
                <a16:creationId xmlns:a16="http://schemas.microsoft.com/office/drawing/2014/main" id="{D4F1A318-C53D-2ED3-3401-7810CEB0319E}"/>
              </a:ext>
            </a:extLst>
          </p:cNvPr>
          <p:cNvSpPr txBox="1"/>
          <p:nvPr/>
        </p:nvSpPr>
        <p:spPr>
          <a:xfrm>
            <a:off x="5087888" y="1290000"/>
            <a:ext cx="5779509" cy="4031873"/>
          </a:xfrm>
          <a:prstGeom prst="rect">
            <a:avLst/>
          </a:prstGeom>
          <a:noFill/>
        </p:spPr>
        <p:txBody>
          <a:bodyPr wrap="square" lIns="91440" tIns="45720" rIns="91440" bIns="45720" rtlCol="0" anchor="t">
            <a:spAutoFit/>
          </a:bodyPr>
          <a:lstStyle/>
          <a:p>
            <a:r>
              <a:rPr lang="en-GB" sz="3200" b="1" noProof="0" dirty="0">
                <a:solidFill>
                  <a:srgbClr val="56104A"/>
                </a:solidFill>
              </a:rPr>
              <a:t>Religious actors</a:t>
            </a:r>
            <a:endParaRPr lang="en-GB" sz="3200" noProof="0" dirty="0"/>
          </a:p>
          <a:p>
            <a:pPr marL="342900" indent="-342900">
              <a:buFont typeface="Arial"/>
              <a:buChar char="•"/>
            </a:pPr>
            <a:r>
              <a:rPr lang="en-GB" sz="3200" noProof="0" dirty="0">
                <a:solidFill>
                  <a:srgbClr val="56104A"/>
                </a:solidFill>
              </a:rPr>
              <a:t>Identify religious actors</a:t>
            </a:r>
          </a:p>
          <a:p>
            <a:pPr marL="342900" indent="-342900">
              <a:buFont typeface="Arial"/>
              <a:buChar char="•"/>
            </a:pPr>
            <a:r>
              <a:rPr lang="en-GB" sz="3200" noProof="0" dirty="0">
                <a:solidFill>
                  <a:srgbClr val="56104A"/>
                </a:solidFill>
              </a:rPr>
              <a:t>Build a general picture of who they are</a:t>
            </a:r>
          </a:p>
          <a:p>
            <a:pPr marL="342900" indent="-342900">
              <a:buFont typeface="Arial"/>
              <a:buChar char="•"/>
            </a:pPr>
            <a:r>
              <a:rPr lang="en-GB" sz="3200" noProof="0" dirty="0">
                <a:solidFill>
                  <a:srgbClr val="56104A"/>
                </a:solidFill>
              </a:rPr>
              <a:t>Start to understand what drives them</a:t>
            </a:r>
          </a:p>
          <a:p>
            <a:pPr marL="342900" indent="-342900">
              <a:buFont typeface="Arial"/>
              <a:buChar char="•"/>
            </a:pPr>
            <a:r>
              <a:rPr lang="en-GB" sz="3200" noProof="0" dirty="0">
                <a:solidFill>
                  <a:srgbClr val="56104A"/>
                </a:solidFill>
              </a:rPr>
              <a:t>Consider how they relate to our project goals</a:t>
            </a:r>
          </a:p>
        </p:txBody>
      </p:sp>
    </p:spTree>
    <p:extLst>
      <p:ext uri="{BB962C8B-B14F-4D97-AF65-F5344CB8AC3E}">
        <p14:creationId xmlns:p14="http://schemas.microsoft.com/office/powerpoint/2010/main" val="26776521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0FC8EA76-7356-B7E9-B1E7-A9984009F0B0}"/>
            </a:ext>
          </a:extLst>
        </p:cNvPr>
        <p:cNvGrpSpPr/>
        <p:nvPr/>
      </p:nvGrpSpPr>
      <p:grpSpPr>
        <a:xfrm>
          <a:off x="0" y="0"/>
          <a:ext cx="0" cy="0"/>
          <a:chOff x="0" y="0"/>
          <a:chExt cx="0" cy="0"/>
        </a:xfrm>
      </p:grpSpPr>
      <p:pic>
        <p:nvPicPr>
          <p:cNvPr id="4" name="Bildobjekt 3" descr="En bild som visar clipart, tecknad serie, cirkel, Grafik&#10;&#10;AI-genererat innehåll kan vara felaktigt.">
            <a:extLst>
              <a:ext uri="{FF2B5EF4-FFF2-40B4-BE49-F238E27FC236}">
                <a16:creationId xmlns:a16="http://schemas.microsoft.com/office/drawing/2014/main" id="{A18AD1BD-6057-0F6A-2BE6-D0A67F445150}"/>
              </a:ext>
            </a:extLst>
          </p:cNvPr>
          <p:cNvPicPr>
            <a:picLocks noChangeAspect="1"/>
          </p:cNvPicPr>
          <p:nvPr/>
        </p:nvPicPr>
        <p:blipFill>
          <a:blip r:embed="rId3"/>
          <a:stretch>
            <a:fillRect/>
          </a:stretch>
        </p:blipFill>
        <p:spPr>
          <a:xfrm>
            <a:off x="1832942" y="1961652"/>
            <a:ext cx="2774831" cy="2688568"/>
          </a:xfrm>
          <a:prstGeom prst="rect">
            <a:avLst/>
          </a:prstGeom>
        </p:spPr>
      </p:pic>
      <p:pic>
        <p:nvPicPr>
          <p:cNvPr id="14" name="Bildobjekt 13" descr="En bild som visar cirkel, Grafik, design&#10;&#10;AI-genererat innehåll kan vara felaktigt.">
            <a:extLst>
              <a:ext uri="{FF2B5EF4-FFF2-40B4-BE49-F238E27FC236}">
                <a16:creationId xmlns:a16="http://schemas.microsoft.com/office/drawing/2014/main" id="{E1624A5A-62EE-BDBE-8315-458E97B2597D}"/>
              </a:ext>
            </a:extLst>
          </p:cNvPr>
          <p:cNvPicPr>
            <a:picLocks noChangeAspect="1"/>
          </p:cNvPicPr>
          <p:nvPr/>
        </p:nvPicPr>
        <p:blipFill>
          <a:blip r:embed="rId4"/>
          <a:stretch>
            <a:fillRect/>
          </a:stretch>
        </p:blipFill>
        <p:spPr>
          <a:xfrm>
            <a:off x="1697349" y="1965035"/>
            <a:ext cx="705097" cy="659740"/>
          </a:xfrm>
          <a:prstGeom prst="rect">
            <a:avLst/>
          </a:prstGeom>
        </p:spPr>
      </p:pic>
      <p:sp>
        <p:nvSpPr>
          <p:cNvPr id="3" name="textruta 2">
            <a:extLst>
              <a:ext uri="{FF2B5EF4-FFF2-40B4-BE49-F238E27FC236}">
                <a16:creationId xmlns:a16="http://schemas.microsoft.com/office/drawing/2014/main" id="{D799576F-6732-4D02-F25D-8119A7E6C8AD}"/>
              </a:ext>
            </a:extLst>
          </p:cNvPr>
          <p:cNvSpPr txBox="1"/>
          <p:nvPr/>
        </p:nvSpPr>
        <p:spPr>
          <a:xfrm>
            <a:off x="5159896" y="1412776"/>
            <a:ext cx="5779509" cy="4278094"/>
          </a:xfrm>
          <a:prstGeom prst="rect">
            <a:avLst/>
          </a:prstGeom>
          <a:noFill/>
        </p:spPr>
        <p:txBody>
          <a:bodyPr wrap="square" lIns="91440" tIns="45720" rIns="91440" bIns="45720" rtlCol="0" anchor="t">
            <a:spAutoFit/>
          </a:bodyPr>
          <a:lstStyle/>
          <a:p>
            <a:r>
              <a:rPr lang="en-GB" sz="2800" b="1" noProof="0" dirty="0">
                <a:solidFill>
                  <a:srgbClr val="56104A"/>
                </a:solidFill>
              </a:rPr>
              <a:t>Our awareness and understanding</a:t>
            </a:r>
            <a:endParaRPr lang="en-GB" sz="2800" b="1" noProof="0" dirty="0"/>
          </a:p>
          <a:p>
            <a:pPr marL="342900" indent="-342900">
              <a:buFont typeface="Arial"/>
              <a:buChar char="•"/>
            </a:pPr>
            <a:r>
              <a:rPr lang="en-GB" sz="2800" noProof="0" dirty="0">
                <a:solidFill>
                  <a:srgbClr val="56104A"/>
                </a:solidFill>
              </a:rPr>
              <a:t>Understand how well we understand religious actors in our context</a:t>
            </a:r>
          </a:p>
          <a:p>
            <a:pPr marL="342900" indent="-342900">
              <a:buFont typeface="Arial"/>
              <a:buChar char="•"/>
            </a:pPr>
            <a:r>
              <a:rPr lang="en-GB" sz="2800" noProof="0" dirty="0">
                <a:solidFill>
                  <a:srgbClr val="56104A"/>
                </a:solidFill>
              </a:rPr>
              <a:t>Identify areas we need to understand further</a:t>
            </a:r>
          </a:p>
          <a:p>
            <a:pPr marL="342900" indent="-342900">
              <a:buFont typeface="Arial"/>
              <a:buChar char="•"/>
            </a:pPr>
            <a:r>
              <a:rPr lang="en-GB" sz="2800" noProof="0" dirty="0">
                <a:solidFill>
                  <a:srgbClr val="56104A"/>
                </a:solidFill>
              </a:rPr>
              <a:t>Consider how religious actors in this context perceive us</a:t>
            </a:r>
          </a:p>
          <a:p>
            <a:endParaRPr lang="en-GB" sz="2000" b="1" noProof="0" dirty="0">
              <a:solidFill>
                <a:srgbClr val="56104A"/>
              </a:solidFill>
            </a:endParaRPr>
          </a:p>
        </p:txBody>
      </p:sp>
    </p:spTree>
    <p:extLst>
      <p:ext uri="{BB962C8B-B14F-4D97-AF65-F5344CB8AC3E}">
        <p14:creationId xmlns:p14="http://schemas.microsoft.com/office/powerpoint/2010/main" val="35045462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03E201C8-03BF-4B7A-4F23-B8AE9B5BD7E4}"/>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2B43FF33-CD5E-C867-A423-99567112C121}"/>
              </a:ext>
            </a:extLst>
          </p:cNvPr>
          <p:cNvSpPr txBox="1"/>
          <p:nvPr/>
        </p:nvSpPr>
        <p:spPr>
          <a:xfrm>
            <a:off x="5519936" y="1351508"/>
            <a:ext cx="6087937" cy="4154984"/>
          </a:xfrm>
          <a:prstGeom prst="rect">
            <a:avLst/>
          </a:prstGeom>
          <a:noFill/>
        </p:spPr>
        <p:txBody>
          <a:bodyPr wrap="square" lIns="91440" tIns="45720" rIns="91440" bIns="45720" rtlCol="0" anchor="t">
            <a:spAutoFit/>
          </a:bodyPr>
          <a:lstStyle/>
          <a:p>
            <a:r>
              <a:rPr lang="en-GB" sz="2800" b="1" noProof="0" dirty="0" err="1">
                <a:solidFill>
                  <a:srgbClr val="56104A"/>
                </a:solidFill>
              </a:rPr>
              <a:t>FoRB</a:t>
            </a:r>
            <a:r>
              <a:rPr lang="en-GB" sz="2800" b="1" noProof="0" dirty="0">
                <a:solidFill>
                  <a:srgbClr val="56104A"/>
                </a:solidFill>
              </a:rPr>
              <a:t> context</a:t>
            </a:r>
            <a:endParaRPr lang="en-GB" sz="2800" b="1" noProof="0" dirty="0"/>
          </a:p>
          <a:p>
            <a:pPr marL="342900" indent="-342900">
              <a:buFont typeface="Arial"/>
              <a:buChar char="•"/>
            </a:pPr>
            <a:r>
              <a:rPr lang="en-GB" sz="2800" noProof="0" dirty="0">
                <a:solidFill>
                  <a:srgbClr val="56104A"/>
                </a:solidFill>
              </a:rPr>
              <a:t>Understand the </a:t>
            </a:r>
            <a:r>
              <a:rPr lang="en-GB" sz="2800" noProof="0" dirty="0" err="1">
                <a:solidFill>
                  <a:srgbClr val="56104A"/>
                </a:solidFill>
              </a:rPr>
              <a:t>FoRB</a:t>
            </a:r>
            <a:r>
              <a:rPr lang="en-GB" sz="2800" noProof="0" dirty="0">
                <a:solidFill>
                  <a:srgbClr val="56104A"/>
                </a:solidFill>
              </a:rPr>
              <a:t> context of our work</a:t>
            </a:r>
          </a:p>
          <a:p>
            <a:pPr marL="342900" indent="-342900">
              <a:buFont typeface="Arial"/>
              <a:buChar char="•"/>
            </a:pPr>
            <a:r>
              <a:rPr lang="en-GB" sz="2800" noProof="0" dirty="0">
                <a:solidFill>
                  <a:srgbClr val="56104A"/>
                </a:solidFill>
              </a:rPr>
              <a:t>Understand to what extent can we freely talk about religion and values</a:t>
            </a:r>
          </a:p>
          <a:p>
            <a:pPr marL="342900" indent="-342900">
              <a:buFont typeface="Arial"/>
              <a:buChar char="•"/>
            </a:pPr>
            <a:r>
              <a:rPr lang="en-GB" sz="2800" noProof="0" dirty="0">
                <a:solidFill>
                  <a:srgbClr val="56104A"/>
                </a:solidFill>
              </a:rPr>
              <a:t>Consider how this might enable/limit our work</a:t>
            </a:r>
          </a:p>
          <a:p>
            <a:pPr marL="342900" indent="-342900">
              <a:buFont typeface="Arial"/>
              <a:buChar char="•"/>
            </a:pPr>
            <a:endParaRPr lang="en-GB" sz="2000" noProof="0" dirty="0">
              <a:solidFill>
                <a:srgbClr val="56104A"/>
              </a:solidFill>
            </a:endParaRPr>
          </a:p>
          <a:p>
            <a:pPr marL="342900" indent="-342900">
              <a:buFont typeface="Arial"/>
              <a:buChar char="•"/>
            </a:pPr>
            <a:endParaRPr lang="en-GB" sz="2000" noProof="0" dirty="0">
              <a:solidFill>
                <a:srgbClr val="56104A"/>
              </a:solidFill>
            </a:endParaRPr>
          </a:p>
        </p:txBody>
      </p:sp>
      <p:pic>
        <p:nvPicPr>
          <p:cNvPr id="5" name="Bildobjekt 4" descr="En bild som visar cirkel, Grafik, clipart, tecknad serie&#10;&#10;AI-genererat innehåll kan vara felaktigt.">
            <a:extLst>
              <a:ext uri="{FF2B5EF4-FFF2-40B4-BE49-F238E27FC236}">
                <a16:creationId xmlns:a16="http://schemas.microsoft.com/office/drawing/2014/main" id="{3BB73B07-1A37-3831-FBE4-BFF71628AA31}"/>
              </a:ext>
            </a:extLst>
          </p:cNvPr>
          <p:cNvPicPr>
            <a:picLocks noChangeAspect="1"/>
          </p:cNvPicPr>
          <p:nvPr/>
        </p:nvPicPr>
        <p:blipFill>
          <a:blip r:embed="rId3"/>
          <a:stretch>
            <a:fillRect/>
          </a:stretch>
        </p:blipFill>
        <p:spPr>
          <a:xfrm>
            <a:off x="1866319" y="1961652"/>
            <a:ext cx="2789207" cy="2688568"/>
          </a:xfrm>
          <a:prstGeom prst="rect">
            <a:avLst/>
          </a:prstGeom>
        </p:spPr>
      </p:pic>
      <p:pic>
        <p:nvPicPr>
          <p:cNvPr id="14" name="Bildobjekt 13" descr="En bild som visar cirkel, Grafik, design&#10;&#10;AI-genererat innehåll kan vara felaktigt.">
            <a:extLst>
              <a:ext uri="{FF2B5EF4-FFF2-40B4-BE49-F238E27FC236}">
                <a16:creationId xmlns:a16="http://schemas.microsoft.com/office/drawing/2014/main" id="{57B2468D-A1AF-A61C-65A9-89C4600DE07D}"/>
              </a:ext>
            </a:extLst>
          </p:cNvPr>
          <p:cNvPicPr>
            <a:picLocks noChangeAspect="1"/>
          </p:cNvPicPr>
          <p:nvPr/>
        </p:nvPicPr>
        <p:blipFill>
          <a:blip r:embed="rId4"/>
          <a:stretch>
            <a:fillRect/>
          </a:stretch>
        </p:blipFill>
        <p:spPr>
          <a:xfrm>
            <a:off x="1697349" y="1965035"/>
            <a:ext cx="705097" cy="659740"/>
          </a:xfrm>
          <a:prstGeom prst="rect">
            <a:avLst/>
          </a:prstGeom>
        </p:spPr>
      </p:pic>
    </p:spTree>
    <p:extLst>
      <p:ext uri="{BB962C8B-B14F-4D97-AF65-F5344CB8AC3E}">
        <p14:creationId xmlns:p14="http://schemas.microsoft.com/office/powerpoint/2010/main" val="6583820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C0807B08-E56D-16AD-8E85-431863FB002B}"/>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3FAE1246-1228-DD3E-3A82-2BB8D51B966F}"/>
              </a:ext>
            </a:extLst>
          </p:cNvPr>
          <p:cNvSpPr/>
          <p:nvPr/>
        </p:nvSpPr>
        <p:spPr>
          <a:xfrm>
            <a:off x="1197259" y="1247799"/>
            <a:ext cx="9795228" cy="769441"/>
          </a:xfrm>
          <a:prstGeom prst="rect">
            <a:avLst/>
          </a:prstGeom>
        </p:spPr>
        <p:txBody>
          <a:bodyPr wrap="square" lIns="91440" tIns="45720" rIns="91440" bIns="45720" anchor="t">
            <a:spAutoFit/>
          </a:bodyPr>
          <a:lstStyle/>
          <a:p>
            <a:pPr algn="ctr"/>
            <a:r>
              <a:rPr lang="en-GB" sz="4400" b="1" noProof="0" dirty="0">
                <a:solidFill>
                  <a:srgbClr val="56104A"/>
                </a:solidFill>
                <a:latin typeface="Trebuchet MS"/>
              </a:rPr>
              <a:t>Us</a:t>
            </a:r>
            <a:r>
              <a:rPr lang="en-GB" sz="4400" noProof="0" dirty="0">
                <a:solidFill>
                  <a:srgbClr val="56104A"/>
                </a:solidFill>
                <a:latin typeface="Trebuchet MS"/>
              </a:rPr>
              <a:t> and </a:t>
            </a:r>
            <a:r>
              <a:rPr lang="en-GB" sz="4400" b="1" noProof="0" dirty="0">
                <a:solidFill>
                  <a:srgbClr val="56104A"/>
                </a:solidFill>
                <a:latin typeface="Trebuchet MS"/>
              </a:rPr>
              <a:t>them</a:t>
            </a:r>
            <a:endParaRPr lang="en-GB" b="1" noProof="0" dirty="0"/>
          </a:p>
        </p:txBody>
      </p:sp>
      <p:pic>
        <p:nvPicPr>
          <p:cNvPr id="12" name="Bildobjekt 11" descr="En bild som visar cirkel, Grafik, clipart, tecknad serie&#10;&#10;AI-genererat innehåll kan vara felaktigt.">
            <a:extLst>
              <a:ext uri="{FF2B5EF4-FFF2-40B4-BE49-F238E27FC236}">
                <a16:creationId xmlns:a16="http://schemas.microsoft.com/office/drawing/2014/main" id="{70565942-1AD7-624F-A402-CD068E03B106}"/>
              </a:ext>
            </a:extLst>
          </p:cNvPr>
          <p:cNvPicPr>
            <a:picLocks noChangeAspect="1"/>
          </p:cNvPicPr>
          <p:nvPr/>
        </p:nvPicPr>
        <p:blipFill>
          <a:blip r:embed="rId3"/>
          <a:stretch>
            <a:fillRect/>
          </a:stretch>
        </p:blipFill>
        <p:spPr>
          <a:xfrm>
            <a:off x="4233961" y="2469653"/>
            <a:ext cx="3723564" cy="3641067"/>
          </a:xfrm>
          <a:prstGeom prst="rect">
            <a:avLst/>
          </a:prstGeom>
        </p:spPr>
      </p:pic>
    </p:spTree>
    <p:extLst>
      <p:ext uri="{BB962C8B-B14F-4D97-AF65-F5344CB8AC3E}">
        <p14:creationId xmlns:p14="http://schemas.microsoft.com/office/powerpoint/2010/main" val="19115835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6" name="textruta 5"/>
          <p:cNvSpPr txBox="1"/>
          <p:nvPr/>
        </p:nvSpPr>
        <p:spPr>
          <a:xfrm>
            <a:off x="7288189" y="1988219"/>
            <a:ext cx="3252236" cy="646331"/>
          </a:xfrm>
          <a:prstGeom prst="rect">
            <a:avLst/>
          </a:prstGeom>
          <a:noFill/>
          <a:ln>
            <a:noFill/>
          </a:ln>
        </p:spPr>
        <p:txBody>
          <a:bodyPr wrap="square" lIns="91440" tIns="45720" rIns="91440" bIns="45720" rtlCol="0" anchor="t">
            <a:spAutoFit/>
          </a:bodyPr>
          <a:lstStyle/>
          <a:p>
            <a:r>
              <a:rPr lang="en-GB" b="1" noProof="0" dirty="0"/>
              <a:t>"How well do we understand these religious actors?"</a:t>
            </a:r>
          </a:p>
        </p:txBody>
      </p:sp>
      <p:sp>
        <p:nvSpPr>
          <p:cNvPr id="11" name="textruta 10"/>
          <p:cNvSpPr txBox="1"/>
          <p:nvPr/>
        </p:nvSpPr>
        <p:spPr>
          <a:xfrm>
            <a:off x="531610" y="2501916"/>
            <a:ext cx="2519095" cy="923330"/>
          </a:xfrm>
          <a:prstGeom prst="rect">
            <a:avLst/>
          </a:prstGeom>
          <a:noFill/>
        </p:spPr>
        <p:txBody>
          <a:bodyPr wrap="square" lIns="91440" tIns="45720" rIns="91440" bIns="45720" rtlCol="0" anchor="t">
            <a:spAutoFit/>
          </a:bodyPr>
          <a:lstStyle/>
          <a:p>
            <a:r>
              <a:rPr lang="en-GB" b="1" noProof="0" dirty="0"/>
              <a:t>What religious actors and ideas are at work in our context?</a:t>
            </a:r>
          </a:p>
        </p:txBody>
      </p:sp>
      <p:sp>
        <p:nvSpPr>
          <p:cNvPr id="12" name="Does the context allow us to ask further questions about religion and belief?"/>
          <p:cNvSpPr txBox="1"/>
          <p:nvPr/>
        </p:nvSpPr>
        <p:spPr>
          <a:xfrm>
            <a:off x="783962" y="5459564"/>
            <a:ext cx="2932951" cy="7673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80000"/>
              </a:lnSpc>
              <a:defRPr sz="2200" b="0">
                <a:solidFill>
                  <a:srgbClr val="5E5E5E"/>
                </a:solidFill>
                <a:latin typeface="+mn-lt"/>
                <a:ea typeface="+mn-ea"/>
                <a:cs typeface="+mn-cs"/>
                <a:sym typeface="Trebuchet MS"/>
              </a:defRPr>
            </a:lvl1pPr>
          </a:lstStyle>
          <a:p>
            <a:r>
              <a:rPr lang="en-GB" sz="1800" b="1" noProof="0" dirty="0">
                <a:solidFill>
                  <a:schemeClr val="tx1"/>
                </a:solidFill>
              </a:rPr>
              <a:t>Does the context allow us to ask further questions about religion and belief?</a:t>
            </a:r>
            <a:endParaRPr lang="en-GB" noProof="0" dirty="0">
              <a:solidFill>
                <a:schemeClr val="tx1"/>
              </a:solidFill>
            </a:endParaRPr>
          </a:p>
        </p:txBody>
      </p:sp>
      <p:sp>
        <p:nvSpPr>
          <p:cNvPr id="35" name="textruta 34"/>
          <p:cNvSpPr txBox="1"/>
          <p:nvPr/>
        </p:nvSpPr>
        <p:spPr>
          <a:xfrm>
            <a:off x="10263156" y="3435238"/>
            <a:ext cx="1370045" cy="400110"/>
          </a:xfrm>
          <a:prstGeom prst="rect">
            <a:avLst/>
          </a:prstGeom>
          <a:noFill/>
        </p:spPr>
        <p:txBody>
          <a:bodyPr wrap="square" lIns="91440" tIns="45720" rIns="91440" bIns="45720" rtlCol="0" anchor="t">
            <a:spAutoFit/>
          </a:bodyPr>
          <a:lstStyle/>
          <a:p>
            <a:r>
              <a:rPr lang="en-GB" sz="2000" b="1" noProof="0" dirty="0"/>
              <a:t>Back-out?</a:t>
            </a:r>
          </a:p>
        </p:txBody>
      </p:sp>
      <p:sp>
        <p:nvSpPr>
          <p:cNvPr id="36" name="textruta 35"/>
          <p:cNvSpPr txBox="1"/>
          <p:nvPr/>
        </p:nvSpPr>
        <p:spPr>
          <a:xfrm>
            <a:off x="9592035" y="5837190"/>
            <a:ext cx="2430636" cy="400110"/>
          </a:xfrm>
          <a:prstGeom prst="rect">
            <a:avLst/>
          </a:prstGeom>
          <a:noFill/>
        </p:spPr>
        <p:txBody>
          <a:bodyPr wrap="square" lIns="91440" tIns="45720" rIns="91440" bIns="45720" rtlCol="0" anchor="t">
            <a:spAutoFit/>
          </a:bodyPr>
          <a:lstStyle/>
          <a:p>
            <a:r>
              <a:rPr lang="en-GB" sz="2000" b="1" noProof="0" dirty="0"/>
              <a:t>Move forward?</a:t>
            </a:r>
          </a:p>
        </p:txBody>
      </p:sp>
      <p:pic>
        <p:nvPicPr>
          <p:cNvPr id="7" name="Bildobjekt 6" descr="En bild som visar cirkel, Grafik, clipart, tecknad serie&#10;&#10;AI-genererat innehåll kan vara felaktigt.">
            <a:extLst>
              <a:ext uri="{FF2B5EF4-FFF2-40B4-BE49-F238E27FC236}">
                <a16:creationId xmlns:a16="http://schemas.microsoft.com/office/drawing/2014/main" id="{2EF5207E-0D17-97E7-24E3-7684DD1A8F18}"/>
              </a:ext>
            </a:extLst>
          </p:cNvPr>
          <p:cNvPicPr>
            <a:picLocks noChangeAspect="1"/>
          </p:cNvPicPr>
          <p:nvPr/>
        </p:nvPicPr>
        <p:blipFill>
          <a:blip r:embed="rId3"/>
          <a:stretch>
            <a:fillRect/>
          </a:stretch>
        </p:blipFill>
        <p:spPr>
          <a:xfrm>
            <a:off x="3043718" y="1771154"/>
            <a:ext cx="2272137" cy="2162424"/>
          </a:xfrm>
          <a:prstGeom prst="rect">
            <a:avLst/>
          </a:prstGeom>
        </p:spPr>
      </p:pic>
      <p:pic>
        <p:nvPicPr>
          <p:cNvPr id="13" name="Bildobjekt 12" descr="En bild som visar clipart, tecknad serie, cirkel, Grafik&#10;&#10;AI-genererat innehåll kan vara felaktigt.">
            <a:extLst>
              <a:ext uri="{FF2B5EF4-FFF2-40B4-BE49-F238E27FC236}">
                <a16:creationId xmlns:a16="http://schemas.microsoft.com/office/drawing/2014/main" id="{58D2FE34-3490-86F1-E40F-96047C4C6D37}"/>
              </a:ext>
            </a:extLst>
          </p:cNvPr>
          <p:cNvPicPr>
            <a:picLocks noChangeAspect="1"/>
          </p:cNvPicPr>
          <p:nvPr/>
        </p:nvPicPr>
        <p:blipFill>
          <a:blip r:embed="rId4"/>
          <a:stretch>
            <a:fillRect/>
          </a:stretch>
        </p:blipFill>
        <p:spPr>
          <a:xfrm>
            <a:off x="6368657" y="2632938"/>
            <a:ext cx="2257761" cy="2189640"/>
          </a:xfrm>
          <a:prstGeom prst="rect">
            <a:avLst/>
          </a:prstGeom>
        </p:spPr>
      </p:pic>
      <p:pic>
        <p:nvPicPr>
          <p:cNvPr id="15" name="Bildobjekt 14" descr="En bild som visar cirkel, Grafik, clipart, tecknad serie&#10;&#10;AI-genererat innehåll kan vara felaktigt.">
            <a:extLst>
              <a:ext uri="{FF2B5EF4-FFF2-40B4-BE49-F238E27FC236}">
                <a16:creationId xmlns:a16="http://schemas.microsoft.com/office/drawing/2014/main" id="{B7089D08-B032-48DC-E64A-315B9BAC72C6}"/>
              </a:ext>
            </a:extLst>
          </p:cNvPr>
          <p:cNvPicPr>
            <a:picLocks noChangeAspect="1"/>
          </p:cNvPicPr>
          <p:nvPr/>
        </p:nvPicPr>
        <p:blipFill>
          <a:blip r:embed="rId5"/>
          <a:stretch>
            <a:fillRect/>
          </a:stretch>
        </p:blipFill>
        <p:spPr>
          <a:xfrm>
            <a:off x="3916461" y="4537935"/>
            <a:ext cx="2181422" cy="2135214"/>
          </a:xfrm>
          <a:prstGeom prst="rect">
            <a:avLst/>
          </a:prstGeom>
        </p:spPr>
      </p:pic>
      <p:pic>
        <p:nvPicPr>
          <p:cNvPr id="17" name="Bildobjekt 16" descr="En bild som visar cirkel, Grafik, design&#10;&#10;AI-genererat innehåll kan vara felaktigt.">
            <a:extLst>
              <a:ext uri="{FF2B5EF4-FFF2-40B4-BE49-F238E27FC236}">
                <a16:creationId xmlns:a16="http://schemas.microsoft.com/office/drawing/2014/main" id="{8680D5BC-0FDB-ADA3-0A2F-5A4138B1611C}"/>
              </a:ext>
            </a:extLst>
          </p:cNvPr>
          <p:cNvPicPr>
            <a:picLocks noChangeAspect="1"/>
          </p:cNvPicPr>
          <p:nvPr/>
        </p:nvPicPr>
        <p:blipFill>
          <a:blip r:embed="rId6"/>
          <a:stretch>
            <a:fillRect/>
          </a:stretch>
        </p:blipFill>
        <p:spPr>
          <a:xfrm>
            <a:off x="2876635" y="1647535"/>
            <a:ext cx="705097" cy="659740"/>
          </a:xfrm>
          <a:prstGeom prst="rect">
            <a:avLst/>
          </a:prstGeom>
        </p:spPr>
      </p:pic>
      <p:pic>
        <p:nvPicPr>
          <p:cNvPr id="18" name="Bildobjekt 17" descr="En bild som visar cirkel, Grafik, design&#10;&#10;AI-genererat innehåll kan vara felaktigt.">
            <a:extLst>
              <a:ext uri="{FF2B5EF4-FFF2-40B4-BE49-F238E27FC236}">
                <a16:creationId xmlns:a16="http://schemas.microsoft.com/office/drawing/2014/main" id="{F5A5C1B4-DAC0-8A7C-FD8A-B2877D4ECC1C}"/>
              </a:ext>
            </a:extLst>
          </p:cNvPr>
          <p:cNvPicPr>
            <a:picLocks noChangeAspect="1"/>
          </p:cNvPicPr>
          <p:nvPr/>
        </p:nvPicPr>
        <p:blipFill>
          <a:blip r:embed="rId6"/>
          <a:stretch>
            <a:fillRect/>
          </a:stretch>
        </p:blipFill>
        <p:spPr>
          <a:xfrm>
            <a:off x="3801920" y="4396177"/>
            <a:ext cx="705097" cy="659740"/>
          </a:xfrm>
          <a:prstGeom prst="rect">
            <a:avLst/>
          </a:prstGeom>
        </p:spPr>
      </p:pic>
      <p:pic>
        <p:nvPicPr>
          <p:cNvPr id="19" name="Bildobjekt 18" descr="En bild som visar clipart, tecknad serie, cirkel, Grafik&#10;&#10;AI-genererat innehåll kan vara felaktigt.">
            <a:extLst>
              <a:ext uri="{FF2B5EF4-FFF2-40B4-BE49-F238E27FC236}">
                <a16:creationId xmlns:a16="http://schemas.microsoft.com/office/drawing/2014/main" id="{CBDE72A5-D181-FDE4-D789-FE548E2EDAE3}"/>
              </a:ext>
            </a:extLst>
          </p:cNvPr>
          <p:cNvPicPr>
            <a:picLocks noChangeAspect="1"/>
          </p:cNvPicPr>
          <p:nvPr/>
        </p:nvPicPr>
        <p:blipFill>
          <a:blip r:embed="rId4"/>
          <a:stretch>
            <a:fillRect/>
          </a:stretch>
        </p:blipFill>
        <p:spPr>
          <a:xfrm>
            <a:off x="8092227" y="5254579"/>
            <a:ext cx="1377833" cy="1391354"/>
          </a:xfrm>
          <a:prstGeom prst="rect">
            <a:avLst/>
          </a:prstGeom>
        </p:spPr>
      </p:pic>
      <p:pic>
        <p:nvPicPr>
          <p:cNvPr id="22" name="Bildobjekt 21" descr="En bild som visar Grafik, clipart, symbol, design&#10;&#10;AI-genererat innehåll kan vara felaktigt.">
            <a:extLst>
              <a:ext uri="{FF2B5EF4-FFF2-40B4-BE49-F238E27FC236}">
                <a16:creationId xmlns:a16="http://schemas.microsoft.com/office/drawing/2014/main" id="{3C483445-2371-7226-729A-6EDA4D346BB7}"/>
              </a:ext>
            </a:extLst>
          </p:cNvPr>
          <p:cNvPicPr>
            <a:picLocks noChangeAspect="1"/>
          </p:cNvPicPr>
          <p:nvPr/>
        </p:nvPicPr>
        <p:blipFill>
          <a:blip r:embed="rId7"/>
          <a:stretch>
            <a:fillRect/>
          </a:stretch>
        </p:blipFill>
        <p:spPr>
          <a:xfrm>
            <a:off x="8088745" y="5151744"/>
            <a:ext cx="453077" cy="458189"/>
          </a:xfrm>
          <a:prstGeom prst="rect">
            <a:avLst/>
          </a:prstGeom>
        </p:spPr>
      </p:pic>
      <p:pic>
        <p:nvPicPr>
          <p:cNvPr id="24" name="Bild 23" descr="Förbudsmärke med hel fyllning">
            <a:extLst>
              <a:ext uri="{FF2B5EF4-FFF2-40B4-BE49-F238E27FC236}">
                <a16:creationId xmlns:a16="http://schemas.microsoft.com/office/drawing/2014/main" id="{023A0AC2-EC0F-3439-7EAA-660A7B84F8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12200" y="2964793"/>
            <a:ext cx="1363053" cy="1334568"/>
          </a:xfrm>
          <a:prstGeom prst="rect">
            <a:avLst/>
          </a:prstGeom>
        </p:spPr>
      </p:pic>
      <p:pic>
        <p:nvPicPr>
          <p:cNvPr id="29" name="Bild 28" descr="Linjepil: motsols böj kontur">
            <a:extLst>
              <a:ext uri="{FF2B5EF4-FFF2-40B4-BE49-F238E27FC236}">
                <a16:creationId xmlns:a16="http://schemas.microsoft.com/office/drawing/2014/main" id="{61BD7EE0-8DEB-25FE-C497-5E899A7EB9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8387697" y="3883351"/>
            <a:ext cx="914400" cy="914400"/>
          </a:xfrm>
          <a:prstGeom prst="rect">
            <a:avLst/>
          </a:prstGeom>
        </p:spPr>
      </p:pic>
      <p:pic>
        <p:nvPicPr>
          <p:cNvPr id="32" name="Bild 31" descr="Linjepil: medsols böj kontur">
            <a:extLst>
              <a:ext uri="{FF2B5EF4-FFF2-40B4-BE49-F238E27FC236}">
                <a16:creationId xmlns:a16="http://schemas.microsoft.com/office/drawing/2014/main" id="{CBA6AD3D-591B-EB72-877A-61D05E80843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140000">
            <a:off x="2776404" y="3727124"/>
            <a:ext cx="1491241" cy="1484119"/>
          </a:xfrm>
          <a:prstGeom prst="rect">
            <a:avLst/>
          </a:prstGeom>
        </p:spPr>
      </p:pic>
      <p:pic>
        <p:nvPicPr>
          <p:cNvPr id="38" name="Bild 37" descr="Linjepil: medsols böj kontur">
            <a:extLst>
              <a:ext uri="{FF2B5EF4-FFF2-40B4-BE49-F238E27FC236}">
                <a16:creationId xmlns:a16="http://schemas.microsoft.com/office/drawing/2014/main" id="{AA621370-9486-E57D-BAD3-18D8C025DF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7800000">
            <a:off x="5418478" y="1640525"/>
            <a:ext cx="1491241" cy="1484119"/>
          </a:xfrm>
          <a:prstGeom prst="rect">
            <a:avLst/>
          </a:prstGeom>
        </p:spPr>
      </p:pic>
      <p:pic>
        <p:nvPicPr>
          <p:cNvPr id="39" name="Bild 38" descr="Linjepil: motsols böj kontur">
            <a:extLst>
              <a:ext uri="{FF2B5EF4-FFF2-40B4-BE49-F238E27FC236}">
                <a16:creationId xmlns:a16="http://schemas.microsoft.com/office/drawing/2014/main" id="{4325AF65-E483-9321-37BE-4CEF2A60E3B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9600000">
            <a:off x="7340837" y="4794901"/>
            <a:ext cx="914400" cy="914400"/>
          </a:xfrm>
          <a:prstGeom prst="rect">
            <a:avLst/>
          </a:prstGeom>
        </p:spPr>
      </p:pic>
      <p:pic>
        <p:nvPicPr>
          <p:cNvPr id="40" name="Bild 39" descr="Linjepil: medsols böj kontur">
            <a:extLst>
              <a:ext uri="{FF2B5EF4-FFF2-40B4-BE49-F238E27FC236}">
                <a16:creationId xmlns:a16="http://schemas.microsoft.com/office/drawing/2014/main" id="{3F55EF29-8DB9-4A7E-45CB-30FD7F4139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5420000">
            <a:off x="5966832" y="4702767"/>
            <a:ext cx="1491241" cy="1484119"/>
          </a:xfrm>
          <a:prstGeom prst="rect">
            <a:avLst/>
          </a:prstGeom>
        </p:spPr>
      </p:pic>
      <p:sp>
        <p:nvSpPr>
          <p:cNvPr id="42" name="Rektangel 41">
            <a:extLst>
              <a:ext uri="{FF2B5EF4-FFF2-40B4-BE49-F238E27FC236}">
                <a16:creationId xmlns:a16="http://schemas.microsoft.com/office/drawing/2014/main" id="{23E472E4-7A63-F6D2-C603-B21325436C9B}"/>
              </a:ext>
            </a:extLst>
          </p:cNvPr>
          <p:cNvSpPr/>
          <p:nvPr/>
        </p:nvSpPr>
        <p:spPr>
          <a:xfrm>
            <a:off x="528876" y="369685"/>
            <a:ext cx="7385131" cy="923330"/>
          </a:xfrm>
          <a:prstGeom prst="rect">
            <a:avLst/>
          </a:prstGeom>
        </p:spPr>
        <p:txBody>
          <a:bodyPr wrap="square" lIns="91440" tIns="45720" rIns="91440" bIns="45720" anchor="t">
            <a:spAutoFit/>
          </a:bodyPr>
          <a:lstStyle/>
          <a:p>
            <a:r>
              <a:rPr lang="en-GB" sz="5400" b="1" noProof="0" dirty="0">
                <a:solidFill>
                  <a:srgbClr val="56104A"/>
                </a:solidFill>
                <a:latin typeface="Trebuchet MS"/>
              </a:rPr>
              <a:t>An iterative process</a:t>
            </a:r>
            <a:endParaRPr lang="en-GB" noProof="0" dirty="0"/>
          </a:p>
        </p:txBody>
      </p:sp>
    </p:spTree>
    <p:extLst>
      <p:ext uri="{BB962C8B-B14F-4D97-AF65-F5344CB8AC3E}">
        <p14:creationId xmlns:p14="http://schemas.microsoft.com/office/powerpoint/2010/main" val="10595491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0C34EDA8-091D-4DB1-BB8A-57E85AB01C49}"/>
            </a:ext>
          </a:extLst>
        </p:cNvPr>
        <p:cNvGrpSpPr/>
        <p:nvPr/>
      </p:nvGrpSpPr>
      <p:grpSpPr>
        <a:xfrm>
          <a:off x="0" y="0"/>
          <a:ext cx="0" cy="0"/>
          <a:chOff x="0" y="0"/>
          <a:chExt cx="0" cy="0"/>
        </a:xfrm>
      </p:grpSpPr>
      <p:pic>
        <p:nvPicPr>
          <p:cNvPr id="8" name="Bildobjekt 7" descr="En bild som visar cirkel, Grafik, clipart, tecknad serie&#10;&#10;AI-genererat innehåll kan vara felaktigt.">
            <a:extLst>
              <a:ext uri="{FF2B5EF4-FFF2-40B4-BE49-F238E27FC236}">
                <a16:creationId xmlns:a16="http://schemas.microsoft.com/office/drawing/2014/main" id="{C02E56C9-211A-29B0-8631-5179DC354DA3}"/>
              </a:ext>
            </a:extLst>
          </p:cNvPr>
          <p:cNvPicPr>
            <a:picLocks noChangeAspect="1"/>
          </p:cNvPicPr>
          <p:nvPr/>
        </p:nvPicPr>
        <p:blipFill>
          <a:blip r:embed="rId3"/>
          <a:stretch>
            <a:fillRect/>
          </a:stretch>
        </p:blipFill>
        <p:spPr>
          <a:xfrm>
            <a:off x="812149" y="1961654"/>
            <a:ext cx="2789208" cy="2688566"/>
          </a:xfrm>
          <a:prstGeom prst="rect">
            <a:avLst/>
          </a:prstGeom>
        </p:spPr>
      </p:pic>
      <p:pic>
        <p:nvPicPr>
          <p:cNvPr id="14" name="Bildobjekt 13" descr="En bild som visar cirkel, Grafik, design&#10;&#10;AI-genererat innehåll kan vara felaktigt.">
            <a:extLst>
              <a:ext uri="{FF2B5EF4-FFF2-40B4-BE49-F238E27FC236}">
                <a16:creationId xmlns:a16="http://schemas.microsoft.com/office/drawing/2014/main" id="{AD934B0F-A634-A9F3-B5D5-BC72A0A717AC}"/>
              </a:ext>
            </a:extLst>
          </p:cNvPr>
          <p:cNvPicPr>
            <a:picLocks noChangeAspect="1"/>
          </p:cNvPicPr>
          <p:nvPr/>
        </p:nvPicPr>
        <p:blipFill>
          <a:blip r:embed="rId4"/>
          <a:stretch>
            <a:fillRect/>
          </a:stretch>
        </p:blipFill>
        <p:spPr>
          <a:xfrm>
            <a:off x="663206" y="1965035"/>
            <a:ext cx="705097" cy="659740"/>
          </a:xfrm>
          <a:prstGeom prst="rect">
            <a:avLst/>
          </a:prstGeom>
        </p:spPr>
      </p:pic>
      <p:sp>
        <p:nvSpPr>
          <p:cNvPr id="3" name="textruta 2">
            <a:extLst>
              <a:ext uri="{FF2B5EF4-FFF2-40B4-BE49-F238E27FC236}">
                <a16:creationId xmlns:a16="http://schemas.microsoft.com/office/drawing/2014/main" id="{68ECECFA-71D1-A780-F67A-DA06B228E2E6}"/>
              </a:ext>
            </a:extLst>
          </p:cNvPr>
          <p:cNvSpPr txBox="1"/>
          <p:nvPr/>
        </p:nvSpPr>
        <p:spPr>
          <a:xfrm>
            <a:off x="3961810" y="1995840"/>
            <a:ext cx="6260294" cy="2862322"/>
          </a:xfrm>
          <a:prstGeom prst="rect">
            <a:avLst/>
          </a:prstGeom>
          <a:noFill/>
        </p:spPr>
        <p:txBody>
          <a:bodyPr wrap="square" lIns="91440" tIns="45720" rIns="91440" bIns="45720" rtlCol="0" anchor="t">
            <a:spAutoFit/>
          </a:bodyPr>
          <a:lstStyle/>
          <a:p>
            <a:r>
              <a:rPr lang="en-GB" sz="2000" b="1" noProof="0" dirty="0">
                <a:solidFill>
                  <a:srgbClr val="56104A"/>
                </a:solidFill>
              </a:rPr>
              <a:t>Step 1: Actor Mapping</a:t>
            </a:r>
            <a:endParaRPr lang="en-GB" sz="2000" noProof="0" dirty="0"/>
          </a:p>
          <a:p>
            <a:pPr marL="342900" indent="-342900">
              <a:buFont typeface="Arial"/>
              <a:buChar char="•"/>
            </a:pPr>
            <a:r>
              <a:rPr lang="en-GB" sz="2000" noProof="0" dirty="0">
                <a:solidFill>
                  <a:srgbClr val="56104A"/>
                </a:solidFill>
              </a:rPr>
              <a:t>Identify actors in project/program area that relate to the issue in focus (i.e. the local system).</a:t>
            </a:r>
          </a:p>
          <a:p>
            <a:pPr marL="342900" indent="-342900">
              <a:buFont typeface="Arial"/>
              <a:buChar char="•"/>
            </a:pPr>
            <a:r>
              <a:rPr lang="en-GB" sz="2000" noProof="0" dirty="0">
                <a:solidFill>
                  <a:srgbClr val="56104A"/>
                </a:solidFill>
              </a:rPr>
              <a:t>Identify any religious actors in this context.</a:t>
            </a:r>
          </a:p>
          <a:p>
            <a:pPr marL="342900" indent="-342900">
              <a:buFont typeface="Arial"/>
              <a:buChar char="•"/>
            </a:pPr>
            <a:r>
              <a:rPr lang="en-GB" sz="2000" noProof="0" dirty="0">
                <a:solidFill>
                  <a:srgbClr val="56104A"/>
                </a:solidFill>
              </a:rPr>
              <a:t>Choose 3-4 religious actors that are the most meaningful to focus on (e.g. due to their influence or your relationship with them). </a:t>
            </a:r>
            <a:r>
              <a:rPr lang="en-GB" sz="2000" i="1" noProof="0" dirty="0">
                <a:solidFill>
                  <a:srgbClr val="56104A"/>
                </a:solidFill>
              </a:rPr>
              <a:t>Note that you might decide to change these later after further analysis</a:t>
            </a:r>
            <a:endParaRPr lang="en-GB" i="1" noProof="0" dirty="0"/>
          </a:p>
        </p:txBody>
      </p:sp>
      <p:sp>
        <p:nvSpPr>
          <p:cNvPr id="4" name="Ellips 3">
            <a:extLst>
              <a:ext uri="{FF2B5EF4-FFF2-40B4-BE49-F238E27FC236}">
                <a16:creationId xmlns:a16="http://schemas.microsoft.com/office/drawing/2014/main" id="{CEF1008F-6C9D-85D8-E61B-CE5ED81596B0}"/>
              </a:ext>
            </a:extLst>
          </p:cNvPr>
          <p:cNvSpPr/>
          <p:nvPr/>
        </p:nvSpPr>
        <p:spPr>
          <a:xfrm>
            <a:off x="9626450" y="263828"/>
            <a:ext cx="1956012" cy="1817097"/>
          </a:xfrm>
          <a:prstGeom prst="ellipse">
            <a:avLst/>
          </a:prstGeom>
          <a:solidFill>
            <a:srgbClr val="5610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noProof="0" dirty="0">
                <a:solidFill>
                  <a:srgbClr val="F1EBE4"/>
                </a:solidFill>
              </a:rPr>
              <a:t>Exercise</a:t>
            </a:r>
          </a:p>
        </p:txBody>
      </p:sp>
    </p:spTree>
    <p:extLst>
      <p:ext uri="{BB962C8B-B14F-4D97-AF65-F5344CB8AC3E}">
        <p14:creationId xmlns:p14="http://schemas.microsoft.com/office/powerpoint/2010/main" val="33466989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6CC6E862-1510-A49C-BBFC-87A3D42C6283}"/>
            </a:ext>
          </a:extLst>
        </p:cNvPr>
        <p:cNvGrpSpPr/>
        <p:nvPr/>
      </p:nvGrpSpPr>
      <p:grpSpPr>
        <a:xfrm>
          <a:off x="0" y="0"/>
          <a:ext cx="0" cy="0"/>
          <a:chOff x="0" y="0"/>
          <a:chExt cx="0" cy="0"/>
        </a:xfrm>
      </p:grpSpPr>
      <p:pic>
        <p:nvPicPr>
          <p:cNvPr id="8" name="Bildobjekt 7" descr="En bild som visar cirkel, Grafik, clipart, tecknad serie&#10;&#10;AI-genererat innehåll kan vara felaktigt.">
            <a:extLst>
              <a:ext uri="{FF2B5EF4-FFF2-40B4-BE49-F238E27FC236}">
                <a16:creationId xmlns:a16="http://schemas.microsoft.com/office/drawing/2014/main" id="{DAF533C6-8A10-C31C-81AC-7D50FF3146AD}"/>
              </a:ext>
            </a:extLst>
          </p:cNvPr>
          <p:cNvPicPr>
            <a:picLocks noChangeAspect="1"/>
          </p:cNvPicPr>
          <p:nvPr/>
        </p:nvPicPr>
        <p:blipFill>
          <a:blip r:embed="rId3"/>
          <a:stretch>
            <a:fillRect/>
          </a:stretch>
        </p:blipFill>
        <p:spPr>
          <a:xfrm>
            <a:off x="812149" y="1961654"/>
            <a:ext cx="2789208" cy="2688566"/>
          </a:xfrm>
          <a:prstGeom prst="rect">
            <a:avLst/>
          </a:prstGeom>
        </p:spPr>
      </p:pic>
      <p:pic>
        <p:nvPicPr>
          <p:cNvPr id="14" name="Bildobjekt 13" descr="En bild som visar cirkel, Grafik, design&#10;&#10;AI-genererat innehåll kan vara felaktigt.">
            <a:extLst>
              <a:ext uri="{FF2B5EF4-FFF2-40B4-BE49-F238E27FC236}">
                <a16:creationId xmlns:a16="http://schemas.microsoft.com/office/drawing/2014/main" id="{71508CDC-368A-A2D0-8D20-804A443612F6}"/>
              </a:ext>
            </a:extLst>
          </p:cNvPr>
          <p:cNvPicPr>
            <a:picLocks noChangeAspect="1"/>
          </p:cNvPicPr>
          <p:nvPr/>
        </p:nvPicPr>
        <p:blipFill>
          <a:blip r:embed="rId4"/>
          <a:stretch>
            <a:fillRect/>
          </a:stretch>
        </p:blipFill>
        <p:spPr>
          <a:xfrm>
            <a:off x="663206" y="1965035"/>
            <a:ext cx="705097" cy="659740"/>
          </a:xfrm>
          <a:prstGeom prst="rect">
            <a:avLst/>
          </a:prstGeom>
        </p:spPr>
      </p:pic>
      <p:sp>
        <p:nvSpPr>
          <p:cNvPr id="4" name="Ellips 3">
            <a:extLst>
              <a:ext uri="{FF2B5EF4-FFF2-40B4-BE49-F238E27FC236}">
                <a16:creationId xmlns:a16="http://schemas.microsoft.com/office/drawing/2014/main" id="{F76D078E-4919-E24E-E363-D65B80460756}"/>
              </a:ext>
            </a:extLst>
          </p:cNvPr>
          <p:cNvSpPr/>
          <p:nvPr/>
        </p:nvSpPr>
        <p:spPr>
          <a:xfrm>
            <a:off x="9626450" y="263828"/>
            <a:ext cx="1956012" cy="1817097"/>
          </a:xfrm>
          <a:prstGeom prst="ellipse">
            <a:avLst/>
          </a:prstGeom>
          <a:solidFill>
            <a:srgbClr val="5610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noProof="0" dirty="0">
                <a:solidFill>
                  <a:srgbClr val="F1EBE4"/>
                </a:solidFill>
              </a:rPr>
              <a:t>Exercise</a:t>
            </a:r>
          </a:p>
        </p:txBody>
      </p:sp>
      <p:grpSp>
        <p:nvGrpSpPr>
          <p:cNvPr id="10" name="Group">
            <a:extLst>
              <a:ext uri="{FF2B5EF4-FFF2-40B4-BE49-F238E27FC236}">
                <a16:creationId xmlns:a16="http://schemas.microsoft.com/office/drawing/2014/main" id="{67D541D4-B3DA-4CA1-2859-2687D5BB0EEE}"/>
              </a:ext>
            </a:extLst>
          </p:cNvPr>
          <p:cNvGrpSpPr/>
          <p:nvPr/>
        </p:nvGrpSpPr>
        <p:grpSpPr>
          <a:xfrm rot="360000">
            <a:off x="3937579" y="2018930"/>
            <a:ext cx="6024864" cy="3926705"/>
            <a:chOff x="88828" y="300381"/>
            <a:chExt cx="9181726" cy="6568503"/>
          </a:xfrm>
        </p:grpSpPr>
        <p:pic>
          <p:nvPicPr>
            <p:cNvPr id="5" name="Actor+religion map draft.jpg" descr="Actor+religion map draft.jpg">
              <a:extLst>
                <a:ext uri="{FF2B5EF4-FFF2-40B4-BE49-F238E27FC236}">
                  <a16:creationId xmlns:a16="http://schemas.microsoft.com/office/drawing/2014/main" id="{6874DBD6-479E-BDE7-56B8-FD28F7EE3F40}"/>
                </a:ext>
              </a:extLst>
            </p:cNvPr>
            <p:cNvPicPr>
              <a:picLocks/>
            </p:cNvPicPr>
            <p:nvPr/>
          </p:nvPicPr>
          <p:blipFill>
            <a:blip r:embed="rId5"/>
            <a:stretch>
              <a:fillRect/>
            </a:stretch>
          </p:blipFill>
          <p:spPr>
            <a:xfrm rot="21240000">
              <a:off x="88828" y="300381"/>
              <a:ext cx="9181726" cy="6568503"/>
            </a:xfrm>
            <a:prstGeom prst="rect">
              <a:avLst/>
            </a:prstGeom>
            <a:effectLst>
              <a:outerShdw blurRad="76200" dist="49982" dir="5400000" rotWithShape="0">
                <a:srgbClr val="000000">
                  <a:alpha val="45738"/>
                </a:srgbClr>
              </a:outerShdw>
            </a:effectLst>
          </p:spPr>
        </p:pic>
        <p:pic>
          <p:nvPicPr>
            <p:cNvPr id="6" name="Line" descr="Line">
              <a:extLst>
                <a:ext uri="{FF2B5EF4-FFF2-40B4-BE49-F238E27FC236}">
                  <a16:creationId xmlns:a16="http://schemas.microsoft.com/office/drawing/2014/main" id="{EE5F7D0C-B49F-CF83-A921-19ADDE9E18ED}"/>
                </a:ext>
              </a:extLst>
            </p:cNvPr>
            <p:cNvPicPr>
              <a:picLocks/>
            </p:cNvPicPr>
            <p:nvPr/>
          </p:nvPicPr>
          <p:blipFill>
            <a:blip r:embed="rId6">
              <a:alphaModFix amt="80005"/>
            </a:blip>
            <a:stretch>
              <a:fillRect/>
            </a:stretch>
          </p:blipFill>
          <p:spPr>
            <a:xfrm>
              <a:off x="709255" y="3084935"/>
              <a:ext cx="1320804" cy="1116172"/>
            </a:xfrm>
            <a:prstGeom prst="rect">
              <a:avLst/>
            </a:prstGeom>
            <a:effectLst/>
          </p:spPr>
        </p:pic>
        <p:pic>
          <p:nvPicPr>
            <p:cNvPr id="7" name="Line" descr="Line">
              <a:extLst>
                <a:ext uri="{FF2B5EF4-FFF2-40B4-BE49-F238E27FC236}">
                  <a16:creationId xmlns:a16="http://schemas.microsoft.com/office/drawing/2014/main" id="{41D92F06-6372-8214-9CF5-D05C5A3CAB09}"/>
                </a:ext>
              </a:extLst>
            </p:cNvPr>
            <p:cNvPicPr>
              <a:picLocks/>
            </p:cNvPicPr>
            <p:nvPr/>
          </p:nvPicPr>
          <p:blipFill>
            <a:blip r:embed="rId7">
              <a:alphaModFix amt="80005"/>
            </a:blip>
            <a:stretch>
              <a:fillRect/>
            </a:stretch>
          </p:blipFill>
          <p:spPr>
            <a:xfrm rot="13598172">
              <a:off x="1102003" y="2379488"/>
              <a:ext cx="1236831" cy="1129573"/>
            </a:xfrm>
            <a:prstGeom prst="rect">
              <a:avLst/>
            </a:prstGeom>
            <a:effectLst/>
          </p:spPr>
        </p:pic>
        <p:pic>
          <p:nvPicPr>
            <p:cNvPr id="9" name="Line" descr="Line">
              <a:extLst>
                <a:ext uri="{FF2B5EF4-FFF2-40B4-BE49-F238E27FC236}">
                  <a16:creationId xmlns:a16="http://schemas.microsoft.com/office/drawing/2014/main" id="{0E434DAD-F4FD-4F50-24DE-7A439E1E59F1}"/>
                </a:ext>
              </a:extLst>
            </p:cNvPr>
            <p:cNvPicPr>
              <a:picLocks/>
            </p:cNvPicPr>
            <p:nvPr/>
          </p:nvPicPr>
          <p:blipFill>
            <a:blip r:embed="rId8">
              <a:alphaModFix amt="80005"/>
            </a:blip>
            <a:stretch>
              <a:fillRect/>
            </a:stretch>
          </p:blipFill>
          <p:spPr>
            <a:xfrm rot="10497453">
              <a:off x="7373406" y="2638065"/>
              <a:ext cx="1173372" cy="1019569"/>
            </a:xfrm>
            <a:prstGeom prst="rect">
              <a:avLst/>
            </a:prstGeom>
            <a:effectLst/>
          </p:spPr>
        </p:pic>
      </p:grpSp>
    </p:spTree>
    <p:extLst>
      <p:ext uri="{BB962C8B-B14F-4D97-AF65-F5344CB8AC3E}">
        <p14:creationId xmlns:p14="http://schemas.microsoft.com/office/powerpoint/2010/main" val="14679074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C906B8C2-9AF8-9EB2-183B-AD7AB10A1355}"/>
            </a:ext>
          </a:extLst>
        </p:cNvPr>
        <p:cNvGrpSpPr/>
        <p:nvPr/>
      </p:nvGrpSpPr>
      <p:grpSpPr>
        <a:xfrm>
          <a:off x="0" y="0"/>
          <a:ext cx="0" cy="0"/>
          <a:chOff x="0" y="0"/>
          <a:chExt cx="0" cy="0"/>
        </a:xfrm>
      </p:grpSpPr>
      <p:pic>
        <p:nvPicPr>
          <p:cNvPr id="8" name="Bildobjekt 7" descr="En bild som visar cirkel, Grafik, clipart, tecknad serie&#10;&#10;AI-genererat innehåll kan vara felaktigt.">
            <a:extLst>
              <a:ext uri="{FF2B5EF4-FFF2-40B4-BE49-F238E27FC236}">
                <a16:creationId xmlns:a16="http://schemas.microsoft.com/office/drawing/2014/main" id="{29819F01-A460-B9D9-8926-0635C715EE22}"/>
              </a:ext>
            </a:extLst>
          </p:cNvPr>
          <p:cNvPicPr>
            <a:picLocks noChangeAspect="1"/>
          </p:cNvPicPr>
          <p:nvPr/>
        </p:nvPicPr>
        <p:blipFill>
          <a:blip r:embed="rId3"/>
          <a:stretch>
            <a:fillRect/>
          </a:stretch>
        </p:blipFill>
        <p:spPr>
          <a:xfrm>
            <a:off x="812149" y="1961654"/>
            <a:ext cx="2789208" cy="2688566"/>
          </a:xfrm>
          <a:prstGeom prst="rect">
            <a:avLst/>
          </a:prstGeom>
        </p:spPr>
      </p:pic>
      <p:pic>
        <p:nvPicPr>
          <p:cNvPr id="14" name="Bildobjekt 13" descr="En bild som visar cirkel, Grafik, design&#10;&#10;AI-genererat innehåll kan vara felaktigt.">
            <a:extLst>
              <a:ext uri="{FF2B5EF4-FFF2-40B4-BE49-F238E27FC236}">
                <a16:creationId xmlns:a16="http://schemas.microsoft.com/office/drawing/2014/main" id="{251BD3F7-40B3-1DD6-C42A-745C5D7657AC}"/>
              </a:ext>
            </a:extLst>
          </p:cNvPr>
          <p:cNvPicPr>
            <a:picLocks noChangeAspect="1"/>
          </p:cNvPicPr>
          <p:nvPr/>
        </p:nvPicPr>
        <p:blipFill>
          <a:blip r:embed="rId4"/>
          <a:stretch>
            <a:fillRect/>
          </a:stretch>
        </p:blipFill>
        <p:spPr>
          <a:xfrm>
            <a:off x="663206" y="1965035"/>
            <a:ext cx="705097" cy="659740"/>
          </a:xfrm>
          <a:prstGeom prst="rect">
            <a:avLst/>
          </a:prstGeom>
        </p:spPr>
      </p:pic>
      <p:sp>
        <p:nvSpPr>
          <p:cNvPr id="3" name="textruta 2">
            <a:extLst>
              <a:ext uri="{FF2B5EF4-FFF2-40B4-BE49-F238E27FC236}">
                <a16:creationId xmlns:a16="http://schemas.microsoft.com/office/drawing/2014/main" id="{16A933FB-419F-5976-6C1D-4B1F629F2AFB}"/>
              </a:ext>
            </a:extLst>
          </p:cNvPr>
          <p:cNvSpPr txBox="1"/>
          <p:nvPr/>
        </p:nvSpPr>
        <p:spPr>
          <a:xfrm>
            <a:off x="3961810" y="1977698"/>
            <a:ext cx="7194651" cy="3477875"/>
          </a:xfrm>
          <a:prstGeom prst="rect">
            <a:avLst/>
          </a:prstGeom>
          <a:noFill/>
        </p:spPr>
        <p:txBody>
          <a:bodyPr wrap="square" lIns="91440" tIns="45720" rIns="91440" bIns="45720" rtlCol="0" anchor="t">
            <a:spAutoFit/>
          </a:bodyPr>
          <a:lstStyle/>
          <a:p>
            <a:r>
              <a:rPr lang="en-GB" sz="2000" b="1" noProof="0" dirty="0">
                <a:solidFill>
                  <a:srgbClr val="56104A"/>
                </a:solidFill>
              </a:rPr>
              <a:t>Step 2: Actor Analysis</a:t>
            </a:r>
            <a:endParaRPr lang="en-GB" sz="2000" noProof="0" dirty="0"/>
          </a:p>
          <a:p>
            <a:r>
              <a:rPr lang="en-GB" sz="2000" noProof="0" dirty="0">
                <a:solidFill>
                  <a:srgbClr val="56104A"/>
                </a:solidFill>
              </a:rPr>
              <a:t>For each chosen religious actor, think about:</a:t>
            </a:r>
          </a:p>
          <a:p>
            <a:pPr marL="457200" indent="-457200">
              <a:buAutoNum type="arabicPeriod"/>
            </a:pPr>
            <a:r>
              <a:rPr lang="en-GB" sz="2000" noProof="0" dirty="0">
                <a:solidFill>
                  <a:srgbClr val="56104A"/>
                </a:solidFill>
              </a:rPr>
              <a:t>How does this religious actor relate to other actors in the context? Where do they have influence? Are there any conflicts with other actors?</a:t>
            </a:r>
          </a:p>
          <a:p>
            <a:pPr marL="457200" indent="-457200">
              <a:buAutoNum type="arabicPeriod"/>
            </a:pPr>
            <a:r>
              <a:rPr lang="en-GB" sz="2000" noProof="0" dirty="0">
                <a:solidFill>
                  <a:srgbClr val="56104A"/>
                </a:solidFill>
              </a:rPr>
              <a:t>Who are the religious leaders?</a:t>
            </a:r>
          </a:p>
          <a:p>
            <a:pPr marL="457200" indent="-457200">
              <a:buAutoNum type="arabicPeriod"/>
            </a:pPr>
            <a:r>
              <a:rPr lang="en-GB" sz="2000" noProof="0" dirty="0">
                <a:solidFill>
                  <a:srgbClr val="56104A"/>
                </a:solidFill>
              </a:rPr>
              <a:t>Is what they want clear? (change, status quo, political power, wealth?)</a:t>
            </a:r>
          </a:p>
          <a:p>
            <a:pPr marL="457200" indent="-457200">
              <a:buAutoNum type="arabicPeriod"/>
            </a:pPr>
            <a:r>
              <a:rPr lang="en-GB" sz="2000" noProof="0" dirty="0">
                <a:solidFill>
                  <a:srgbClr val="56104A"/>
                </a:solidFill>
              </a:rPr>
              <a:t>What is it that influences and constrains this actor? </a:t>
            </a:r>
            <a:r>
              <a:rPr lang="en-GB" sz="2000" i="1" noProof="0" dirty="0">
                <a:solidFill>
                  <a:srgbClr val="56104A"/>
                </a:solidFill>
              </a:rPr>
              <a:t>Consider:</a:t>
            </a:r>
            <a:r>
              <a:rPr lang="en-GB" sz="2000" noProof="0" dirty="0">
                <a:solidFill>
                  <a:srgbClr val="56104A"/>
                </a:solidFill>
              </a:rPr>
              <a:t> Theology, Norms, Religious artefacts and practices, Internal power relations and hierarchy</a:t>
            </a:r>
            <a:endParaRPr lang="en-GB" noProof="0" dirty="0"/>
          </a:p>
        </p:txBody>
      </p:sp>
      <p:sp>
        <p:nvSpPr>
          <p:cNvPr id="4" name="Ellips 3">
            <a:extLst>
              <a:ext uri="{FF2B5EF4-FFF2-40B4-BE49-F238E27FC236}">
                <a16:creationId xmlns:a16="http://schemas.microsoft.com/office/drawing/2014/main" id="{D1A4EDC7-D842-EE5A-0E9A-D7F0FA975F24}"/>
              </a:ext>
            </a:extLst>
          </p:cNvPr>
          <p:cNvSpPr/>
          <p:nvPr/>
        </p:nvSpPr>
        <p:spPr>
          <a:xfrm>
            <a:off x="9626450" y="263828"/>
            <a:ext cx="1956012" cy="1817097"/>
          </a:xfrm>
          <a:prstGeom prst="ellipse">
            <a:avLst/>
          </a:prstGeom>
          <a:solidFill>
            <a:srgbClr val="5610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noProof="0" dirty="0">
                <a:solidFill>
                  <a:srgbClr val="F1EBE4"/>
                </a:solidFill>
              </a:rPr>
              <a:t>Exercise</a:t>
            </a:r>
          </a:p>
        </p:txBody>
      </p:sp>
    </p:spTree>
    <p:extLst>
      <p:ext uri="{BB962C8B-B14F-4D97-AF65-F5344CB8AC3E}">
        <p14:creationId xmlns:p14="http://schemas.microsoft.com/office/powerpoint/2010/main" val="5086828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504B1947-DADE-E8B5-14A9-046671FCA1CB}"/>
            </a:ext>
          </a:extLst>
        </p:cNvPr>
        <p:cNvGrpSpPr/>
        <p:nvPr/>
      </p:nvGrpSpPr>
      <p:grpSpPr>
        <a:xfrm>
          <a:off x="0" y="0"/>
          <a:ext cx="0" cy="0"/>
          <a:chOff x="0" y="0"/>
          <a:chExt cx="0" cy="0"/>
        </a:xfrm>
      </p:grpSpPr>
      <p:pic>
        <p:nvPicPr>
          <p:cNvPr id="8" name="Bildobjekt 7" descr="En bild som visar cirkel, Grafik, clipart, tecknad serie&#10;&#10;AI-genererat innehåll kan vara felaktigt.">
            <a:extLst>
              <a:ext uri="{FF2B5EF4-FFF2-40B4-BE49-F238E27FC236}">
                <a16:creationId xmlns:a16="http://schemas.microsoft.com/office/drawing/2014/main" id="{3F045CCE-FF67-81D7-0A24-C4E007F76721}"/>
              </a:ext>
            </a:extLst>
          </p:cNvPr>
          <p:cNvPicPr>
            <a:picLocks noChangeAspect="1"/>
          </p:cNvPicPr>
          <p:nvPr/>
        </p:nvPicPr>
        <p:blipFill>
          <a:blip r:embed="rId3"/>
          <a:stretch>
            <a:fillRect/>
          </a:stretch>
        </p:blipFill>
        <p:spPr>
          <a:xfrm>
            <a:off x="812149" y="1961654"/>
            <a:ext cx="2789208" cy="2688566"/>
          </a:xfrm>
          <a:prstGeom prst="rect">
            <a:avLst/>
          </a:prstGeom>
        </p:spPr>
      </p:pic>
      <p:pic>
        <p:nvPicPr>
          <p:cNvPr id="14" name="Bildobjekt 13" descr="En bild som visar cirkel, Grafik, design&#10;&#10;AI-genererat innehåll kan vara felaktigt.">
            <a:extLst>
              <a:ext uri="{FF2B5EF4-FFF2-40B4-BE49-F238E27FC236}">
                <a16:creationId xmlns:a16="http://schemas.microsoft.com/office/drawing/2014/main" id="{0D3271F0-340B-4638-89CD-28E47016B7D5}"/>
              </a:ext>
            </a:extLst>
          </p:cNvPr>
          <p:cNvPicPr>
            <a:picLocks noChangeAspect="1"/>
          </p:cNvPicPr>
          <p:nvPr/>
        </p:nvPicPr>
        <p:blipFill>
          <a:blip r:embed="rId4"/>
          <a:stretch>
            <a:fillRect/>
          </a:stretch>
        </p:blipFill>
        <p:spPr>
          <a:xfrm>
            <a:off x="663206" y="1965035"/>
            <a:ext cx="705097" cy="659740"/>
          </a:xfrm>
          <a:prstGeom prst="rect">
            <a:avLst/>
          </a:prstGeom>
        </p:spPr>
      </p:pic>
      <p:sp>
        <p:nvSpPr>
          <p:cNvPr id="4" name="Ellips 3">
            <a:extLst>
              <a:ext uri="{FF2B5EF4-FFF2-40B4-BE49-F238E27FC236}">
                <a16:creationId xmlns:a16="http://schemas.microsoft.com/office/drawing/2014/main" id="{8270389D-7FE6-E1A7-A5C5-8C9FA06F0A9D}"/>
              </a:ext>
            </a:extLst>
          </p:cNvPr>
          <p:cNvSpPr/>
          <p:nvPr/>
        </p:nvSpPr>
        <p:spPr>
          <a:xfrm>
            <a:off x="9626450" y="263828"/>
            <a:ext cx="1956012" cy="1817097"/>
          </a:xfrm>
          <a:prstGeom prst="ellipse">
            <a:avLst/>
          </a:prstGeom>
          <a:solidFill>
            <a:srgbClr val="5610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noProof="0" dirty="0">
                <a:solidFill>
                  <a:srgbClr val="F1EBE4"/>
                </a:solidFill>
              </a:rPr>
              <a:t>Exercise</a:t>
            </a:r>
          </a:p>
        </p:txBody>
      </p:sp>
      <p:grpSp>
        <p:nvGrpSpPr>
          <p:cNvPr id="16" name="Group">
            <a:extLst>
              <a:ext uri="{FF2B5EF4-FFF2-40B4-BE49-F238E27FC236}">
                <a16:creationId xmlns:a16="http://schemas.microsoft.com/office/drawing/2014/main" id="{5AE108FC-E774-4E35-FCA2-DDD6E539210F}"/>
              </a:ext>
            </a:extLst>
          </p:cNvPr>
          <p:cNvGrpSpPr/>
          <p:nvPr/>
        </p:nvGrpSpPr>
        <p:grpSpPr>
          <a:xfrm rot="480000">
            <a:off x="3760287" y="1209055"/>
            <a:ext cx="5523511" cy="5291909"/>
            <a:chOff x="309278" y="372098"/>
            <a:chExt cx="7620868" cy="7628973"/>
          </a:xfrm>
        </p:grpSpPr>
        <p:pic>
          <p:nvPicPr>
            <p:cNvPr id="3" name="5.png" descr="5.png">
              <a:extLst>
                <a:ext uri="{FF2B5EF4-FFF2-40B4-BE49-F238E27FC236}">
                  <a16:creationId xmlns:a16="http://schemas.microsoft.com/office/drawing/2014/main" id="{71213C8C-C9F3-51AD-FA85-0EA03F96A0FB}"/>
                </a:ext>
              </a:extLst>
            </p:cNvPr>
            <p:cNvPicPr>
              <a:picLocks/>
            </p:cNvPicPr>
            <p:nvPr/>
          </p:nvPicPr>
          <p:blipFill>
            <a:blip r:embed="rId5"/>
            <a:stretch>
              <a:fillRect/>
            </a:stretch>
          </p:blipFill>
          <p:spPr>
            <a:xfrm rot="21066079">
              <a:off x="309278" y="372098"/>
              <a:ext cx="7620868" cy="7628973"/>
            </a:xfrm>
            <a:prstGeom prst="rect">
              <a:avLst/>
            </a:prstGeom>
            <a:effectLst>
              <a:outerShdw blurRad="63500" dist="25400" dir="5400000" rotWithShape="0">
                <a:srgbClr val="000000">
                  <a:alpha val="50000"/>
                </a:srgbClr>
              </a:outerShdw>
            </a:effectLst>
          </p:spPr>
        </p:pic>
        <p:sp>
          <p:nvSpPr>
            <p:cNvPr id="11" name="Oval">
              <a:extLst>
                <a:ext uri="{FF2B5EF4-FFF2-40B4-BE49-F238E27FC236}">
                  <a16:creationId xmlns:a16="http://schemas.microsoft.com/office/drawing/2014/main" id="{EB20A878-08CF-4123-5779-90C3426DD143}"/>
                </a:ext>
              </a:extLst>
            </p:cNvPr>
            <p:cNvSpPr/>
            <p:nvPr/>
          </p:nvSpPr>
          <p:spPr>
            <a:xfrm rot="19941896">
              <a:off x="2100909" y="2560022"/>
              <a:ext cx="1301857" cy="571677"/>
            </a:xfrm>
            <a:prstGeom prst="ellipse">
              <a:avLst/>
            </a:prstGeom>
            <a:solidFill>
              <a:srgbClr val="EE220C">
                <a:alpha val="19426"/>
              </a:srgbClr>
            </a:solidFill>
            <a:ln w="12700" cap="flat">
              <a:noFill/>
              <a:miter lim="400000"/>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lang="en-GB" sz="2200" noProof="0" dirty="0"/>
            </a:p>
          </p:txBody>
        </p:sp>
        <p:sp>
          <p:nvSpPr>
            <p:cNvPr id="12" name="Oval">
              <a:extLst>
                <a:ext uri="{FF2B5EF4-FFF2-40B4-BE49-F238E27FC236}">
                  <a16:creationId xmlns:a16="http://schemas.microsoft.com/office/drawing/2014/main" id="{27E0ED39-7C6F-B495-A10D-0A2E4EF7F819}"/>
                </a:ext>
              </a:extLst>
            </p:cNvPr>
            <p:cNvSpPr/>
            <p:nvPr/>
          </p:nvSpPr>
          <p:spPr>
            <a:xfrm rot="20563718">
              <a:off x="4284099" y="2086492"/>
              <a:ext cx="1494026" cy="571677"/>
            </a:xfrm>
            <a:prstGeom prst="ellipse">
              <a:avLst/>
            </a:prstGeom>
            <a:solidFill>
              <a:schemeClr val="accent5">
                <a:hueOff val="-3558494"/>
                <a:satOff val="32296"/>
                <a:lumOff val="-4309"/>
                <a:alpha val="19426"/>
              </a:schemeClr>
            </a:solidFill>
            <a:ln w="12700" cap="flat">
              <a:noFill/>
              <a:miter lim="400000"/>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lang="en-GB" sz="2200" noProof="0" dirty="0"/>
            </a:p>
          </p:txBody>
        </p:sp>
        <p:sp>
          <p:nvSpPr>
            <p:cNvPr id="13" name="Oval">
              <a:extLst>
                <a:ext uri="{FF2B5EF4-FFF2-40B4-BE49-F238E27FC236}">
                  <a16:creationId xmlns:a16="http://schemas.microsoft.com/office/drawing/2014/main" id="{CAE47DC9-15E4-5D3A-6AB8-9A6994CCC962}"/>
                </a:ext>
              </a:extLst>
            </p:cNvPr>
            <p:cNvSpPr/>
            <p:nvPr/>
          </p:nvSpPr>
          <p:spPr>
            <a:xfrm rot="20563718">
              <a:off x="5147199" y="4419267"/>
              <a:ext cx="1328688" cy="742508"/>
            </a:xfrm>
            <a:prstGeom prst="ellipse">
              <a:avLst/>
            </a:prstGeom>
            <a:solidFill>
              <a:schemeClr val="accent3">
                <a:hueOff val="362282"/>
                <a:satOff val="31803"/>
                <a:lumOff val="-18242"/>
                <a:alpha val="19426"/>
              </a:schemeClr>
            </a:solidFill>
            <a:ln w="12700" cap="flat">
              <a:noFill/>
              <a:miter lim="400000"/>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lang="en-GB" sz="2200" noProof="0" dirty="0"/>
            </a:p>
          </p:txBody>
        </p:sp>
        <p:sp>
          <p:nvSpPr>
            <p:cNvPr id="15" name="Oval">
              <a:extLst>
                <a:ext uri="{FF2B5EF4-FFF2-40B4-BE49-F238E27FC236}">
                  <a16:creationId xmlns:a16="http://schemas.microsoft.com/office/drawing/2014/main" id="{50FBA337-7EE7-8E86-E21D-24E7FD8D417E}"/>
                </a:ext>
              </a:extLst>
            </p:cNvPr>
            <p:cNvSpPr/>
            <p:nvPr/>
          </p:nvSpPr>
          <p:spPr>
            <a:xfrm rot="21085450">
              <a:off x="1820475" y="5157025"/>
              <a:ext cx="2060106" cy="868018"/>
            </a:xfrm>
            <a:prstGeom prst="ellipse">
              <a:avLst/>
            </a:prstGeom>
            <a:solidFill>
              <a:schemeClr val="accent1">
                <a:hueOff val="608572"/>
                <a:satOff val="40585"/>
                <a:lumOff val="-33867"/>
                <a:alpha val="19426"/>
              </a:schemeClr>
            </a:solidFill>
            <a:ln w="12700" cap="flat">
              <a:noFill/>
              <a:miter lim="400000"/>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lang="en-GB" sz="2200" noProof="0" dirty="0"/>
            </a:p>
          </p:txBody>
        </p:sp>
      </p:grpSp>
    </p:spTree>
    <p:extLst>
      <p:ext uri="{BB962C8B-B14F-4D97-AF65-F5344CB8AC3E}">
        <p14:creationId xmlns:p14="http://schemas.microsoft.com/office/powerpoint/2010/main" val="31134528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C4BD191E-F96F-E782-7ACE-AA9FB2077C6E}"/>
            </a:ext>
          </a:extLst>
        </p:cNvPr>
        <p:cNvGrpSpPr/>
        <p:nvPr/>
      </p:nvGrpSpPr>
      <p:grpSpPr>
        <a:xfrm>
          <a:off x="0" y="0"/>
          <a:ext cx="0" cy="0"/>
          <a:chOff x="0" y="0"/>
          <a:chExt cx="0" cy="0"/>
        </a:xfrm>
      </p:grpSpPr>
      <p:pic>
        <p:nvPicPr>
          <p:cNvPr id="8" name="Bildobjekt 7" descr="En bild som visar cirkel, Grafik, clipart, tecknad serie&#10;&#10;AI-genererat innehåll kan vara felaktigt.">
            <a:extLst>
              <a:ext uri="{FF2B5EF4-FFF2-40B4-BE49-F238E27FC236}">
                <a16:creationId xmlns:a16="http://schemas.microsoft.com/office/drawing/2014/main" id="{5A209369-A45E-0A49-48F3-42673C3123AC}"/>
              </a:ext>
            </a:extLst>
          </p:cNvPr>
          <p:cNvPicPr>
            <a:picLocks noChangeAspect="1"/>
          </p:cNvPicPr>
          <p:nvPr/>
        </p:nvPicPr>
        <p:blipFill>
          <a:blip r:embed="rId3"/>
          <a:stretch>
            <a:fillRect/>
          </a:stretch>
        </p:blipFill>
        <p:spPr>
          <a:xfrm>
            <a:off x="812149" y="1961654"/>
            <a:ext cx="2789208" cy="2688566"/>
          </a:xfrm>
          <a:prstGeom prst="rect">
            <a:avLst/>
          </a:prstGeom>
        </p:spPr>
      </p:pic>
      <p:pic>
        <p:nvPicPr>
          <p:cNvPr id="14" name="Bildobjekt 13" descr="En bild som visar cirkel, Grafik, design&#10;&#10;AI-genererat innehåll kan vara felaktigt.">
            <a:extLst>
              <a:ext uri="{FF2B5EF4-FFF2-40B4-BE49-F238E27FC236}">
                <a16:creationId xmlns:a16="http://schemas.microsoft.com/office/drawing/2014/main" id="{EF6B292D-98C6-0CB1-8BB1-0887993410CA}"/>
              </a:ext>
            </a:extLst>
          </p:cNvPr>
          <p:cNvPicPr>
            <a:picLocks noChangeAspect="1"/>
          </p:cNvPicPr>
          <p:nvPr/>
        </p:nvPicPr>
        <p:blipFill>
          <a:blip r:embed="rId4"/>
          <a:stretch>
            <a:fillRect/>
          </a:stretch>
        </p:blipFill>
        <p:spPr>
          <a:xfrm>
            <a:off x="663206" y="1965035"/>
            <a:ext cx="705097" cy="659740"/>
          </a:xfrm>
          <a:prstGeom prst="rect">
            <a:avLst/>
          </a:prstGeom>
        </p:spPr>
      </p:pic>
      <p:sp>
        <p:nvSpPr>
          <p:cNvPr id="3" name="textruta 2">
            <a:extLst>
              <a:ext uri="{FF2B5EF4-FFF2-40B4-BE49-F238E27FC236}">
                <a16:creationId xmlns:a16="http://schemas.microsoft.com/office/drawing/2014/main" id="{A92E4630-3CEB-D3A8-422C-1919257F28F3}"/>
              </a:ext>
            </a:extLst>
          </p:cNvPr>
          <p:cNvSpPr txBox="1"/>
          <p:nvPr/>
        </p:nvSpPr>
        <p:spPr>
          <a:xfrm>
            <a:off x="3961810" y="2295198"/>
            <a:ext cx="6396365" cy="2246769"/>
          </a:xfrm>
          <a:prstGeom prst="rect">
            <a:avLst/>
          </a:prstGeom>
          <a:noFill/>
        </p:spPr>
        <p:txBody>
          <a:bodyPr wrap="square" lIns="91440" tIns="45720" rIns="91440" bIns="45720" rtlCol="0" anchor="t">
            <a:spAutoFit/>
          </a:bodyPr>
          <a:lstStyle/>
          <a:p>
            <a:r>
              <a:rPr lang="en-GB" sz="2000" b="1" noProof="0" dirty="0">
                <a:solidFill>
                  <a:srgbClr val="56104A"/>
                </a:solidFill>
              </a:rPr>
              <a:t>Step 3: Force field analysis</a:t>
            </a:r>
            <a:endParaRPr lang="en-GB" sz="2000" noProof="0" dirty="0"/>
          </a:p>
          <a:p>
            <a:pPr marL="342900" indent="-342900">
              <a:buFont typeface="Arial"/>
              <a:buChar char="•"/>
            </a:pPr>
            <a:r>
              <a:rPr lang="en-GB" sz="2000" noProof="0" dirty="0">
                <a:solidFill>
                  <a:srgbClr val="56104A"/>
                </a:solidFill>
              </a:rPr>
              <a:t>In relation to the project/program goal how does each actor present opportunities or hindrances? </a:t>
            </a:r>
          </a:p>
          <a:p>
            <a:pPr marL="342900" indent="-342900">
              <a:buFont typeface="Arial"/>
              <a:buChar char="•"/>
            </a:pPr>
            <a:r>
              <a:rPr lang="en-GB" sz="2000" noProof="0" dirty="0">
                <a:solidFill>
                  <a:srgbClr val="56104A"/>
                </a:solidFill>
              </a:rPr>
              <a:t>Are there other issues that we need to consider?</a:t>
            </a:r>
          </a:p>
          <a:p>
            <a:pPr marL="342900" indent="-342900">
              <a:buFont typeface="Arial"/>
              <a:buChar char="•"/>
            </a:pPr>
            <a:r>
              <a:rPr lang="en-GB" sz="2000" noProof="0" dirty="0">
                <a:solidFill>
                  <a:srgbClr val="56104A"/>
                </a:solidFill>
              </a:rPr>
              <a:t>What areas do we need to understand more deeply?</a:t>
            </a:r>
          </a:p>
          <a:p>
            <a:endParaRPr lang="en-GB" sz="2000" noProof="0" dirty="0">
              <a:solidFill>
                <a:srgbClr val="56104A"/>
              </a:solidFill>
            </a:endParaRPr>
          </a:p>
        </p:txBody>
      </p:sp>
      <p:sp>
        <p:nvSpPr>
          <p:cNvPr id="4" name="Ellips 3">
            <a:extLst>
              <a:ext uri="{FF2B5EF4-FFF2-40B4-BE49-F238E27FC236}">
                <a16:creationId xmlns:a16="http://schemas.microsoft.com/office/drawing/2014/main" id="{DC90BF98-D69E-3E7E-32F4-8C87451DCCEE}"/>
              </a:ext>
            </a:extLst>
          </p:cNvPr>
          <p:cNvSpPr/>
          <p:nvPr/>
        </p:nvSpPr>
        <p:spPr>
          <a:xfrm>
            <a:off x="9626450" y="263828"/>
            <a:ext cx="1956012" cy="1817097"/>
          </a:xfrm>
          <a:prstGeom prst="ellipse">
            <a:avLst/>
          </a:prstGeom>
          <a:solidFill>
            <a:srgbClr val="5610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noProof="0" dirty="0">
                <a:solidFill>
                  <a:srgbClr val="F1EBE4"/>
                </a:solidFill>
              </a:rPr>
              <a:t>Exercise</a:t>
            </a:r>
          </a:p>
        </p:txBody>
      </p:sp>
    </p:spTree>
    <p:extLst>
      <p:ext uri="{BB962C8B-B14F-4D97-AF65-F5344CB8AC3E}">
        <p14:creationId xmlns:p14="http://schemas.microsoft.com/office/powerpoint/2010/main" val="3895601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a:extLst>
            <a:ext uri="{FF2B5EF4-FFF2-40B4-BE49-F238E27FC236}">
              <a16:creationId xmlns:a16="http://schemas.microsoft.com/office/drawing/2014/main" id="{0F3C8884-81CD-1944-465E-5EC36B7BBF66}"/>
            </a:ext>
          </a:extLst>
        </p:cNvPr>
        <p:cNvGrpSpPr/>
        <p:nvPr/>
      </p:nvGrpSpPr>
      <p:grpSpPr>
        <a:xfrm>
          <a:off x="0" y="0"/>
          <a:ext cx="0" cy="0"/>
          <a:chOff x="0" y="0"/>
          <a:chExt cx="0" cy="0"/>
        </a:xfrm>
      </p:grpSpPr>
      <p:sp>
        <p:nvSpPr>
          <p:cNvPr id="2" name="Ellips 1">
            <a:extLst>
              <a:ext uri="{FF2B5EF4-FFF2-40B4-BE49-F238E27FC236}">
                <a16:creationId xmlns:a16="http://schemas.microsoft.com/office/drawing/2014/main" id="{BA657E68-E647-1BA7-A703-880EA21478C9}"/>
              </a:ext>
            </a:extLst>
          </p:cNvPr>
          <p:cNvSpPr/>
          <p:nvPr/>
        </p:nvSpPr>
        <p:spPr>
          <a:xfrm>
            <a:off x="785108" y="680231"/>
            <a:ext cx="5496617" cy="5485577"/>
          </a:xfrm>
          <a:prstGeom prst="ellipse">
            <a:avLst/>
          </a:prstGeom>
          <a:solidFill>
            <a:srgbClr val="561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ruta 5">
            <a:extLst>
              <a:ext uri="{FF2B5EF4-FFF2-40B4-BE49-F238E27FC236}">
                <a16:creationId xmlns:a16="http://schemas.microsoft.com/office/drawing/2014/main" id="{1BD76C5D-D32E-BE4C-B24A-7129D8A979E0}"/>
              </a:ext>
            </a:extLst>
          </p:cNvPr>
          <p:cNvSpPr txBox="1"/>
          <p:nvPr/>
        </p:nvSpPr>
        <p:spPr>
          <a:xfrm>
            <a:off x="1276050" y="2834346"/>
            <a:ext cx="48171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noProof="0" dirty="0">
                <a:solidFill>
                  <a:srgbClr val="F1EBE4"/>
                </a:solidFill>
                <a:latin typeface="Trebuchet MS"/>
              </a:rPr>
              <a:t>What do we mean </a:t>
            </a:r>
            <a:endParaRPr lang="en-GB" noProof="0" dirty="0">
              <a:solidFill>
                <a:srgbClr val="000000"/>
              </a:solidFill>
              <a:latin typeface="Trebuchet MS"/>
            </a:endParaRPr>
          </a:p>
          <a:p>
            <a:r>
              <a:rPr lang="en-GB" sz="3600" b="1" noProof="0" dirty="0">
                <a:solidFill>
                  <a:srgbClr val="F1EBE4"/>
                </a:solidFill>
                <a:latin typeface="Trebuchet MS"/>
              </a:rPr>
              <a:t>by religious literacy?</a:t>
            </a:r>
            <a:endParaRPr lang="en-GB" noProof="0" dirty="0"/>
          </a:p>
        </p:txBody>
      </p:sp>
    </p:spTree>
    <p:extLst>
      <p:ext uri="{BB962C8B-B14F-4D97-AF65-F5344CB8AC3E}">
        <p14:creationId xmlns:p14="http://schemas.microsoft.com/office/powerpoint/2010/main" val="307912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771C23ED-E008-6A71-5AA4-CDE22CEFF3AF}"/>
            </a:ext>
          </a:extLst>
        </p:cNvPr>
        <p:cNvGrpSpPr/>
        <p:nvPr/>
      </p:nvGrpSpPr>
      <p:grpSpPr>
        <a:xfrm>
          <a:off x="0" y="0"/>
          <a:ext cx="0" cy="0"/>
          <a:chOff x="0" y="0"/>
          <a:chExt cx="0" cy="0"/>
        </a:xfrm>
      </p:grpSpPr>
      <p:pic>
        <p:nvPicPr>
          <p:cNvPr id="8" name="Bildobjekt 7" descr="En bild som visar cirkel, Grafik, clipart, tecknad serie&#10;&#10;AI-genererat innehåll kan vara felaktigt.">
            <a:extLst>
              <a:ext uri="{FF2B5EF4-FFF2-40B4-BE49-F238E27FC236}">
                <a16:creationId xmlns:a16="http://schemas.microsoft.com/office/drawing/2014/main" id="{33FA985B-7561-DAA6-F63B-7D59D11D2543}"/>
              </a:ext>
            </a:extLst>
          </p:cNvPr>
          <p:cNvPicPr>
            <a:picLocks noChangeAspect="1"/>
          </p:cNvPicPr>
          <p:nvPr/>
        </p:nvPicPr>
        <p:blipFill>
          <a:blip r:embed="rId3"/>
          <a:stretch>
            <a:fillRect/>
          </a:stretch>
        </p:blipFill>
        <p:spPr>
          <a:xfrm>
            <a:off x="812149" y="1961654"/>
            <a:ext cx="2789208" cy="2688566"/>
          </a:xfrm>
          <a:prstGeom prst="rect">
            <a:avLst/>
          </a:prstGeom>
        </p:spPr>
      </p:pic>
      <p:pic>
        <p:nvPicPr>
          <p:cNvPr id="14" name="Bildobjekt 13" descr="En bild som visar cirkel, Grafik, design&#10;&#10;AI-genererat innehåll kan vara felaktigt.">
            <a:extLst>
              <a:ext uri="{FF2B5EF4-FFF2-40B4-BE49-F238E27FC236}">
                <a16:creationId xmlns:a16="http://schemas.microsoft.com/office/drawing/2014/main" id="{357302F0-3BA8-BDB0-9868-8830E4417F15}"/>
              </a:ext>
            </a:extLst>
          </p:cNvPr>
          <p:cNvPicPr>
            <a:picLocks noChangeAspect="1"/>
          </p:cNvPicPr>
          <p:nvPr/>
        </p:nvPicPr>
        <p:blipFill>
          <a:blip r:embed="rId4"/>
          <a:stretch>
            <a:fillRect/>
          </a:stretch>
        </p:blipFill>
        <p:spPr>
          <a:xfrm>
            <a:off x="663206" y="1965035"/>
            <a:ext cx="705097" cy="659740"/>
          </a:xfrm>
          <a:prstGeom prst="rect">
            <a:avLst/>
          </a:prstGeom>
        </p:spPr>
      </p:pic>
      <p:sp>
        <p:nvSpPr>
          <p:cNvPr id="4" name="Ellips 3">
            <a:extLst>
              <a:ext uri="{FF2B5EF4-FFF2-40B4-BE49-F238E27FC236}">
                <a16:creationId xmlns:a16="http://schemas.microsoft.com/office/drawing/2014/main" id="{614F8C43-ADAC-42E5-CBF1-560FAD12656C}"/>
              </a:ext>
            </a:extLst>
          </p:cNvPr>
          <p:cNvSpPr/>
          <p:nvPr/>
        </p:nvSpPr>
        <p:spPr>
          <a:xfrm>
            <a:off x="9626450" y="263828"/>
            <a:ext cx="1956012" cy="1817097"/>
          </a:xfrm>
          <a:prstGeom prst="ellipse">
            <a:avLst/>
          </a:prstGeom>
          <a:solidFill>
            <a:srgbClr val="5610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noProof="0" dirty="0">
                <a:solidFill>
                  <a:srgbClr val="F1EBE4"/>
                </a:solidFill>
              </a:rPr>
              <a:t>Exercise</a:t>
            </a:r>
          </a:p>
        </p:txBody>
      </p:sp>
      <p:grpSp>
        <p:nvGrpSpPr>
          <p:cNvPr id="26" name="Group">
            <a:extLst>
              <a:ext uri="{FF2B5EF4-FFF2-40B4-BE49-F238E27FC236}">
                <a16:creationId xmlns:a16="http://schemas.microsoft.com/office/drawing/2014/main" id="{3127C6B5-8D33-1FF2-1F20-74C7A2D09405}"/>
              </a:ext>
            </a:extLst>
          </p:cNvPr>
          <p:cNvGrpSpPr/>
          <p:nvPr/>
        </p:nvGrpSpPr>
        <p:grpSpPr>
          <a:xfrm rot="-540000">
            <a:off x="3678517" y="870280"/>
            <a:ext cx="5820565" cy="5568859"/>
            <a:chOff x="172260" y="283654"/>
            <a:chExt cx="6251996" cy="7296203"/>
          </a:xfrm>
        </p:grpSpPr>
        <p:pic>
          <p:nvPicPr>
            <p:cNvPr id="5" name="4.png" descr="4.png">
              <a:extLst>
                <a:ext uri="{FF2B5EF4-FFF2-40B4-BE49-F238E27FC236}">
                  <a16:creationId xmlns:a16="http://schemas.microsoft.com/office/drawing/2014/main" id="{9F14294C-F414-202B-5013-C2D78D36858D}"/>
                </a:ext>
              </a:extLst>
            </p:cNvPr>
            <p:cNvPicPr>
              <a:picLocks/>
            </p:cNvPicPr>
            <p:nvPr/>
          </p:nvPicPr>
          <p:blipFill>
            <a:blip r:embed="rId5"/>
            <a:stretch>
              <a:fillRect/>
            </a:stretch>
          </p:blipFill>
          <p:spPr>
            <a:xfrm rot="480000">
              <a:off x="318661" y="283654"/>
              <a:ext cx="6105595" cy="7296203"/>
            </a:xfrm>
            <a:prstGeom prst="rect">
              <a:avLst/>
            </a:prstGeom>
            <a:effectLst>
              <a:outerShdw blurRad="63500" dist="25400" dir="5400000" rotWithShape="0">
                <a:srgbClr val="000000">
                  <a:alpha val="50000"/>
                </a:srgbClr>
              </a:outerShdw>
            </a:effectLst>
          </p:spPr>
        </p:pic>
        <p:sp>
          <p:nvSpPr>
            <p:cNvPr id="6" name="Rectangle">
              <a:extLst>
                <a:ext uri="{FF2B5EF4-FFF2-40B4-BE49-F238E27FC236}">
                  <a16:creationId xmlns:a16="http://schemas.microsoft.com/office/drawing/2014/main" id="{006FF657-7911-C726-C79E-20218CD8D550}"/>
                </a:ext>
              </a:extLst>
            </p:cNvPr>
            <p:cNvSpPr/>
            <p:nvPr/>
          </p:nvSpPr>
          <p:spPr>
            <a:xfrm rot="480000">
              <a:off x="2553053" y="2247575"/>
              <a:ext cx="1353151" cy="2638654"/>
            </a:xfrm>
            <a:prstGeom prst="rect">
              <a:avLst/>
            </a:prstGeom>
            <a:solidFill>
              <a:schemeClr val="accent1">
                <a:hueOff val="608572"/>
                <a:satOff val="40585"/>
                <a:lumOff val="-33867"/>
                <a:alpha val="17478"/>
              </a:schemeClr>
            </a:solidFill>
            <a:ln w="12700" cap="flat">
              <a:noFill/>
              <a:miter lim="400000"/>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lang="en-GB" sz="2200" noProof="0" dirty="0"/>
            </a:p>
          </p:txBody>
        </p:sp>
        <p:sp>
          <p:nvSpPr>
            <p:cNvPr id="7" name="Arrow">
              <a:extLst>
                <a:ext uri="{FF2B5EF4-FFF2-40B4-BE49-F238E27FC236}">
                  <a16:creationId xmlns:a16="http://schemas.microsoft.com/office/drawing/2014/main" id="{7D9980C9-A346-0EC3-7D09-826924C1F1C4}"/>
                </a:ext>
              </a:extLst>
            </p:cNvPr>
            <p:cNvSpPr/>
            <p:nvPr/>
          </p:nvSpPr>
          <p:spPr>
            <a:xfrm rot="420000">
              <a:off x="918013" y="2094276"/>
              <a:ext cx="1743243" cy="775688"/>
            </a:xfrm>
            <a:prstGeom prst="rightArrow">
              <a:avLst>
                <a:gd name="adj1" fmla="val 67130"/>
                <a:gd name="adj2" fmla="val 67840"/>
              </a:avLst>
            </a:prstGeom>
            <a:solidFill>
              <a:schemeClr val="accent3">
                <a:hueOff val="362282"/>
                <a:satOff val="31803"/>
                <a:lumOff val="-18242"/>
                <a:alpha val="19768"/>
              </a:schemeClr>
            </a:solidFill>
            <a:ln w="12700" cap="flat">
              <a:noFill/>
              <a:miter lim="400000"/>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lang="en-GB" sz="2200" noProof="0" dirty="0"/>
            </a:p>
          </p:txBody>
        </p:sp>
        <p:sp>
          <p:nvSpPr>
            <p:cNvPr id="9" name="Arrow">
              <a:extLst>
                <a:ext uri="{FF2B5EF4-FFF2-40B4-BE49-F238E27FC236}">
                  <a16:creationId xmlns:a16="http://schemas.microsoft.com/office/drawing/2014/main" id="{B88A540F-6851-D4D3-E835-E4E463E39C34}"/>
                </a:ext>
              </a:extLst>
            </p:cNvPr>
            <p:cNvSpPr/>
            <p:nvPr/>
          </p:nvSpPr>
          <p:spPr>
            <a:xfrm rot="420000">
              <a:off x="754893" y="2803426"/>
              <a:ext cx="1743243" cy="827812"/>
            </a:xfrm>
            <a:prstGeom prst="rightArrow">
              <a:avLst>
                <a:gd name="adj1" fmla="val 61256"/>
                <a:gd name="adj2" fmla="val 63157"/>
              </a:avLst>
            </a:prstGeom>
            <a:solidFill>
              <a:schemeClr val="accent3">
                <a:hueOff val="362282"/>
                <a:satOff val="31803"/>
                <a:lumOff val="-18242"/>
                <a:alpha val="19768"/>
              </a:schemeClr>
            </a:solidFill>
            <a:ln w="12700" cap="flat">
              <a:noFill/>
              <a:miter lim="400000"/>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lang="en-GB" sz="2200" noProof="0" dirty="0"/>
            </a:p>
          </p:txBody>
        </p:sp>
        <p:sp>
          <p:nvSpPr>
            <p:cNvPr id="10" name="Arrow">
              <a:extLst>
                <a:ext uri="{FF2B5EF4-FFF2-40B4-BE49-F238E27FC236}">
                  <a16:creationId xmlns:a16="http://schemas.microsoft.com/office/drawing/2014/main" id="{916CB92A-6B8C-B8CB-4696-49EA1C23C457}"/>
                </a:ext>
              </a:extLst>
            </p:cNvPr>
            <p:cNvSpPr/>
            <p:nvPr/>
          </p:nvSpPr>
          <p:spPr>
            <a:xfrm rot="420000">
              <a:off x="688646" y="3623040"/>
              <a:ext cx="1743243" cy="782730"/>
            </a:xfrm>
            <a:prstGeom prst="rightArrow">
              <a:avLst>
                <a:gd name="adj1" fmla="val 62695"/>
                <a:gd name="adj2" fmla="val 58958"/>
              </a:avLst>
            </a:prstGeom>
            <a:solidFill>
              <a:schemeClr val="accent3">
                <a:hueOff val="362282"/>
                <a:satOff val="31803"/>
                <a:lumOff val="-18242"/>
                <a:alpha val="19768"/>
              </a:schemeClr>
            </a:solidFill>
            <a:ln w="12700" cap="flat">
              <a:noFill/>
              <a:miter lim="400000"/>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lang="en-GB" sz="2200" noProof="0" dirty="0"/>
            </a:p>
          </p:txBody>
        </p:sp>
        <p:sp>
          <p:nvSpPr>
            <p:cNvPr id="17" name="Arrow">
              <a:extLst>
                <a:ext uri="{FF2B5EF4-FFF2-40B4-BE49-F238E27FC236}">
                  <a16:creationId xmlns:a16="http://schemas.microsoft.com/office/drawing/2014/main" id="{89F89A8D-51AA-EB47-D317-DABD6F1C1DDC}"/>
                </a:ext>
              </a:extLst>
            </p:cNvPr>
            <p:cNvSpPr/>
            <p:nvPr/>
          </p:nvSpPr>
          <p:spPr>
            <a:xfrm rot="240000" flipH="1">
              <a:off x="4026973" y="2142156"/>
              <a:ext cx="2215957" cy="768460"/>
            </a:xfrm>
            <a:prstGeom prst="rightArrow">
              <a:avLst>
                <a:gd name="adj1" fmla="val 72242"/>
                <a:gd name="adj2" fmla="val 68560"/>
              </a:avLst>
            </a:prstGeom>
            <a:solidFill>
              <a:srgbClr val="EE220C">
                <a:alpha val="19768"/>
              </a:srgbClr>
            </a:solidFill>
            <a:ln w="12700" cap="flat">
              <a:noFill/>
              <a:miter lim="400000"/>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lang="en-GB" sz="2200" noProof="0" dirty="0"/>
            </a:p>
          </p:txBody>
        </p:sp>
        <p:sp>
          <p:nvSpPr>
            <p:cNvPr id="18" name="Arrow">
              <a:extLst>
                <a:ext uri="{FF2B5EF4-FFF2-40B4-BE49-F238E27FC236}">
                  <a16:creationId xmlns:a16="http://schemas.microsoft.com/office/drawing/2014/main" id="{A0AE85CB-5CF2-30DA-72B5-78F18B970709}"/>
                </a:ext>
              </a:extLst>
            </p:cNvPr>
            <p:cNvSpPr/>
            <p:nvPr/>
          </p:nvSpPr>
          <p:spPr>
            <a:xfrm rot="240000" flipH="1">
              <a:off x="3926890" y="2860709"/>
              <a:ext cx="2329888" cy="815938"/>
            </a:xfrm>
            <a:prstGeom prst="rightArrow">
              <a:avLst>
                <a:gd name="adj1" fmla="val 63577"/>
                <a:gd name="adj2" fmla="val 49887"/>
              </a:avLst>
            </a:prstGeom>
            <a:solidFill>
              <a:srgbClr val="EE220C">
                <a:alpha val="19768"/>
              </a:srgbClr>
            </a:solidFill>
            <a:ln w="12700" cap="flat">
              <a:noFill/>
              <a:miter lim="400000"/>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lang="en-GB" sz="2200" noProof="0" dirty="0"/>
            </a:p>
          </p:txBody>
        </p:sp>
        <p:sp>
          <p:nvSpPr>
            <p:cNvPr id="19" name="Arrow">
              <a:extLst>
                <a:ext uri="{FF2B5EF4-FFF2-40B4-BE49-F238E27FC236}">
                  <a16:creationId xmlns:a16="http://schemas.microsoft.com/office/drawing/2014/main" id="{6C5C3D50-867C-D44D-BC40-0A7DD2456F2B}"/>
                </a:ext>
              </a:extLst>
            </p:cNvPr>
            <p:cNvSpPr/>
            <p:nvPr/>
          </p:nvSpPr>
          <p:spPr>
            <a:xfrm rot="240000" flipH="1">
              <a:off x="3865341" y="3603970"/>
              <a:ext cx="2274115" cy="719437"/>
            </a:xfrm>
            <a:prstGeom prst="rightArrow">
              <a:avLst>
                <a:gd name="adj1" fmla="val 58817"/>
                <a:gd name="adj2" fmla="val 51899"/>
              </a:avLst>
            </a:prstGeom>
            <a:solidFill>
              <a:srgbClr val="EE220C">
                <a:alpha val="19768"/>
              </a:srgbClr>
            </a:solidFill>
            <a:ln w="12700" cap="flat">
              <a:noFill/>
              <a:miter lim="400000"/>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lang="en-GB" sz="2200" noProof="0" dirty="0"/>
            </a:p>
          </p:txBody>
        </p:sp>
        <p:sp>
          <p:nvSpPr>
            <p:cNvPr id="20" name="Arrow">
              <a:extLst>
                <a:ext uri="{FF2B5EF4-FFF2-40B4-BE49-F238E27FC236}">
                  <a16:creationId xmlns:a16="http://schemas.microsoft.com/office/drawing/2014/main" id="{30E166C0-E404-693C-15F2-9FA64CCCCF8B}"/>
                </a:ext>
              </a:extLst>
            </p:cNvPr>
            <p:cNvSpPr/>
            <p:nvPr/>
          </p:nvSpPr>
          <p:spPr>
            <a:xfrm rot="240000" flipH="1">
              <a:off x="3840139" y="4195212"/>
              <a:ext cx="2111891" cy="719437"/>
            </a:xfrm>
            <a:prstGeom prst="rightArrow">
              <a:avLst>
                <a:gd name="adj1" fmla="val 58817"/>
                <a:gd name="adj2" fmla="val 51899"/>
              </a:avLst>
            </a:prstGeom>
            <a:solidFill>
              <a:srgbClr val="EE220C">
                <a:alpha val="19768"/>
              </a:srgbClr>
            </a:solidFill>
            <a:ln w="12700" cap="flat">
              <a:noFill/>
              <a:miter lim="400000"/>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lang="en-GB" sz="2200" noProof="0" dirty="0"/>
            </a:p>
          </p:txBody>
        </p:sp>
        <p:sp>
          <p:nvSpPr>
            <p:cNvPr id="21" name="Arrow">
              <a:extLst>
                <a:ext uri="{FF2B5EF4-FFF2-40B4-BE49-F238E27FC236}">
                  <a16:creationId xmlns:a16="http://schemas.microsoft.com/office/drawing/2014/main" id="{01BFBA9D-3958-2E66-619B-414C3D932A49}"/>
                </a:ext>
              </a:extLst>
            </p:cNvPr>
            <p:cNvSpPr/>
            <p:nvPr/>
          </p:nvSpPr>
          <p:spPr>
            <a:xfrm rot="240000" flipH="1">
              <a:off x="3718295" y="4754136"/>
              <a:ext cx="2216107" cy="506789"/>
            </a:xfrm>
            <a:prstGeom prst="rightArrow">
              <a:avLst>
                <a:gd name="adj1" fmla="val 58817"/>
                <a:gd name="adj2" fmla="val 73676"/>
              </a:avLst>
            </a:prstGeom>
            <a:solidFill>
              <a:srgbClr val="EE220C">
                <a:alpha val="19768"/>
              </a:srgbClr>
            </a:solidFill>
            <a:ln w="12700" cap="flat">
              <a:noFill/>
              <a:miter lim="400000"/>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lang="en-GB" sz="2200" noProof="0" dirty="0"/>
            </a:p>
          </p:txBody>
        </p:sp>
        <p:grpSp>
          <p:nvGrpSpPr>
            <p:cNvPr id="22" name="Oval">
              <a:extLst>
                <a:ext uri="{FF2B5EF4-FFF2-40B4-BE49-F238E27FC236}">
                  <a16:creationId xmlns:a16="http://schemas.microsoft.com/office/drawing/2014/main" id="{0E0FA716-136E-9CE9-BDA0-DE6968FF82DC}"/>
                </a:ext>
              </a:extLst>
            </p:cNvPr>
            <p:cNvGrpSpPr/>
            <p:nvPr/>
          </p:nvGrpSpPr>
          <p:grpSpPr>
            <a:xfrm rot="600000">
              <a:off x="172260" y="5074069"/>
              <a:ext cx="5543515" cy="2164251"/>
              <a:chOff x="-1" y="-1"/>
              <a:chExt cx="5543513" cy="2164249"/>
            </a:xfrm>
          </p:grpSpPr>
          <p:sp>
            <p:nvSpPr>
              <p:cNvPr id="24" name="Oval">
                <a:extLst>
                  <a:ext uri="{FF2B5EF4-FFF2-40B4-BE49-F238E27FC236}">
                    <a16:creationId xmlns:a16="http://schemas.microsoft.com/office/drawing/2014/main" id="{68831C37-67C7-DABC-CC73-87F7516CD168}"/>
                  </a:ext>
                </a:extLst>
              </p:cNvPr>
              <p:cNvSpPr/>
              <p:nvPr/>
            </p:nvSpPr>
            <p:spPr>
              <a:xfrm>
                <a:off x="126999" y="126999"/>
                <a:ext cx="5289513" cy="1910249"/>
              </a:xfrm>
              <a:prstGeom prst="ellipse">
                <a:avLst/>
              </a:prstGeom>
              <a:solidFill>
                <a:schemeClr val="accent5">
                  <a:hueOff val="-3558494"/>
                  <a:satOff val="32296"/>
                  <a:lumOff val="-4309"/>
                  <a:alpha val="19886"/>
                </a:schemeClr>
              </a:solidFill>
              <a:ln>
                <a:noFill/>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lang="en-GB" sz="2200" noProof="0" dirty="0"/>
              </a:p>
            </p:txBody>
          </p:sp>
          <p:pic>
            <p:nvPicPr>
              <p:cNvPr id="25" name="Oval" descr="Oval">
                <a:extLst>
                  <a:ext uri="{FF2B5EF4-FFF2-40B4-BE49-F238E27FC236}">
                    <a16:creationId xmlns:a16="http://schemas.microsoft.com/office/drawing/2014/main" id="{301F4912-D6EC-31E9-AFC9-2AD2A1D0FA6E}"/>
                  </a:ext>
                </a:extLst>
              </p:cNvPr>
              <p:cNvPicPr>
                <a:picLocks/>
              </p:cNvPicPr>
              <p:nvPr/>
            </p:nvPicPr>
            <p:blipFill>
              <a:blip r:embed="rId6">
                <a:alphaModFix amt="19886"/>
              </a:blip>
              <a:stretch>
                <a:fillRect/>
              </a:stretch>
            </p:blipFill>
            <p:spPr>
              <a:xfrm>
                <a:off x="-1" y="-1"/>
                <a:ext cx="5543513" cy="2164249"/>
              </a:xfrm>
              <a:prstGeom prst="rect">
                <a:avLst/>
              </a:prstGeom>
              <a:effectLst/>
            </p:spPr>
          </p:pic>
        </p:grpSp>
        <p:sp>
          <p:nvSpPr>
            <p:cNvPr id="23" name="Oval">
              <a:extLst>
                <a:ext uri="{FF2B5EF4-FFF2-40B4-BE49-F238E27FC236}">
                  <a16:creationId xmlns:a16="http://schemas.microsoft.com/office/drawing/2014/main" id="{F9032508-2380-26D6-DB63-8764494E063E}"/>
                </a:ext>
              </a:extLst>
            </p:cNvPr>
            <p:cNvSpPr/>
            <p:nvPr/>
          </p:nvSpPr>
          <p:spPr>
            <a:xfrm>
              <a:off x="2851009" y="606419"/>
              <a:ext cx="1397150" cy="1308200"/>
            </a:xfrm>
            <a:prstGeom prst="ellipse">
              <a:avLst/>
            </a:prstGeom>
            <a:solidFill>
              <a:srgbClr val="CB297B">
                <a:alpha val="19956"/>
              </a:srgbClr>
            </a:solidFill>
            <a:ln w="12700" cap="flat">
              <a:noFill/>
              <a:miter lim="400000"/>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lang="en-GB" sz="2200" noProof="0" dirty="0"/>
            </a:p>
          </p:txBody>
        </p:sp>
      </p:grpSp>
    </p:spTree>
    <p:extLst>
      <p:ext uri="{BB962C8B-B14F-4D97-AF65-F5344CB8AC3E}">
        <p14:creationId xmlns:p14="http://schemas.microsoft.com/office/powerpoint/2010/main" val="17679983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AE18125-9A6E-27D8-8E96-5CBD9F003805}"/>
              </a:ext>
            </a:extLst>
          </p:cNvPr>
          <p:cNvSpPr/>
          <p:nvPr/>
        </p:nvSpPr>
        <p:spPr>
          <a:xfrm>
            <a:off x="745590" y="1431137"/>
            <a:ext cx="2500942" cy="707886"/>
          </a:xfrm>
          <a:prstGeom prst="rect">
            <a:avLst/>
          </a:prstGeom>
        </p:spPr>
        <p:txBody>
          <a:bodyPr wrap="square" lIns="91440" tIns="45720" rIns="91440" bIns="45720" anchor="t">
            <a:spAutoFit/>
          </a:bodyPr>
          <a:lstStyle/>
          <a:p>
            <a:r>
              <a:rPr lang="en-GB" sz="2000" b="1" noProof="0" dirty="0">
                <a:solidFill>
                  <a:srgbClr val="56104A"/>
                </a:solidFill>
                <a:latin typeface="Trebuchet MS"/>
              </a:rPr>
              <a:t>Who are we in the eyes of others? </a:t>
            </a:r>
            <a:endParaRPr lang="en-GB" sz="2000" b="1" noProof="0" dirty="0">
              <a:solidFill>
                <a:srgbClr val="56104A"/>
              </a:solidFill>
            </a:endParaRPr>
          </a:p>
        </p:txBody>
      </p:sp>
      <p:cxnSp>
        <p:nvCxnSpPr>
          <p:cNvPr id="8" name="Rak koppling 7">
            <a:extLst>
              <a:ext uri="{FF2B5EF4-FFF2-40B4-BE49-F238E27FC236}">
                <a16:creationId xmlns:a16="http://schemas.microsoft.com/office/drawing/2014/main" id="{600F7E6A-1573-C85F-6D74-50792F99AADA}"/>
              </a:ext>
            </a:extLst>
          </p:cNvPr>
          <p:cNvCxnSpPr>
            <a:cxnSpLocks/>
          </p:cNvCxnSpPr>
          <p:nvPr/>
        </p:nvCxnSpPr>
        <p:spPr>
          <a:xfrm flipH="1" flipV="1">
            <a:off x="2656458" y="2081300"/>
            <a:ext cx="440058" cy="461819"/>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Ellips 9">
            <a:extLst>
              <a:ext uri="{FF2B5EF4-FFF2-40B4-BE49-F238E27FC236}">
                <a16:creationId xmlns:a16="http://schemas.microsoft.com/office/drawing/2014/main" id="{C3429EA9-C563-82B7-D727-9EB363C741FD}"/>
              </a:ext>
            </a:extLst>
          </p:cNvPr>
          <p:cNvSpPr/>
          <p:nvPr/>
        </p:nvSpPr>
        <p:spPr>
          <a:xfrm>
            <a:off x="2967428" y="2053592"/>
            <a:ext cx="2515634" cy="2507579"/>
          </a:xfrm>
          <a:prstGeom prst="ellipse">
            <a:avLst/>
          </a:prstGeom>
          <a:solidFill>
            <a:srgbClr val="06615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100" b="1" noProof="0" dirty="0">
                <a:solidFill>
                  <a:srgbClr val="F1EBE4"/>
                </a:solidFill>
              </a:rPr>
              <a:t>Attributed identity: </a:t>
            </a:r>
            <a:br>
              <a:rPr lang="en-GB" sz="2100" b="1" noProof="0" dirty="0">
                <a:solidFill>
                  <a:srgbClr val="F1EBE4"/>
                </a:solidFill>
              </a:rPr>
            </a:br>
            <a:endParaRPr lang="en-GB" sz="2100" b="1" noProof="0" dirty="0">
              <a:solidFill>
                <a:srgbClr val="F1EBE4"/>
              </a:solidFill>
            </a:endParaRPr>
          </a:p>
          <a:p>
            <a:pPr algn="ctr"/>
            <a:r>
              <a:rPr lang="en-GB" sz="2100" b="1" noProof="0" dirty="0">
                <a:solidFill>
                  <a:srgbClr val="F1EBE4"/>
                </a:solidFill>
              </a:rPr>
              <a:t>THEY SAY</a:t>
            </a:r>
          </a:p>
        </p:txBody>
      </p:sp>
      <p:sp>
        <p:nvSpPr>
          <p:cNvPr id="12" name="textruta 11">
            <a:extLst>
              <a:ext uri="{FF2B5EF4-FFF2-40B4-BE49-F238E27FC236}">
                <a16:creationId xmlns:a16="http://schemas.microsoft.com/office/drawing/2014/main" id="{661264AC-2A34-84D5-8039-45471E3AB26E}"/>
              </a:ext>
            </a:extLst>
          </p:cNvPr>
          <p:cNvSpPr txBox="1"/>
          <p:nvPr/>
        </p:nvSpPr>
        <p:spPr>
          <a:xfrm>
            <a:off x="5676310" y="2313342"/>
            <a:ext cx="5217079" cy="1938992"/>
          </a:xfrm>
          <a:prstGeom prst="rect">
            <a:avLst/>
          </a:prstGeom>
          <a:noFill/>
        </p:spPr>
        <p:txBody>
          <a:bodyPr wrap="square" lIns="91440" tIns="45720" rIns="91440" bIns="45720" rtlCol="0" anchor="t">
            <a:spAutoFit/>
          </a:bodyPr>
          <a:lstStyle/>
          <a:p>
            <a:endParaRPr lang="en-GB" sz="2000" noProof="0" dirty="0">
              <a:solidFill>
                <a:srgbClr val="56104A"/>
              </a:solidFill>
            </a:endParaRPr>
          </a:p>
          <a:p>
            <a:pPr marL="342900" indent="-342900">
              <a:buFont typeface="Arial"/>
              <a:buChar char="•"/>
            </a:pPr>
            <a:r>
              <a:rPr lang="en-GB" sz="2000" noProof="0" dirty="0">
                <a:solidFill>
                  <a:srgbClr val="56104A"/>
                </a:solidFill>
              </a:rPr>
              <a:t>Based on our knowledge of the local actors we want to work with, what do we know about their view of us? How do they perceive us as religious?</a:t>
            </a:r>
          </a:p>
          <a:p>
            <a:pPr marL="342900" indent="-342900">
              <a:buFont typeface="Arial"/>
              <a:buChar char="•"/>
            </a:pPr>
            <a:r>
              <a:rPr lang="en-GB" sz="2000" noProof="0" dirty="0">
                <a:solidFill>
                  <a:srgbClr val="56104A"/>
                </a:solidFill>
              </a:rPr>
              <a:t>Which FBO type would they assign to us?</a:t>
            </a:r>
          </a:p>
        </p:txBody>
      </p:sp>
    </p:spTree>
    <p:extLst>
      <p:ext uri="{BB962C8B-B14F-4D97-AF65-F5344CB8AC3E}">
        <p14:creationId xmlns:p14="http://schemas.microsoft.com/office/powerpoint/2010/main" val="4583213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graphicFrame>
        <p:nvGraphicFramePr>
          <p:cNvPr id="3" name="Table"/>
          <p:cNvGraphicFramePr/>
          <p:nvPr>
            <p:extLst>
              <p:ext uri="{D42A27DB-BD31-4B8C-83A1-F6EECF244321}">
                <p14:modId xmlns:p14="http://schemas.microsoft.com/office/powerpoint/2010/main" val="2008164225"/>
              </p:ext>
            </p:extLst>
          </p:nvPr>
        </p:nvGraphicFramePr>
        <p:xfrm>
          <a:off x="914698" y="1615184"/>
          <a:ext cx="10362603" cy="4520855"/>
        </p:xfrm>
        <a:graphic>
          <a:graphicData uri="http://schemas.openxmlformats.org/drawingml/2006/table">
            <a:tbl>
              <a:tblPr/>
              <a:tblGrid>
                <a:gridCol w="2967402">
                  <a:extLst>
                    <a:ext uri="{9D8B030D-6E8A-4147-A177-3AD203B41FA5}">
                      <a16:colId xmlns:a16="http://schemas.microsoft.com/office/drawing/2014/main" val="20000"/>
                    </a:ext>
                  </a:extLst>
                </a:gridCol>
                <a:gridCol w="1134207">
                  <a:extLst>
                    <a:ext uri="{9D8B030D-6E8A-4147-A177-3AD203B41FA5}">
                      <a16:colId xmlns:a16="http://schemas.microsoft.com/office/drawing/2014/main" val="20001"/>
                    </a:ext>
                  </a:extLst>
                </a:gridCol>
                <a:gridCol w="1196625">
                  <a:extLst>
                    <a:ext uri="{9D8B030D-6E8A-4147-A177-3AD203B41FA5}">
                      <a16:colId xmlns:a16="http://schemas.microsoft.com/office/drawing/2014/main" val="20002"/>
                    </a:ext>
                  </a:extLst>
                </a:gridCol>
                <a:gridCol w="1463919">
                  <a:extLst>
                    <a:ext uri="{9D8B030D-6E8A-4147-A177-3AD203B41FA5}">
                      <a16:colId xmlns:a16="http://schemas.microsoft.com/office/drawing/2014/main" val="20003"/>
                    </a:ext>
                  </a:extLst>
                </a:gridCol>
                <a:gridCol w="3600450">
                  <a:extLst>
                    <a:ext uri="{9D8B030D-6E8A-4147-A177-3AD203B41FA5}">
                      <a16:colId xmlns:a16="http://schemas.microsoft.com/office/drawing/2014/main" val="20004"/>
                    </a:ext>
                  </a:extLst>
                </a:gridCol>
              </a:tblGrid>
              <a:tr h="501161">
                <a:tc>
                  <a:txBody>
                    <a:bodyPr/>
                    <a:lstStyle/>
                    <a:p>
                      <a:pPr algn="l" defTabSz="914400">
                        <a:defRPr b="1">
                          <a:solidFill>
                            <a:srgbClr val="FFFFFF"/>
                          </a:solidFill>
                          <a:latin typeface="+mn-lt"/>
                          <a:ea typeface="+mn-ea"/>
                          <a:cs typeface="+mn-cs"/>
                          <a:sym typeface="Trebuchet MS"/>
                        </a:defRPr>
                      </a:pPr>
                      <a:r>
                        <a:rPr lang="en-GB" sz="1400" b="1" noProof="0" dirty="0">
                          <a:solidFill>
                            <a:schemeClr val="accent5">
                              <a:lumMod val="76000"/>
                            </a:schemeClr>
                          </a:solidFill>
                        </a:rPr>
                        <a:t>Actor:</a:t>
                      </a:r>
                    </a:p>
                  </a:txBody>
                  <a:tcPr marL="59055" marR="59055" marT="0" marB="0"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algn="l" defTabSz="457200">
                        <a:defRPr sz="1800"/>
                      </a:pPr>
                      <a:r>
                        <a:rPr lang="en-GB" sz="1400" b="1" noProof="0" dirty="0">
                          <a:solidFill>
                            <a:schemeClr val="accent5">
                              <a:lumMod val="76000"/>
                            </a:schemeClr>
                          </a:solidFill>
                          <a:latin typeface="+mn-lt"/>
                          <a:ea typeface="+mn-ea"/>
                          <a:cs typeface="+mn-cs"/>
                          <a:sym typeface="Trebuchet MS"/>
                        </a:rPr>
                        <a:t>We know nothing!</a:t>
                      </a:r>
                    </a:p>
                  </a:txBody>
                  <a:tcPr marL="59055" marR="59055" marT="0" marB="0" anchor="b"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algn="l"/>
                      <a:r>
                        <a:rPr lang="en-GB" sz="1400" b="1" noProof="0" dirty="0">
                          <a:solidFill>
                            <a:schemeClr val="accent5">
                              <a:lumMod val="76000"/>
                            </a:schemeClr>
                          </a:solidFill>
                          <a:latin typeface="+mn-lt"/>
                          <a:ea typeface="+mn-ea"/>
                          <a:cs typeface="+mn-cs"/>
                          <a:sym typeface="Trebuchet MS"/>
                        </a:rPr>
                        <a:t>We know </a:t>
                      </a:r>
                      <a:endParaRPr lang="en-GB" noProof="0" dirty="0"/>
                    </a:p>
                    <a:p>
                      <a:pPr lvl="0" algn="l" defTabSz="457200">
                        <a:buNone/>
                        <a:defRPr sz="1800"/>
                      </a:pPr>
                      <a:r>
                        <a:rPr lang="en-GB" sz="1400" b="1" noProof="0" dirty="0">
                          <a:solidFill>
                            <a:schemeClr val="accent5">
                              <a:lumMod val="76000"/>
                            </a:schemeClr>
                          </a:solidFill>
                          <a:latin typeface="+mn-lt"/>
                          <a:ea typeface="+mn-ea"/>
                          <a:cs typeface="+mn-cs"/>
                          <a:sym typeface="Trebuchet MS"/>
                        </a:rPr>
                        <a:t>a little</a:t>
                      </a:r>
                    </a:p>
                  </a:txBody>
                  <a:tcPr marL="59055" marR="59055" marT="0" marB="0" anchor="b"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algn="l"/>
                      <a:r>
                        <a:rPr lang="en-GB" sz="1400" b="1" noProof="0" dirty="0">
                          <a:solidFill>
                            <a:schemeClr val="accent5">
                              <a:lumMod val="76000"/>
                            </a:schemeClr>
                          </a:solidFill>
                          <a:latin typeface="+mn-lt"/>
                          <a:ea typeface="+mn-ea"/>
                          <a:cs typeface="+mn-cs"/>
                          <a:sym typeface="Trebuchet MS"/>
                        </a:rPr>
                        <a:t>We have a good awareness</a:t>
                      </a:r>
                    </a:p>
                  </a:txBody>
                  <a:tcPr marL="59055" marR="59055" marT="0" marB="0" anchor="b"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algn="l"/>
                      <a:r>
                        <a:rPr lang="en-GB" sz="1400" b="1" noProof="0" dirty="0">
                          <a:solidFill>
                            <a:schemeClr val="accent5">
                              <a:lumMod val="76000"/>
                            </a:schemeClr>
                          </a:solidFill>
                          <a:latin typeface="+mn-lt"/>
                          <a:ea typeface="+mn-ea"/>
                          <a:cs typeface="+mn-cs"/>
                          <a:sym typeface="Trebuchet MS"/>
                        </a:rPr>
                        <a:t>How can we increase our understanding? What possibilities are there?</a:t>
                      </a:r>
                    </a:p>
                  </a:txBody>
                  <a:tcPr marL="59055" marR="59055" marT="0" marB="0" anchor="b"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extLst>
                  <a:ext uri="{0D108BD9-81ED-4DB2-BD59-A6C34878D82A}">
                    <a16:rowId xmlns:a16="http://schemas.microsoft.com/office/drawing/2014/main" val="10000"/>
                  </a:ext>
                </a:extLst>
              </a:tr>
              <a:tr h="287121">
                <a:tc>
                  <a:txBody>
                    <a:bodyPr/>
                    <a:lstStyle/>
                    <a:p>
                      <a:pPr algn="l" defTabSz="457200">
                        <a:defRPr sz="1800"/>
                      </a:pPr>
                      <a:r>
                        <a:rPr lang="en-GB" sz="1400" b="1" noProof="0" dirty="0">
                          <a:solidFill>
                            <a:srgbClr val="F1EBE4"/>
                          </a:solidFill>
                          <a:latin typeface="+mn-lt"/>
                          <a:ea typeface="+mn-ea"/>
                          <a:cs typeface="+mn-cs"/>
                          <a:sym typeface="Trebuchet MS"/>
                        </a:rPr>
                        <a:t>About the religion in general</a:t>
                      </a: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56104A"/>
                    </a:solidFill>
                  </a:tcPr>
                </a:tc>
                <a:tc>
                  <a:txBody>
                    <a:bodyPr/>
                    <a:lstStyle/>
                    <a:p>
                      <a:pPr defTabSz="914400">
                        <a:defRPr>
                          <a:solidFill>
                            <a:srgbClr val="FFFFFF"/>
                          </a:solidFill>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solidFill>
                            <a:srgbClr val="FFFFFF"/>
                          </a:solidFill>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solidFill>
                            <a:srgbClr val="FFFFFF"/>
                          </a:solidFill>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solidFill>
                            <a:srgbClr val="FFFFFF"/>
                          </a:solidFill>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extLst>
                  <a:ext uri="{0D108BD9-81ED-4DB2-BD59-A6C34878D82A}">
                    <a16:rowId xmlns:a16="http://schemas.microsoft.com/office/drawing/2014/main" val="10001"/>
                  </a:ext>
                </a:extLst>
              </a:tr>
              <a:tr h="287121">
                <a:tc>
                  <a:txBody>
                    <a:bodyPr/>
                    <a:lstStyle/>
                    <a:p>
                      <a:pPr algn="l" defTabSz="457200">
                        <a:defRPr sz="1800"/>
                      </a:pPr>
                      <a:r>
                        <a:rPr lang="en-GB" sz="1400" noProof="0" dirty="0">
                          <a:solidFill>
                            <a:schemeClr val="accent5">
                              <a:lumMod val="76000"/>
                            </a:schemeClr>
                          </a:solidFill>
                          <a:latin typeface="+mn-lt"/>
                          <a:ea typeface="+mn-ea"/>
                          <a:cs typeface="+mn-cs"/>
                        </a:rPr>
                        <a:t>Organisation</a:t>
                      </a:r>
                      <a:endParaRPr lang="en-GB" noProof="0" dirty="0">
                        <a:sym typeface="Trebuchet MS"/>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extLst>
                  <a:ext uri="{0D108BD9-81ED-4DB2-BD59-A6C34878D82A}">
                    <a16:rowId xmlns:a16="http://schemas.microsoft.com/office/drawing/2014/main" val="10002"/>
                  </a:ext>
                </a:extLst>
              </a:tr>
              <a:tr h="287121">
                <a:tc>
                  <a:txBody>
                    <a:bodyPr/>
                    <a:lstStyle/>
                    <a:p>
                      <a:pPr algn="l" defTabSz="457200">
                        <a:defRPr sz="1800"/>
                      </a:pPr>
                      <a:r>
                        <a:rPr lang="en-GB" sz="1400" noProof="0" dirty="0">
                          <a:solidFill>
                            <a:schemeClr val="accent5">
                              <a:lumMod val="76000"/>
                            </a:schemeClr>
                          </a:solidFill>
                          <a:latin typeface="+mn-lt"/>
                          <a:ea typeface="+mn-ea"/>
                          <a:cs typeface="+mn-cs"/>
                          <a:sym typeface="Trebuchet MS"/>
                        </a:rPr>
                        <a:t>Theology</a:t>
                      </a: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extLst>
                  <a:ext uri="{0D108BD9-81ED-4DB2-BD59-A6C34878D82A}">
                    <a16:rowId xmlns:a16="http://schemas.microsoft.com/office/drawing/2014/main" val="10003"/>
                  </a:ext>
                </a:extLst>
              </a:tr>
              <a:tr h="287121">
                <a:tc>
                  <a:txBody>
                    <a:bodyPr/>
                    <a:lstStyle/>
                    <a:p>
                      <a:pPr algn="l" defTabSz="457200">
                        <a:defRPr sz="1800"/>
                      </a:pPr>
                      <a:r>
                        <a:rPr lang="en-GB" sz="1400" noProof="0" dirty="0">
                          <a:solidFill>
                            <a:schemeClr val="accent5">
                              <a:lumMod val="76000"/>
                            </a:schemeClr>
                          </a:solidFill>
                          <a:latin typeface="+mn-lt"/>
                          <a:ea typeface="+mn-ea"/>
                          <a:cs typeface="+mn-cs"/>
                          <a:sym typeface="Trebuchet MS"/>
                        </a:rPr>
                        <a:t>Practice</a:t>
                      </a: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extLst>
                  <a:ext uri="{0D108BD9-81ED-4DB2-BD59-A6C34878D82A}">
                    <a16:rowId xmlns:a16="http://schemas.microsoft.com/office/drawing/2014/main" val="10004"/>
                  </a:ext>
                </a:extLst>
              </a:tr>
              <a:tr h="287121">
                <a:tc>
                  <a:txBody>
                    <a:bodyPr/>
                    <a:lstStyle/>
                    <a:p>
                      <a:pPr algn="l"/>
                      <a:r>
                        <a:rPr lang="en-GB" sz="1400" b="1" noProof="0" dirty="0">
                          <a:solidFill>
                            <a:srgbClr val="F1EBE4"/>
                          </a:solidFill>
                          <a:latin typeface="+mn-lt"/>
                          <a:ea typeface="+mn-ea"/>
                          <a:cs typeface="+mn-cs"/>
                        </a:rPr>
                        <a:t>About the actor</a:t>
                      </a:r>
                      <a:endParaRPr lang="en-GB" sz="1400" b="1" noProof="0" dirty="0">
                        <a:solidFill>
                          <a:srgbClr val="F1EBE4"/>
                        </a:solidFill>
                        <a:latin typeface="+mn-lt"/>
                        <a:ea typeface="+mn-ea"/>
                        <a:cs typeface="+mn-cs"/>
                        <a:sym typeface="Trebuchet MS"/>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56104A"/>
                    </a:solidFill>
                  </a:tcPr>
                </a:tc>
                <a:tc>
                  <a:txBody>
                    <a:bodyPr/>
                    <a:lstStyle/>
                    <a:p>
                      <a:pPr defTabSz="914400">
                        <a:defRPr>
                          <a:solidFill>
                            <a:srgbClr val="FFFFFF"/>
                          </a:solidFill>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solidFill>
                            <a:srgbClr val="FFFFFF"/>
                          </a:solidFill>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solidFill>
                            <a:srgbClr val="FFFFFF"/>
                          </a:solidFill>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solidFill>
                            <a:srgbClr val="FFFFFF"/>
                          </a:solidFill>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extLst>
                  <a:ext uri="{0D108BD9-81ED-4DB2-BD59-A6C34878D82A}">
                    <a16:rowId xmlns:a16="http://schemas.microsoft.com/office/drawing/2014/main" val="10005"/>
                  </a:ext>
                </a:extLst>
              </a:tr>
              <a:tr h="287121">
                <a:tc>
                  <a:txBody>
                    <a:bodyPr/>
                    <a:lstStyle/>
                    <a:p>
                      <a:pPr algn="l" defTabSz="457200">
                        <a:defRPr sz="1800"/>
                      </a:pPr>
                      <a:r>
                        <a:rPr lang="en-GB" sz="1400" noProof="0" dirty="0">
                          <a:solidFill>
                            <a:schemeClr val="accent5">
                              <a:lumMod val="76000"/>
                            </a:schemeClr>
                          </a:solidFill>
                          <a:latin typeface="+mn-lt"/>
                          <a:ea typeface="+mn-ea"/>
                          <a:cs typeface="+mn-cs"/>
                        </a:rPr>
                        <a:t>Organisation</a:t>
                      </a:r>
                      <a:r>
                        <a:rPr lang="en-GB" sz="1400" noProof="0" dirty="0">
                          <a:solidFill>
                            <a:schemeClr val="accent5">
                              <a:lumMod val="76000"/>
                            </a:schemeClr>
                          </a:solidFill>
                          <a:latin typeface="+mn-lt"/>
                          <a:ea typeface="+mn-ea"/>
                          <a:cs typeface="+mn-cs"/>
                          <a:sym typeface="Trebuchet MS"/>
                        </a:rPr>
                        <a:t> and power structures</a:t>
                      </a: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extLst>
                  <a:ext uri="{0D108BD9-81ED-4DB2-BD59-A6C34878D82A}">
                    <a16:rowId xmlns:a16="http://schemas.microsoft.com/office/drawing/2014/main" val="10006"/>
                  </a:ext>
                </a:extLst>
              </a:tr>
              <a:tr h="287121">
                <a:tc>
                  <a:txBody>
                    <a:bodyPr/>
                    <a:lstStyle/>
                    <a:p>
                      <a:pPr algn="l" defTabSz="457200">
                        <a:defRPr sz="1800"/>
                      </a:pPr>
                      <a:r>
                        <a:rPr lang="en-GB" sz="1400" noProof="0" dirty="0">
                          <a:solidFill>
                            <a:schemeClr val="accent5">
                              <a:lumMod val="76000"/>
                            </a:schemeClr>
                          </a:solidFill>
                          <a:latin typeface="+mn-lt"/>
                          <a:ea typeface="+mn-ea"/>
                          <a:cs typeface="+mn-cs"/>
                          <a:sym typeface="Trebuchet MS"/>
                        </a:rPr>
                        <a:t>Theology and religious language</a:t>
                      </a: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extLst>
                  <a:ext uri="{0D108BD9-81ED-4DB2-BD59-A6C34878D82A}">
                    <a16:rowId xmlns:a16="http://schemas.microsoft.com/office/drawing/2014/main" val="10007"/>
                  </a:ext>
                </a:extLst>
              </a:tr>
              <a:tr h="287121">
                <a:tc>
                  <a:txBody>
                    <a:bodyPr/>
                    <a:lstStyle/>
                    <a:p>
                      <a:pPr algn="l" defTabSz="457200">
                        <a:defRPr sz="1800"/>
                      </a:pPr>
                      <a:r>
                        <a:rPr lang="en-GB" sz="1400" noProof="0" dirty="0">
                          <a:solidFill>
                            <a:schemeClr val="accent5">
                              <a:lumMod val="76000"/>
                            </a:schemeClr>
                          </a:solidFill>
                          <a:latin typeface="+mn-lt"/>
                          <a:ea typeface="+mn-ea"/>
                          <a:cs typeface="+mn-cs"/>
                          <a:sym typeface="Trebuchet MS"/>
                        </a:rPr>
                        <a:t>Religious practice</a:t>
                      </a: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extLst>
                  <a:ext uri="{0D108BD9-81ED-4DB2-BD59-A6C34878D82A}">
                    <a16:rowId xmlns:a16="http://schemas.microsoft.com/office/drawing/2014/main" val="10008"/>
                  </a:ext>
                </a:extLst>
              </a:tr>
              <a:tr h="287121">
                <a:tc>
                  <a:txBody>
                    <a:bodyPr/>
                    <a:lstStyle/>
                    <a:p>
                      <a:pPr algn="l" defTabSz="457200">
                        <a:defRPr sz="1800"/>
                      </a:pPr>
                      <a:r>
                        <a:rPr lang="en-GB" sz="1400" noProof="0" dirty="0">
                          <a:solidFill>
                            <a:schemeClr val="accent5">
                              <a:lumMod val="76000"/>
                            </a:schemeClr>
                          </a:solidFill>
                          <a:latin typeface="+mn-lt"/>
                          <a:ea typeface="+mn-ea"/>
                          <a:cs typeface="+mn-cs"/>
                          <a:sym typeface="Trebuchet MS"/>
                        </a:rPr>
                        <a:t>Influence on culture and society</a:t>
                      </a: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extLst>
                  <a:ext uri="{0D108BD9-81ED-4DB2-BD59-A6C34878D82A}">
                    <a16:rowId xmlns:a16="http://schemas.microsoft.com/office/drawing/2014/main" val="10009"/>
                  </a:ext>
                </a:extLst>
              </a:tr>
              <a:tr h="287121">
                <a:tc>
                  <a:txBody>
                    <a:bodyPr/>
                    <a:lstStyle/>
                    <a:p>
                      <a:pPr algn="l" defTabSz="457200">
                        <a:defRPr sz="1800"/>
                      </a:pPr>
                      <a:r>
                        <a:rPr lang="en-GB" sz="1400" b="1" noProof="0" dirty="0">
                          <a:solidFill>
                            <a:srgbClr val="F1EBE4"/>
                          </a:solidFill>
                          <a:latin typeface="+mn-lt"/>
                          <a:ea typeface="+mn-ea"/>
                          <a:cs typeface="+mn-cs"/>
                          <a:sym typeface="Trebuchet MS"/>
                        </a:rPr>
                        <a:t>About the actors relationship</a:t>
                      </a:r>
                      <a:r>
                        <a:rPr lang="en-GB" sz="1400" b="1" kern="1200" noProof="0" dirty="0">
                          <a:solidFill>
                            <a:srgbClr val="F1EBE4"/>
                          </a:solidFill>
                          <a:latin typeface="+mn-lt"/>
                          <a:ea typeface="+mn-ea"/>
                          <a:cs typeface="+mn-cs"/>
                          <a:sym typeface="Trebuchet MS"/>
                        </a:rPr>
                        <a:t>s</a:t>
                      </a: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56104A"/>
                    </a:solidFill>
                  </a:tcPr>
                </a:tc>
                <a:tc>
                  <a:txBody>
                    <a:bodyPr/>
                    <a:lstStyle/>
                    <a:p>
                      <a:pPr defTabSz="914400">
                        <a:defRPr>
                          <a:solidFill>
                            <a:srgbClr val="FFFFFF"/>
                          </a:solidFill>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solidFill>
                            <a:srgbClr val="FFFFFF"/>
                          </a:solidFill>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solidFill>
                            <a:srgbClr val="FFFFFF"/>
                          </a:solidFill>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solidFill>
                            <a:srgbClr val="FFFFFF"/>
                          </a:solidFill>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extLst>
                  <a:ext uri="{0D108BD9-81ED-4DB2-BD59-A6C34878D82A}">
                    <a16:rowId xmlns:a16="http://schemas.microsoft.com/office/drawing/2014/main" val="10010"/>
                  </a:ext>
                </a:extLst>
              </a:tr>
              <a:tr h="287121">
                <a:tc>
                  <a:txBody>
                    <a:bodyPr/>
                    <a:lstStyle/>
                    <a:p>
                      <a:pPr algn="l" defTabSz="457200">
                        <a:defRPr sz="1800"/>
                      </a:pPr>
                      <a:r>
                        <a:rPr lang="en-GB" sz="1400" noProof="0" dirty="0">
                          <a:solidFill>
                            <a:schemeClr val="accent5">
                              <a:lumMod val="76000"/>
                            </a:schemeClr>
                          </a:solidFill>
                          <a:latin typeface="+mn-lt"/>
                          <a:ea typeface="+mn-ea"/>
                          <a:cs typeface="+mn-cs"/>
                          <a:sym typeface="Trebuchet MS"/>
                        </a:rPr>
                        <a:t>Influence on target groups</a:t>
                      </a: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extLst>
                  <a:ext uri="{0D108BD9-81ED-4DB2-BD59-A6C34878D82A}">
                    <a16:rowId xmlns:a16="http://schemas.microsoft.com/office/drawing/2014/main" val="10011"/>
                  </a:ext>
                </a:extLst>
              </a:tr>
              <a:tr h="287121">
                <a:tc>
                  <a:txBody>
                    <a:bodyPr/>
                    <a:lstStyle/>
                    <a:p>
                      <a:pPr algn="l" defTabSz="457200">
                        <a:defRPr sz="1800"/>
                      </a:pPr>
                      <a:r>
                        <a:rPr lang="en-GB" sz="1400" noProof="0" dirty="0">
                          <a:solidFill>
                            <a:schemeClr val="accent5">
                              <a:lumMod val="76000"/>
                            </a:schemeClr>
                          </a:solidFill>
                          <a:latin typeface="+mn-lt"/>
                          <a:ea typeface="+mn-ea"/>
                          <a:cs typeface="+mn-cs"/>
                          <a:sym typeface="Trebuchet MS"/>
                        </a:rPr>
                        <a:t>Networks/Relationships </a:t>
                      </a: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extLst>
                  <a:ext uri="{0D108BD9-81ED-4DB2-BD59-A6C34878D82A}">
                    <a16:rowId xmlns:a16="http://schemas.microsoft.com/office/drawing/2014/main" val="10012"/>
                  </a:ext>
                </a:extLst>
              </a:tr>
              <a:tr h="287121">
                <a:tc>
                  <a:txBody>
                    <a:bodyPr/>
                    <a:lstStyle/>
                    <a:p>
                      <a:pPr algn="l" defTabSz="457200">
                        <a:defRPr sz="1800"/>
                      </a:pPr>
                      <a:r>
                        <a:rPr lang="en-GB" sz="1400" noProof="0" dirty="0">
                          <a:solidFill>
                            <a:schemeClr val="accent5">
                              <a:lumMod val="76000"/>
                            </a:schemeClr>
                          </a:solidFill>
                          <a:latin typeface="+mn-lt"/>
                          <a:ea typeface="+mn-ea"/>
                          <a:cs typeface="+mn-cs"/>
                          <a:sym typeface="Trebuchet MS"/>
                        </a:rPr>
                        <a:t>Conflicts with other actors</a:t>
                      </a: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extLst>
                  <a:ext uri="{0D108BD9-81ED-4DB2-BD59-A6C34878D82A}">
                    <a16:rowId xmlns:a16="http://schemas.microsoft.com/office/drawing/2014/main" val="10013"/>
                  </a:ext>
                </a:extLst>
              </a:tr>
              <a:tr h="287121">
                <a:tc>
                  <a:txBody>
                    <a:bodyPr/>
                    <a:lstStyle/>
                    <a:p>
                      <a:pPr algn="l" defTabSz="457200">
                        <a:defRPr sz="1800"/>
                      </a:pPr>
                      <a:r>
                        <a:rPr lang="en-GB" sz="1400" noProof="0" dirty="0">
                          <a:solidFill>
                            <a:schemeClr val="accent5">
                              <a:lumMod val="76000"/>
                            </a:schemeClr>
                          </a:solidFill>
                          <a:latin typeface="+mn-lt"/>
                          <a:ea typeface="+mn-ea"/>
                          <a:cs typeface="+mn-cs"/>
                          <a:sym typeface="Trebuchet MS"/>
                        </a:rPr>
                        <a:t>their perspective of us</a:t>
                      </a: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tc>
                  <a:txBody>
                    <a:bodyPr/>
                    <a:lstStyle/>
                    <a:p>
                      <a:pPr defTabSz="914400">
                        <a:defRPr>
                          <a:latin typeface="+mn-lt"/>
                          <a:ea typeface="+mn-ea"/>
                          <a:cs typeface="+mn-cs"/>
                          <a:sym typeface="Trebuchet MS"/>
                        </a:defRPr>
                      </a:pPr>
                      <a:endParaRPr lang="en-GB" sz="1400" noProof="0" dirty="0">
                        <a:solidFill>
                          <a:schemeClr val="accent5">
                            <a:lumMod val="76000"/>
                          </a:schemeClr>
                        </a:solidFill>
                      </a:endParaRPr>
                    </a:p>
                  </a:txBody>
                  <a:tcPr marL="59055" marR="59055" marT="0" marB="0" anchor="ctr" horzOverflow="overflow">
                    <a:lnL w="14605">
                      <a:solidFill>
                        <a:srgbClr val="000000">
                          <a:alpha val="84706"/>
                        </a:srgbClr>
                      </a:solidFill>
                      <a:miter lim="400000"/>
                    </a:lnL>
                    <a:lnR w="14605">
                      <a:solidFill>
                        <a:srgbClr val="000000">
                          <a:alpha val="84706"/>
                        </a:srgbClr>
                      </a:solidFill>
                      <a:miter lim="400000"/>
                    </a:lnR>
                    <a:lnT w="14605">
                      <a:solidFill>
                        <a:srgbClr val="000000">
                          <a:alpha val="84706"/>
                        </a:srgbClr>
                      </a:solidFill>
                      <a:miter lim="400000"/>
                    </a:lnT>
                    <a:lnB w="14605">
                      <a:solidFill>
                        <a:srgbClr val="000000">
                          <a:alpha val="84706"/>
                        </a:srgbClr>
                      </a:solidFill>
                      <a:miter lim="400000"/>
                    </a:lnB>
                    <a:solidFill>
                      <a:srgbClr val="FFFFFA"/>
                    </a:solidFill>
                  </a:tcPr>
                </a:tc>
                <a:extLst>
                  <a:ext uri="{0D108BD9-81ED-4DB2-BD59-A6C34878D82A}">
                    <a16:rowId xmlns:a16="http://schemas.microsoft.com/office/drawing/2014/main" val="10014"/>
                  </a:ext>
                </a:extLst>
              </a:tr>
            </a:tbl>
          </a:graphicData>
        </a:graphic>
      </p:graphicFrame>
      <p:sp>
        <p:nvSpPr>
          <p:cNvPr id="5" name="Rubrik 1"/>
          <p:cNvSpPr txBox="1">
            <a:spLocks/>
          </p:cNvSpPr>
          <p:nvPr/>
        </p:nvSpPr>
        <p:spPr>
          <a:xfrm>
            <a:off x="677315" y="660356"/>
            <a:ext cx="6114448" cy="1056039"/>
          </a:xfrm>
          <a:prstGeom prst="rect">
            <a:avLst/>
          </a:prstGeom>
          <a:noFill/>
          <a:ln w="177800" cap="rnd">
            <a:noFill/>
            <a:prstDash val="sysDot"/>
            <a:round/>
          </a:ln>
        </p:spPr>
        <p:txBody>
          <a:bodyPr lIns="91440" tIns="45720" rIns="91440" bIns="45720" anchor="t"/>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GB" sz="1000" b="1" noProof="0" dirty="0">
                <a:solidFill>
                  <a:srgbClr val="56104A"/>
                </a:solidFill>
              </a:rPr>
              <a:t> </a:t>
            </a:r>
          </a:p>
          <a:p>
            <a:r>
              <a:rPr lang="en-GB" sz="4000" b="1" noProof="0" dirty="0">
                <a:solidFill>
                  <a:srgbClr val="56104A"/>
                </a:solidFill>
                <a:latin typeface="Trebuchet MS"/>
              </a:rPr>
              <a:t> For each religious actor</a:t>
            </a:r>
            <a:endParaRPr lang="en-GB" sz="3600" b="1" noProof="0" dirty="0">
              <a:solidFill>
                <a:srgbClr val="56104A"/>
              </a:solidFill>
              <a:latin typeface="Trebuchet MS"/>
            </a:endParaRPr>
          </a:p>
        </p:txBody>
      </p:sp>
    </p:spTree>
    <p:extLst>
      <p:ext uri="{BB962C8B-B14F-4D97-AF65-F5344CB8AC3E}">
        <p14:creationId xmlns:p14="http://schemas.microsoft.com/office/powerpoint/2010/main" val="30718823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pic>
        <p:nvPicPr>
          <p:cNvPr id="3" name="Bildobjekt 2" descr="En bild som visar cirkel, Grafik, clipart, tecknad serie&#10;&#10;AI-genererat innehåll kan vara felaktigt.">
            <a:extLst>
              <a:ext uri="{FF2B5EF4-FFF2-40B4-BE49-F238E27FC236}">
                <a16:creationId xmlns:a16="http://schemas.microsoft.com/office/drawing/2014/main" id="{F790F49B-51CB-337A-6556-22915BBBFCE0}"/>
              </a:ext>
            </a:extLst>
          </p:cNvPr>
          <p:cNvPicPr>
            <a:picLocks noChangeAspect="1"/>
          </p:cNvPicPr>
          <p:nvPr/>
        </p:nvPicPr>
        <p:blipFill>
          <a:blip r:embed="rId3"/>
          <a:stretch>
            <a:fillRect/>
          </a:stretch>
        </p:blipFill>
        <p:spPr>
          <a:xfrm>
            <a:off x="1519720" y="1861868"/>
            <a:ext cx="2789208" cy="2688566"/>
          </a:xfrm>
          <a:prstGeom prst="rect">
            <a:avLst/>
          </a:prstGeom>
        </p:spPr>
      </p:pic>
      <p:pic>
        <p:nvPicPr>
          <p:cNvPr id="8" name="Bildobjekt 7" descr="En bild som visar clipart, tecknad serie, cirkel, Grafik&#10;&#10;AI-genererat innehåll kan vara felaktigt.">
            <a:extLst>
              <a:ext uri="{FF2B5EF4-FFF2-40B4-BE49-F238E27FC236}">
                <a16:creationId xmlns:a16="http://schemas.microsoft.com/office/drawing/2014/main" id="{DB3D54A9-3CCE-6B15-D91A-28B1E6C5B056}"/>
              </a:ext>
            </a:extLst>
          </p:cNvPr>
          <p:cNvPicPr>
            <a:picLocks noChangeAspect="1"/>
          </p:cNvPicPr>
          <p:nvPr/>
        </p:nvPicPr>
        <p:blipFill>
          <a:blip r:embed="rId4"/>
          <a:stretch>
            <a:fillRect/>
          </a:stretch>
        </p:blipFill>
        <p:spPr>
          <a:xfrm>
            <a:off x="4826514" y="1861866"/>
            <a:ext cx="2774831" cy="2688568"/>
          </a:xfrm>
          <a:prstGeom prst="rect">
            <a:avLst/>
          </a:prstGeom>
        </p:spPr>
      </p:pic>
      <p:pic>
        <p:nvPicPr>
          <p:cNvPr id="10" name="Bildobjekt 9" descr="En bild som visar cirkel, Grafik, clipart, tecknad serie&#10;&#10;AI-genererat innehåll kan vara felaktigt.">
            <a:extLst>
              <a:ext uri="{FF2B5EF4-FFF2-40B4-BE49-F238E27FC236}">
                <a16:creationId xmlns:a16="http://schemas.microsoft.com/office/drawing/2014/main" id="{EC8CFB4C-0893-A892-1A4A-D792CCA45134}"/>
              </a:ext>
            </a:extLst>
          </p:cNvPr>
          <p:cNvPicPr>
            <a:picLocks noChangeAspect="1"/>
          </p:cNvPicPr>
          <p:nvPr/>
        </p:nvPicPr>
        <p:blipFill>
          <a:blip r:embed="rId5"/>
          <a:stretch>
            <a:fillRect/>
          </a:stretch>
        </p:blipFill>
        <p:spPr>
          <a:xfrm>
            <a:off x="7989533" y="1861866"/>
            <a:ext cx="2789207" cy="2688568"/>
          </a:xfrm>
          <a:prstGeom prst="rect">
            <a:avLst/>
          </a:prstGeom>
        </p:spPr>
      </p:pic>
      <p:pic>
        <p:nvPicPr>
          <p:cNvPr id="12" name="Bildobjekt 11" descr="En bild som visar cirkel, Grafik, design&#10;&#10;AI-genererat innehåll kan vara felaktigt.">
            <a:extLst>
              <a:ext uri="{FF2B5EF4-FFF2-40B4-BE49-F238E27FC236}">
                <a16:creationId xmlns:a16="http://schemas.microsoft.com/office/drawing/2014/main" id="{BC9D82C4-882C-6085-625B-4A60023ECEF3}"/>
              </a:ext>
            </a:extLst>
          </p:cNvPr>
          <p:cNvPicPr>
            <a:picLocks noChangeAspect="1"/>
          </p:cNvPicPr>
          <p:nvPr/>
        </p:nvPicPr>
        <p:blipFill>
          <a:blip r:embed="rId6"/>
          <a:stretch>
            <a:fillRect/>
          </a:stretch>
        </p:blipFill>
        <p:spPr>
          <a:xfrm>
            <a:off x="1425206" y="1865249"/>
            <a:ext cx="705097" cy="659740"/>
          </a:xfrm>
          <a:prstGeom prst="rect">
            <a:avLst/>
          </a:prstGeom>
        </p:spPr>
      </p:pic>
      <p:pic>
        <p:nvPicPr>
          <p:cNvPr id="13" name="Bildobjekt 12" descr="En bild som visar cirkel, Grafik, design&#10;&#10;AI-genererat innehåll kan vara felaktigt.">
            <a:extLst>
              <a:ext uri="{FF2B5EF4-FFF2-40B4-BE49-F238E27FC236}">
                <a16:creationId xmlns:a16="http://schemas.microsoft.com/office/drawing/2014/main" id="{FC23DA17-FE3C-A462-28E1-D006DCB39B21}"/>
              </a:ext>
            </a:extLst>
          </p:cNvPr>
          <p:cNvPicPr>
            <a:picLocks noChangeAspect="1"/>
          </p:cNvPicPr>
          <p:nvPr/>
        </p:nvPicPr>
        <p:blipFill>
          <a:blip r:embed="rId6"/>
          <a:stretch>
            <a:fillRect/>
          </a:stretch>
        </p:blipFill>
        <p:spPr>
          <a:xfrm>
            <a:off x="4826991" y="1865248"/>
            <a:ext cx="705097" cy="659740"/>
          </a:xfrm>
          <a:prstGeom prst="rect">
            <a:avLst/>
          </a:prstGeom>
        </p:spPr>
      </p:pic>
      <p:pic>
        <p:nvPicPr>
          <p:cNvPr id="14" name="Bildobjekt 13" descr="En bild som visar cirkel, Grafik, design&#10;&#10;AI-genererat innehåll kan vara felaktigt.">
            <a:extLst>
              <a:ext uri="{FF2B5EF4-FFF2-40B4-BE49-F238E27FC236}">
                <a16:creationId xmlns:a16="http://schemas.microsoft.com/office/drawing/2014/main" id="{CCB0D249-B05C-6F96-0F0D-DC7545E0E160}"/>
              </a:ext>
            </a:extLst>
          </p:cNvPr>
          <p:cNvPicPr>
            <a:picLocks noChangeAspect="1"/>
          </p:cNvPicPr>
          <p:nvPr/>
        </p:nvPicPr>
        <p:blipFill>
          <a:blip r:embed="rId6"/>
          <a:stretch>
            <a:fillRect/>
          </a:stretch>
        </p:blipFill>
        <p:spPr>
          <a:xfrm>
            <a:off x="7992919" y="1865247"/>
            <a:ext cx="705097" cy="659740"/>
          </a:xfrm>
          <a:prstGeom prst="rect">
            <a:avLst/>
          </a:prstGeom>
        </p:spPr>
      </p:pic>
    </p:spTree>
    <p:extLst>
      <p:ext uri="{BB962C8B-B14F-4D97-AF65-F5344CB8AC3E}">
        <p14:creationId xmlns:p14="http://schemas.microsoft.com/office/powerpoint/2010/main" val="22815526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pic>
        <p:nvPicPr>
          <p:cNvPr id="5" name="Bildobjekt 4" descr="En bild som visar cirkel, Grafik, clipart, tecknad serie&#10;&#10;AI-genererat innehåll kan vara felaktigt.">
            <a:extLst>
              <a:ext uri="{FF2B5EF4-FFF2-40B4-BE49-F238E27FC236}">
                <a16:creationId xmlns:a16="http://schemas.microsoft.com/office/drawing/2014/main" id="{9365A87E-8381-74BD-D663-DE331331DB48}"/>
              </a:ext>
            </a:extLst>
          </p:cNvPr>
          <p:cNvPicPr>
            <a:picLocks noChangeAspect="1"/>
          </p:cNvPicPr>
          <p:nvPr/>
        </p:nvPicPr>
        <p:blipFill>
          <a:blip r:embed="rId3"/>
          <a:stretch>
            <a:fillRect/>
          </a:stretch>
        </p:blipFill>
        <p:spPr>
          <a:xfrm>
            <a:off x="667006" y="555582"/>
            <a:ext cx="2789208" cy="2688566"/>
          </a:xfrm>
          <a:prstGeom prst="rect">
            <a:avLst/>
          </a:prstGeom>
        </p:spPr>
      </p:pic>
      <p:pic>
        <p:nvPicPr>
          <p:cNvPr id="7" name="Bildobjekt 6" descr="En bild som visar cirkel, Grafik, design&#10;&#10;AI-genererat innehåll kan vara felaktigt.">
            <a:extLst>
              <a:ext uri="{FF2B5EF4-FFF2-40B4-BE49-F238E27FC236}">
                <a16:creationId xmlns:a16="http://schemas.microsoft.com/office/drawing/2014/main" id="{F4337181-07B7-E07C-CA5A-076088363E2D}"/>
              </a:ext>
            </a:extLst>
          </p:cNvPr>
          <p:cNvPicPr>
            <a:picLocks noChangeAspect="1"/>
          </p:cNvPicPr>
          <p:nvPr/>
        </p:nvPicPr>
        <p:blipFill>
          <a:blip r:embed="rId4"/>
          <a:stretch>
            <a:fillRect/>
          </a:stretch>
        </p:blipFill>
        <p:spPr>
          <a:xfrm>
            <a:off x="572492" y="558963"/>
            <a:ext cx="705097" cy="659740"/>
          </a:xfrm>
          <a:prstGeom prst="rect">
            <a:avLst/>
          </a:prstGeom>
        </p:spPr>
      </p:pic>
      <p:sp>
        <p:nvSpPr>
          <p:cNvPr id="9" name="textruta 8">
            <a:extLst>
              <a:ext uri="{FF2B5EF4-FFF2-40B4-BE49-F238E27FC236}">
                <a16:creationId xmlns:a16="http://schemas.microsoft.com/office/drawing/2014/main" id="{F2B16D60-CAE8-5A5D-B4C8-5E1CF17939DA}"/>
              </a:ext>
            </a:extLst>
          </p:cNvPr>
          <p:cNvSpPr txBox="1"/>
          <p:nvPr/>
        </p:nvSpPr>
        <p:spPr>
          <a:xfrm>
            <a:off x="868453" y="3801057"/>
            <a:ext cx="10451292" cy="1938992"/>
          </a:xfrm>
          <a:prstGeom prst="rect">
            <a:avLst/>
          </a:prstGeom>
          <a:noFill/>
        </p:spPr>
        <p:txBody>
          <a:bodyPr wrap="square" lIns="91440" tIns="45720" rIns="91440" bIns="45720" rtlCol="0" anchor="t">
            <a:spAutoFit/>
          </a:bodyPr>
          <a:lstStyle/>
          <a:p>
            <a:r>
              <a:rPr lang="en-GB" sz="4000" b="1" noProof="0" dirty="0">
                <a:solidFill>
                  <a:srgbClr val="56104A"/>
                </a:solidFill>
              </a:rPr>
              <a:t>How could you weave these tools and ways of thinking into your existing stakeholder/ actor analyses?</a:t>
            </a:r>
          </a:p>
        </p:txBody>
      </p:sp>
    </p:spTree>
    <p:extLst>
      <p:ext uri="{BB962C8B-B14F-4D97-AF65-F5344CB8AC3E}">
        <p14:creationId xmlns:p14="http://schemas.microsoft.com/office/powerpoint/2010/main" val="36089999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22" name="Rektangel 21">
            <a:extLst>
              <a:ext uri="{FF2B5EF4-FFF2-40B4-BE49-F238E27FC236}">
                <a16:creationId xmlns:a16="http://schemas.microsoft.com/office/drawing/2014/main" id="{BE3AC08F-41AB-51E5-77F8-0B63E68FD45B}"/>
              </a:ext>
            </a:extLst>
          </p:cNvPr>
          <p:cNvSpPr/>
          <p:nvPr/>
        </p:nvSpPr>
        <p:spPr>
          <a:xfrm>
            <a:off x="7549161" y="4642424"/>
            <a:ext cx="3734653" cy="461665"/>
          </a:xfrm>
          <a:prstGeom prst="rect">
            <a:avLst/>
          </a:prstGeom>
        </p:spPr>
        <p:txBody>
          <a:bodyPr wrap="square" lIns="91440" tIns="45720" rIns="91440" bIns="45720" anchor="t">
            <a:spAutoFit/>
          </a:bodyPr>
          <a:lstStyle/>
          <a:p>
            <a:r>
              <a:rPr lang="en-GB" sz="2400" b="1" noProof="0" dirty="0">
                <a:solidFill>
                  <a:srgbClr val="56104A"/>
                </a:solidFill>
              </a:rPr>
              <a:t>3. Our religious identity</a:t>
            </a:r>
            <a:endParaRPr lang="en-GB" noProof="0" dirty="0">
              <a:solidFill>
                <a:srgbClr val="56104A"/>
              </a:solidFill>
            </a:endParaRPr>
          </a:p>
        </p:txBody>
      </p:sp>
      <p:sp>
        <p:nvSpPr>
          <p:cNvPr id="24" name="Rektangel 23">
            <a:extLst>
              <a:ext uri="{FF2B5EF4-FFF2-40B4-BE49-F238E27FC236}">
                <a16:creationId xmlns:a16="http://schemas.microsoft.com/office/drawing/2014/main" id="{27F9CC5E-8764-3A82-DF91-810A4F2A77D8}"/>
              </a:ext>
            </a:extLst>
          </p:cNvPr>
          <p:cNvSpPr/>
          <p:nvPr/>
        </p:nvSpPr>
        <p:spPr>
          <a:xfrm>
            <a:off x="570130" y="2336207"/>
            <a:ext cx="3163155" cy="2215991"/>
          </a:xfrm>
          <a:prstGeom prst="rect">
            <a:avLst/>
          </a:prstGeom>
        </p:spPr>
        <p:txBody>
          <a:bodyPr wrap="square" lIns="91440" tIns="45720" rIns="91440" bIns="45720" anchor="t">
            <a:spAutoFit/>
          </a:bodyPr>
          <a:lstStyle/>
          <a:p>
            <a:pPr marL="457200" indent="-457200">
              <a:buAutoNum type="arabicPeriod"/>
            </a:pPr>
            <a:r>
              <a:rPr lang="en-GB" sz="2400" b="1" noProof="0" dirty="0">
                <a:solidFill>
                  <a:srgbClr val="56104A"/>
                </a:solidFill>
              </a:rPr>
              <a:t>Religious identity of actors</a:t>
            </a:r>
          </a:p>
          <a:p>
            <a:pPr marL="457200" indent="-457200">
              <a:buAutoNum type="arabicPeriod"/>
            </a:pPr>
            <a:endParaRPr lang="en-GB" sz="2400" b="1" noProof="0" dirty="0">
              <a:solidFill>
                <a:srgbClr val="56104A"/>
              </a:solidFill>
            </a:endParaRPr>
          </a:p>
          <a:p>
            <a:pPr marL="457200" indent="-457200">
              <a:buAutoNum type="arabicPeriod"/>
            </a:pPr>
            <a:endParaRPr lang="en-GB" noProof="0" dirty="0">
              <a:solidFill>
                <a:srgbClr val="56104A"/>
              </a:solidFill>
            </a:endParaRPr>
          </a:p>
          <a:p>
            <a:pPr marL="457200" indent="-457200">
              <a:buAutoNum type="arabicPeriod"/>
            </a:pPr>
            <a:r>
              <a:rPr lang="en-GB" sz="2400" b="1" noProof="0" dirty="0">
                <a:solidFill>
                  <a:srgbClr val="56104A"/>
                </a:solidFill>
              </a:rPr>
              <a:t>Relationship to project goals</a:t>
            </a:r>
            <a:endParaRPr lang="en-GB" noProof="0" dirty="0">
              <a:solidFill>
                <a:srgbClr val="56104A"/>
              </a:solidFill>
            </a:endParaRPr>
          </a:p>
        </p:txBody>
      </p:sp>
      <p:cxnSp>
        <p:nvCxnSpPr>
          <p:cNvPr id="26" name="Rak koppling 25">
            <a:extLst>
              <a:ext uri="{FF2B5EF4-FFF2-40B4-BE49-F238E27FC236}">
                <a16:creationId xmlns:a16="http://schemas.microsoft.com/office/drawing/2014/main" id="{2F1C55B5-A87A-85B9-FC69-5F11ED420F18}"/>
              </a:ext>
            </a:extLst>
          </p:cNvPr>
          <p:cNvCxnSpPr>
            <a:cxnSpLocks/>
          </p:cNvCxnSpPr>
          <p:nvPr/>
        </p:nvCxnSpPr>
        <p:spPr>
          <a:xfrm flipV="1">
            <a:off x="7269374" y="2153871"/>
            <a:ext cx="249371" cy="198748"/>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271EC185-5963-705F-CC43-F3C737DCA935}"/>
              </a:ext>
            </a:extLst>
          </p:cNvPr>
          <p:cNvCxnSpPr>
            <a:cxnSpLocks/>
          </p:cNvCxnSpPr>
          <p:nvPr/>
        </p:nvCxnSpPr>
        <p:spPr>
          <a:xfrm>
            <a:off x="3631732" y="3477475"/>
            <a:ext cx="430798" cy="9894"/>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FECD21D9-3853-CA61-7F8F-7B057773080F}"/>
              </a:ext>
            </a:extLst>
          </p:cNvPr>
          <p:cNvCxnSpPr>
            <a:cxnSpLocks/>
          </p:cNvCxnSpPr>
          <p:nvPr/>
        </p:nvCxnSpPr>
        <p:spPr>
          <a:xfrm>
            <a:off x="7233088" y="4547904"/>
            <a:ext cx="294728" cy="118751"/>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2" name="Bildobjekt 31" descr="En bild som visar cirkel, Grafik, clipart, tecknad serie&#10;&#10;AI-genererat innehåll kan vara felaktigt.">
            <a:extLst>
              <a:ext uri="{FF2B5EF4-FFF2-40B4-BE49-F238E27FC236}">
                <a16:creationId xmlns:a16="http://schemas.microsoft.com/office/drawing/2014/main" id="{E1A2BFEF-1B71-84FD-2551-E94EECEB2E05}"/>
              </a:ext>
            </a:extLst>
          </p:cNvPr>
          <p:cNvPicPr>
            <a:picLocks noChangeAspect="1"/>
          </p:cNvPicPr>
          <p:nvPr/>
        </p:nvPicPr>
        <p:blipFill>
          <a:blip r:embed="rId3"/>
          <a:stretch>
            <a:fillRect/>
          </a:stretch>
        </p:blipFill>
        <p:spPr>
          <a:xfrm>
            <a:off x="4168578" y="1753011"/>
            <a:ext cx="3469565" cy="3350780"/>
          </a:xfrm>
          <a:prstGeom prst="rect">
            <a:avLst/>
          </a:prstGeom>
        </p:spPr>
      </p:pic>
      <p:pic>
        <p:nvPicPr>
          <p:cNvPr id="34" name="Bildobjekt 33" descr="En bild som visar cirkel, Grafik, design&#10;&#10;AI-genererat innehåll kan vara felaktigt.">
            <a:extLst>
              <a:ext uri="{FF2B5EF4-FFF2-40B4-BE49-F238E27FC236}">
                <a16:creationId xmlns:a16="http://schemas.microsoft.com/office/drawing/2014/main" id="{0D7F3B81-D569-B138-C6EF-1D3CB68C3387}"/>
              </a:ext>
            </a:extLst>
          </p:cNvPr>
          <p:cNvPicPr>
            <a:picLocks noChangeAspect="1"/>
          </p:cNvPicPr>
          <p:nvPr/>
        </p:nvPicPr>
        <p:blipFill>
          <a:blip r:embed="rId4"/>
          <a:stretch>
            <a:fillRect/>
          </a:stretch>
        </p:blipFill>
        <p:spPr>
          <a:xfrm>
            <a:off x="4164778" y="1711036"/>
            <a:ext cx="877454" cy="823025"/>
          </a:xfrm>
          <a:prstGeom prst="rect">
            <a:avLst/>
          </a:prstGeom>
        </p:spPr>
      </p:pic>
      <p:sp>
        <p:nvSpPr>
          <p:cNvPr id="35" name="Rektangel 34">
            <a:extLst>
              <a:ext uri="{FF2B5EF4-FFF2-40B4-BE49-F238E27FC236}">
                <a16:creationId xmlns:a16="http://schemas.microsoft.com/office/drawing/2014/main" id="{283D132F-A26B-F2CD-FB30-8F15161705BA}"/>
              </a:ext>
            </a:extLst>
          </p:cNvPr>
          <p:cNvSpPr/>
          <p:nvPr/>
        </p:nvSpPr>
        <p:spPr>
          <a:xfrm>
            <a:off x="7549160" y="1793995"/>
            <a:ext cx="3734653" cy="461665"/>
          </a:xfrm>
          <a:prstGeom prst="rect">
            <a:avLst/>
          </a:prstGeom>
        </p:spPr>
        <p:txBody>
          <a:bodyPr wrap="square" lIns="91440" tIns="45720" rIns="91440" bIns="45720" anchor="t">
            <a:spAutoFit/>
          </a:bodyPr>
          <a:lstStyle/>
          <a:p>
            <a:r>
              <a:rPr lang="en-GB" sz="2400" b="1" noProof="0" dirty="0">
                <a:solidFill>
                  <a:srgbClr val="56104A"/>
                </a:solidFill>
              </a:rPr>
              <a:t>4. </a:t>
            </a:r>
            <a:r>
              <a:rPr lang="en-GB" sz="2400" b="1" noProof="0" dirty="0" err="1">
                <a:solidFill>
                  <a:srgbClr val="56104A"/>
                </a:solidFill>
              </a:rPr>
              <a:t>FoRB</a:t>
            </a:r>
            <a:r>
              <a:rPr lang="en-GB" sz="2400" b="1" noProof="0" dirty="0">
                <a:solidFill>
                  <a:srgbClr val="56104A"/>
                </a:solidFill>
              </a:rPr>
              <a:t>-space</a:t>
            </a:r>
          </a:p>
        </p:txBody>
      </p:sp>
    </p:spTree>
    <p:extLst>
      <p:ext uri="{BB962C8B-B14F-4D97-AF65-F5344CB8AC3E}">
        <p14:creationId xmlns:p14="http://schemas.microsoft.com/office/powerpoint/2010/main" val="13532566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8B42237F-8184-C4DD-33E3-187944E33CCE}"/>
            </a:ext>
          </a:extLst>
        </p:cNvPr>
        <p:cNvGrpSpPr/>
        <p:nvPr/>
      </p:nvGrpSpPr>
      <p:grpSpPr>
        <a:xfrm>
          <a:off x="0" y="0"/>
          <a:ext cx="0" cy="0"/>
          <a:chOff x="0" y="0"/>
          <a:chExt cx="0" cy="0"/>
        </a:xfrm>
      </p:grpSpPr>
      <p:sp>
        <p:nvSpPr>
          <p:cNvPr id="22" name="Rektangel 21">
            <a:extLst>
              <a:ext uri="{FF2B5EF4-FFF2-40B4-BE49-F238E27FC236}">
                <a16:creationId xmlns:a16="http://schemas.microsoft.com/office/drawing/2014/main" id="{F9265E7E-2AB2-B8E5-432F-8C5D5109CEED}"/>
              </a:ext>
            </a:extLst>
          </p:cNvPr>
          <p:cNvSpPr/>
          <p:nvPr/>
        </p:nvSpPr>
        <p:spPr>
          <a:xfrm>
            <a:off x="7549161" y="4642424"/>
            <a:ext cx="3734653" cy="461665"/>
          </a:xfrm>
          <a:prstGeom prst="rect">
            <a:avLst/>
          </a:prstGeom>
        </p:spPr>
        <p:txBody>
          <a:bodyPr wrap="square" lIns="91440" tIns="45720" rIns="91440" bIns="45720" anchor="t">
            <a:spAutoFit/>
          </a:bodyPr>
          <a:lstStyle/>
          <a:p>
            <a:r>
              <a:rPr lang="en-GB" sz="2400" b="1" noProof="0" dirty="0">
                <a:solidFill>
                  <a:srgbClr val="56104A"/>
                </a:solidFill>
              </a:rPr>
              <a:t>Access to Networks?</a:t>
            </a:r>
            <a:endParaRPr lang="en-GB" noProof="0" dirty="0"/>
          </a:p>
        </p:txBody>
      </p:sp>
      <p:sp>
        <p:nvSpPr>
          <p:cNvPr id="24" name="Rektangel 23">
            <a:extLst>
              <a:ext uri="{FF2B5EF4-FFF2-40B4-BE49-F238E27FC236}">
                <a16:creationId xmlns:a16="http://schemas.microsoft.com/office/drawing/2014/main" id="{73144AF7-E3FE-94DB-C2D1-3E94808C4701}"/>
              </a:ext>
            </a:extLst>
          </p:cNvPr>
          <p:cNvSpPr/>
          <p:nvPr/>
        </p:nvSpPr>
        <p:spPr>
          <a:xfrm>
            <a:off x="1471304" y="3200067"/>
            <a:ext cx="2156226" cy="461665"/>
          </a:xfrm>
          <a:prstGeom prst="rect">
            <a:avLst/>
          </a:prstGeom>
        </p:spPr>
        <p:txBody>
          <a:bodyPr wrap="square" lIns="91440" tIns="45720" rIns="91440" bIns="45720" anchor="t">
            <a:spAutoFit/>
          </a:bodyPr>
          <a:lstStyle/>
          <a:p>
            <a:r>
              <a:rPr lang="en-GB" sz="2400" b="1" noProof="0" dirty="0">
                <a:solidFill>
                  <a:srgbClr val="56104A"/>
                </a:solidFill>
              </a:rPr>
              <a:t>Shared goals?</a:t>
            </a:r>
          </a:p>
        </p:txBody>
      </p:sp>
      <p:cxnSp>
        <p:nvCxnSpPr>
          <p:cNvPr id="26" name="Rak koppling 25">
            <a:extLst>
              <a:ext uri="{FF2B5EF4-FFF2-40B4-BE49-F238E27FC236}">
                <a16:creationId xmlns:a16="http://schemas.microsoft.com/office/drawing/2014/main" id="{D3AE5BFF-2B1F-52F6-1B6B-F0194DBD5308}"/>
              </a:ext>
            </a:extLst>
          </p:cNvPr>
          <p:cNvCxnSpPr>
            <a:cxnSpLocks/>
          </p:cNvCxnSpPr>
          <p:nvPr/>
        </p:nvCxnSpPr>
        <p:spPr>
          <a:xfrm flipV="1">
            <a:off x="7269374" y="2153871"/>
            <a:ext cx="249371" cy="198748"/>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DBEB6A42-8E28-1EF6-E6EB-8F97DC57C008}"/>
              </a:ext>
            </a:extLst>
          </p:cNvPr>
          <p:cNvCxnSpPr>
            <a:cxnSpLocks/>
          </p:cNvCxnSpPr>
          <p:nvPr/>
        </p:nvCxnSpPr>
        <p:spPr>
          <a:xfrm>
            <a:off x="3631732" y="3477475"/>
            <a:ext cx="430798" cy="9894"/>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13BD6AD2-A6C8-00F0-DBE3-6A90DB84466B}"/>
              </a:ext>
            </a:extLst>
          </p:cNvPr>
          <p:cNvCxnSpPr>
            <a:cxnSpLocks/>
          </p:cNvCxnSpPr>
          <p:nvPr/>
        </p:nvCxnSpPr>
        <p:spPr>
          <a:xfrm>
            <a:off x="7233088" y="4547904"/>
            <a:ext cx="294728" cy="118751"/>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2" name="Bildobjekt 31" descr="En bild som visar cirkel, Grafik, clipart, tecknad serie&#10;&#10;AI-genererat innehåll kan vara felaktigt.">
            <a:extLst>
              <a:ext uri="{FF2B5EF4-FFF2-40B4-BE49-F238E27FC236}">
                <a16:creationId xmlns:a16="http://schemas.microsoft.com/office/drawing/2014/main" id="{9C2EC363-307D-F150-56A4-085E672D0605}"/>
              </a:ext>
            </a:extLst>
          </p:cNvPr>
          <p:cNvPicPr>
            <a:picLocks noChangeAspect="1"/>
          </p:cNvPicPr>
          <p:nvPr/>
        </p:nvPicPr>
        <p:blipFill>
          <a:blip r:embed="rId3"/>
          <a:stretch>
            <a:fillRect/>
          </a:stretch>
        </p:blipFill>
        <p:spPr>
          <a:xfrm>
            <a:off x="4168578" y="1753011"/>
            <a:ext cx="3469565" cy="3350780"/>
          </a:xfrm>
          <a:prstGeom prst="rect">
            <a:avLst/>
          </a:prstGeom>
        </p:spPr>
      </p:pic>
      <p:pic>
        <p:nvPicPr>
          <p:cNvPr id="34" name="Bildobjekt 33" descr="En bild som visar cirkel, Grafik, design&#10;&#10;AI-genererat innehåll kan vara felaktigt.">
            <a:extLst>
              <a:ext uri="{FF2B5EF4-FFF2-40B4-BE49-F238E27FC236}">
                <a16:creationId xmlns:a16="http://schemas.microsoft.com/office/drawing/2014/main" id="{8400E426-F188-43CB-449A-8B1469D0BD04}"/>
              </a:ext>
            </a:extLst>
          </p:cNvPr>
          <p:cNvPicPr>
            <a:picLocks noChangeAspect="1"/>
          </p:cNvPicPr>
          <p:nvPr/>
        </p:nvPicPr>
        <p:blipFill>
          <a:blip r:embed="rId4"/>
          <a:stretch>
            <a:fillRect/>
          </a:stretch>
        </p:blipFill>
        <p:spPr>
          <a:xfrm>
            <a:off x="4164778" y="1711036"/>
            <a:ext cx="877454" cy="823025"/>
          </a:xfrm>
          <a:prstGeom prst="rect">
            <a:avLst/>
          </a:prstGeom>
        </p:spPr>
      </p:pic>
      <p:sp>
        <p:nvSpPr>
          <p:cNvPr id="35" name="Rektangel 34">
            <a:extLst>
              <a:ext uri="{FF2B5EF4-FFF2-40B4-BE49-F238E27FC236}">
                <a16:creationId xmlns:a16="http://schemas.microsoft.com/office/drawing/2014/main" id="{FD669336-1E7C-A6CC-B46C-840C331911D4}"/>
              </a:ext>
            </a:extLst>
          </p:cNvPr>
          <p:cNvSpPr/>
          <p:nvPr/>
        </p:nvSpPr>
        <p:spPr>
          <a:xfrm>
            <a:off x="7549160" y="1793995"/>
            <a:ext cx="3734653" cy="461665"/>
          </a:xfrm>
          <a:prstGeom prst="rect">
            <a:avLst/>
          </a:prstGeom>
        </p:spPr>
        <p:txBody>
          <a:bodyPr wrap="square" lIns="91440" tIns="45720" rIns="91440" bIns="45720" anchor="t">
            <a:spAutoFit/>
          </a:bodyPr>
          <a:lstStyle/>
          <a:p>
            <a:r>
              <a:rPr lang="en-GB" sz="2400" b="1" noProof="0" dirty="0">
                <a:solidFill>
                  <a:srgbClr val="56104A"/>
                </a:solidFill>
              </a:rPr>
              <a:t>Relationships?</a:t>
            </a:r>
            <a:endParaRPr lang="en-GB" noProof="0" dirty="0"/>
          </a:p>
        </p:txBody>
      </p:sp>
      <p:cxnSp>
        <p:nvCxnSpPr>
          <p:cNvPr id="2" name="Rak koppling 1">
            <a:extLst>
              <a:ext uri="{FF2B5EF4-FFF2-40B4-BE49-F238E27FC236}">
                <a16:creationId xmlns:a16="http://schemas.microsoft.com/office/drawing/2014/main" id="{B60A2C32-65E1-68C7-166D-64C26D8CEBC8}"/>
              </a:ext>
            </a:extLst>
          </p:cNvPr>
          <p:cNvCxnSpPr>
            <a:cxnSpLocks/>
          </p:cNvCxnSpPr>
          <p:nvPr/>
        </p:nvCxnSpPr>
        <p:spPr>
          <a:xfrm>
            <a:off x="3758731" y="2570331"/>
            <a:ext cx="394513" cy="182251"/>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7CECD18A-70DA-B9DF-EB22-A76EF8177952}"/>
              </a:ext>
            </a:extLst>
          </p:cNvPr>
          <p:cNvSpPr/>
          <p:nvPr/>
        </p:nvSpPr>
        <p:spPr>
          <a:xfrm>
            <a:off x="573231" y="2129638"/>
            <a:ext cx="3272012" cy="830997"/>
          </a:xfrm>
          <a:prstGeom prst="rect">
            <a:avLst/>
          </a:prstGeom>
        </p:spPr>
        <p:txBody>
          <a:bodyPr wrap="square" lIns="91440" tIns="45720" rIns="91440" bIns="45720" anchor="t">
            <a:spAutoFit/>
          </a:bodyPr>
          <a:lstStyle/>
          <a:p>
            <a:r>
              <a:rPr lang="en-GB" sz="2400" b="1" noProof="0" dirty="0">
                <a:solidFill>
                  <a:srgbClr val="56104A"/>
                </a:solidFill>
              </a:rPr>
              <a:t>Are there theological arguments? </a:t>
            </a:r>
            <a:endParaRPr lang="en-GB" noProof="0" dirty="0"/>
          </a:p>
        </p:txBody>
      </p:sp>
      <p:cxnSp>
        <p:nvCxnSpPr>
          <p:cNvPr id="4" name="Rak koppling 3">
            <a:extLst>
              <a:ext uri="{FF2B5EF4-FFF2-40B4-BE49-F238E27FC236}">
                <a16:creationId xmlns:a16="http://schemas.microsoft.com/office/drawing/2014/main" id="{6AF7C16A-D732-0792-2990-47064C1A46B8}"/>
              </a:ext>
            </a:extLst>
          </p:cNvPr>
          <p:cNvCxnSpPr>
            <a:cxnSpLocks/>
          </p:cNvCxnSpPr>
          <p:nvPr/>
        </p:nvCxnSpPr>
        <p:spPr>
          <a:xfrm>
            <a:off x="7668517" y="3432117"/>
            <a:ext cx="430798" cy="9894"/>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 name="Rak koppling 4">
            <a:extLst>
              <a:ext uri="{FF2B5EF4-FFF2-40B4-BE49-F238E27FC236}">
                <a16:creationId xmlns:a16="http://schemas.microsoft.com/office/drawing/2014/main" id="{CA04D9D9-AF7A-8049-3B19-56D1C9603437}"/>
              </a:ext>
            </a:extLst>
          </p:cNvPr>
          <p:cNvCxnSpPr>
            <a:cxnSpLocks/>
          </p:cNvCxnSpPr>
          <p:nvPr/>
        </p:nvCxnSpPr>
        <p:spPr>
          <a:xfrm flipV="1">
            <a:off x="5944944" y="1319297"/>
            <a:ext cx="13513" cy="416462"/>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Rektangel 5">
            <a:extLst>
              <a:ext uri="{FF2B5EF4-FFF2-40B4-BE49-F238E27FC236}">
                <a16:creationId xmlns:a16="http://schemas.microsoft.com/office/drawing/2014/main" id="{47792E61-E319-F23C-C391-FFB05388E9E9}"/>
              </a:ext>
            </a:extLst>
          </p:cNvPr>
          <p:cNvSpPr/>
          <p:nvPr/>
        </p:nvSpPr>
        <p:spPr>
          <a:xfrm>
            <a:off x="4927516" y="850566"/>
            <a:ext cx="2437439" cy="461665"/>
          </a:xfrm>
          <a:prstGeom prst="rect">
            <a:avLst/>
          </a:prstGeom>
        </p:spPr>
        <p:txBody>
          <a:bodyPr wrap="square" lIns="91440" tIns="45720" rIns="91440" bIns="45720" anchor="t">
            <a:spAutoFit/>
          </a:bodyPr>
          <a:lstStyle/>
          <a:p>
            <a:r>
              <a:rPr lang="en-GB" sz="2400" b="1" noProof="0" dirty="0">
                <a:solidFill>
                  <a:srgbClr val="56104A"/>
                </a:solidFill>
              </a:rPr>
              <a:t>Limits to </a:t>
            </a:r>
            <a:r>
              <a:rPr lang="en-GB" sz="2400" b="1" noProof="0" dirty="0" err="1">
                <a:solidFill>
                  <a:srgbClr val="56104A"/>
                </a:solidFill>
              </a:rPr>
              <a:t>FoRB</a:t>
            </a:r>
            <a:r>
              <a:rPr lang="en-GB" sz="2400" b="1" noProof="0" dirty="0">
                <a:solidFill>
                  <a:srgbClr val="56104A"/>
                </a:solidFill>
              </a:rPr>
              <a:t>?</a:t>
            </a:r>
            <a:endParaRPr lang="en-GB" noProof="0" dirty="0"/>
          </a:p>
        </p:txBody>
      </p:sp>
      <p:sp>
        <p:nvSpPr>
          <p:cNvPr id="7" name="Rektangel 6">
            <a:extLst>
              <a:ext uri="{FF2B5EF4-FFF2-40B4-BE49-F238E27FC236}">
                <a16:creationId xmlns:a16="http://schemas.microsoft.com/office/drawing/2014/main" id="{6B57879C-39A1-7A7B-5035-227CF22AF08E}"/>
              </a:ext>
            </a:extLst>
          </p:cNvPr>
          <p:cNvSpPr/>
          <p:nvPr/>
        </p:nvSpPr>
        <p:spPr>
          <a:xfrm>
            <a:off x="8193231" y="3200066"/>
            <a:ext cx="3734653" cy="461665"/>
          </a:xfrm>
          <a:prstGeom prst="rect">
            <a:avLst/>
          </a:prstGeom>
        </p:spPr>
        <p:txBody>
          <a:bodyPr wrap="square" lIns="91440" tIns="45720" rIns="91440" bIns="45720" anchor="t">
            <a:spAutoFit/>
          </a:bodyPr>
          <a:lstStyle/>
          <a:p>
            <a:r>
              <a:rPr lang="en-GB" sz="2400" b="1" noProof="0" dirty="0">
                <a:solidFill>
                  <a:srgbClr val="56104A"/>
                </a:solidFill>
              </a:rPr>
              <a:t>Shared practice?</a:t>
            </a:r>
            <a:endParaRPr lang="en-GB" noProof="0" dirty="0"/>
          </a:p>
        </p:txBody>
      </p:sp>
      <p:sp>
        <p:nvSpPr>
          <p:cNvPr id="8" name="Rektangel 7">
            <a:extLst>
              <a:ext uri="{FF2B5EF4-FFF2-40B4-BE49-F238E27FC236}">
                <a16:creationId xmlns:a16="http://schemas.microsoft.com/office/drawing/2014/main" id="{9A9F6CEC-E641-4B36-1E51-718507F3BF56}"/>
              </a:ext>
            </a:extLst>
          </p:cNvPr>
          <p:cNvSpPr/>
          <p:nvPr/>
        </p:nvSpPr>
        <p:spPr>
          <a:xfrm>
            <a:off x="1525730" y="4370280"/>
            <a:ext cx="2319510" cy="840068"/>
          </a:xfrm>
          <a:prstGeom prst="rect">
            <a:avLst/>
          </a:prstGeom>
        </p:spPr>
        <p:txBody>
          <a:bodyPr wrap="square" lIns="91440" tIns="45720" rIns="91440" bIns="45720" anchor="t">
            <a:spAutoFit/>
          </a:bodyPr>
          <a:lstStyle/>
          <a:p>
            <a:r>
              <a:rPr lang="en-GB" sz="2400" b="1" noProof="0" dirty="0">
                <a:solidFill>
                  <a:srgbClr val="56104A"/>
                </a:solidFill>
              </a:rPr>
              <a:t>Could religious language help?</a:t>
            </a:r>
            <a:endParaRPr lang="en-GB" noProof="0" dirty="0"/>
          </a:p>
        </p:txBody>
      </p:sp>
      <p:cxnSp>
        <p:nvCxnSpPr>
          <p:cNvPr id="9" name="Rak koppling 8">
            <a:extLst>
              <a:ext uri="{FF2B5EF4-FFF2-40B4-BE49-F238E27FC236}">
                <a16:creationId xmlns:a16="http://schemas.microsoft.com/office/drawing/2014/main" id="{0FB22C9B-F70D-72D8-6505-D43A34DA963E}"/>
              </a:ext>
            </a:extLst>
          </p:cNvPr>
          <p:cNvCxnSpPr>
            <a:cxnSpLocks/>
          </p:cNvCxnSpPr>
          <p:nvPr/>
        </p:nvCxnSpPr>
        <p:spPr>
          <a:xfrm flipV="1">
            <a:off x="3822232" y="4267511"/>
            <a:ext cx="394513" cy="198748"/>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8488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graphicFrame>
        <p:nvGraphicFramePr>
          <p:cNvPr id="2" name="Table"/>
          <p:cNvGraphicFramePr/>
          <p:nvPr>
            <p:extLst>
              <p:ext uri="{D42A27DB-BD31-4B8C-83A1-F6EECF244321}">
                <p14:modId xmlns:p14="http://schemas.microsoft.com/office/powerpoint/2010/main" val="3146778839"/>
              </p:ext>
            </p:extLst>
          </p:nvPr>
        </p:nvGraphicFramePr>
        <p:xfrm>
          <a:off x="3026603" y="2274903"/>
          <a:ext cx="6288340" cy="3560000"/>
        </p:xfrm>
        <a:graphic>
          <a:graphicData uri="http://schemas.openxmlformats.org/drawingml/2006/table">
            <a:tbl>
              <a:tblPr/>
              <a:tblGrid>
                <a:gridCol w="1257668">
                  <a:extLst>
                    <a:ext uri="{9D8B030D-6E8A-4147-A177-3AD203B41FA5}">
                      <a16:colId xmlns:a16="http://schemas.microsoft.com/office/drawing/2014/main" val="20000"/>
                    </a:ext>
                  </a:extLst>
                </a:gridCol>
                <a:gridCol w="1257668">
                  <a:extLst>
                    <a:ext uri="{9D8B030D-6E8A-4147-A177-3AD203B41FA5}">
                      <a16:colId xmlns:a16="http://schemas.microsoft.com/office/drawing/2014/main" val="20001"/>
                    </a:ext>
                  </a:extLst>
                </a:gridCol>
                <a:gridCol w="1257668">
                  <a:extLst>
                    <a:ext uri="{9D8B030D-6E8A-4147-A177-3AD203B41FA5}">
                      <a16:colId xmlns:a16="http://schemas.microsoft.com/office/drawing/2014/main" val="20002"/>
                    </a:ext>
                  </a:extLst>
                </a:gridCol>
                <a:gridCol w="1257668">
                  <a:extLst>
                    <a:ext uri="{9D8B030D-6E8A-4147-A177-3AD203B41FA5}">
                      <a16:colId xmlns:a16="http://schemas.microsoft.com/office/drawing/2014/main" val="20003"/>
                    </a:ext>
                  </a:extLst>
                </a:gridCol>
                <a:gridCol w="1257668">
                  <a:extLst>
                    <a:ext uri="{9D8B030D-6E8A-4147-A177-3AD203B41FA5}">
                      <a16:colId xmlns:a16="http://schemas.microsoft.com/office/drawing/2014/main" val="20004"/>
                    </a:ext>
                  </a:extLst>
                </a:gridCol>
              </a:tblGrid>
              <a:tr h="712000">
                <a:tc>
                  <a:txBody>
                    <a:bodyPr/>
                    <a:lstStyle/>
                    <a:p>
                      <a:pPr algn="ctr">
                        <a:lnSpc>
                          <a:spcPct val="80000"/>
                        </a:lnSpc>
                        <a:defRPr sz="1800"/>
                      </a:pPr>
                      <a:r>
                        <a:rPr lang="en-GB" sz="1500" noProof="0" dirty="0">
                          <a:solidFill>
                            <a:srgbClr val="5E5E5E"/>
                          </a:solidFill>
                          <a:latin typeface="+mn-lt"/>
                          <a:ea typeface="+mn-ea"/>
                          <a:cs typeface="+mn-cs"/>
                          <a:sym typeface="Trebuchet MS"/>
                        </a:rPr>
                        <a:t>Shared practice</a:t>
                      </a:r>
                    </a:p>
                  </a:txBody>
                  <a:tcPr marL="35719" marR="35719" marT="35719" marB="35719" anchor="ctr" horzOverflow="overflow">
                    <a:lnL w="12700">
                      <a:miter lim="400000"/>
                    </a:lnL>
                    <a:lnT w="12700">
                      <a:miter lim="400000"/>
                    </a:lnT>
                    <a:solidFill>
                      <a:srgbClr val="D6D5D5"/>
                    </a:solidFill>
                  </a:tcPr>
                </a:tc>
                <a:tc>
                  <a:txBody>
                    <a:bodyPr/>
                    <a:lstStyle/>
                    <a:p>
                      <a:pPr defTabSz="914400">
                        <a:defRPr sz="2200">
                          <a:sym typeface="Helvetica Neue"/>
                        </a:defRPr>
                      </a:pPr>
                      <a:endParaRPr lang="en-GB" sz="1500" noProof="0" dirty="0"/>
                    </a:p>
                  </a:txBody>
                  <a:tcPr marL="35719" marR="35719" marT="35719" marB="35719" anchor="ctr" horzOverflow="overflow">
                    <a:lnT w="12700">
                      <a:miter lim="400000"/>
                    </a:lnT>
                    <a:solidFill>
                      <a:srgbClr val="009A94"/>
                    </a:solidFill>
                  </a:tcPr>
                </a:tc>
                <a:tc>
                  <a:txBody>
                    <a:bodyPr/>
                    <a:lstStyle/>
                    <a:p>
                      <a:pPr defTabSz="914400">
                        <a:defRPr sz="2200">
                          <a:sym typeface="Helvetica Neue"/>
                        </a:defRPr>
                      </a:pPr>
                      <a:endParaRPr lang="en-GB" sz="1500" noProof="0" dirty="0"/>
                    </a:p>
                  </a:txBody>
                  <a:tcPr marL="35719" marR="35719" marT="35719" marB="35719" anchor="ctr" horzOverflow="overflow">
                    <a:lnT w="12700">
                      <a:miter lim="400000"/>
                    </a:lnT>
                    <a:solidFill>
                      <a:srgbClr val="009A94"/>
                    </a:solidFill>
                  </a:tcPr>
                </a:tc>
                <a:tc>
                  <a:txBody>
                    <a:bodyPr/>
                    <a:lstStyle/>
                    <a:p>
                      <a:pPr defTabSz="914400">
                        <a:defRPr sz="2200">
                          <a:sym typeface="Helvetica Neue"/>
                        </a:defRPr>
                      </a:pPr>
                      <a:endParaRPr lang="en-GB" sz="1500" noProof="0" dirty="0"/>
                    </a:p>
                  </a:txBody>
                  <a:tcPr marL="35719" marR="35719" marT="35719" marB="35719" anchor="ctr" horzOverflow="overflow">
                    <a:lnT w="12700">
                      <a:miter lim="400000"/>
                    </a:lnT>
                    <a:solidFill>
                      <a:srgbClr val="009A94"/>
                    </a:solidFill>
                  </a:tcPr>
                </a:tc>
                <a:tc>
                  <a:txBody>
                    <a:bodyPr/>
                    <a:lstStyle/>
                    <a:p>
                      <a:pPr defTabSz="914400">
                        <a:defRPr sz="2200">
                          <a:sym typeface="Helvetica Neue"/>
                        </a:defRPr>
                      </a:pPr>
                      <a:endParaRPr lang="en-GB" sz="1500" noProof="0" dirty="0"/>
                    </a:p>
                  </a:txBody>
                  <a:tcPr marL="35719" marR="35719" marT="35719" marB="35719" anchor="ctr" horzOverflow="overflow">
                    <a:lnR w="12700">
                      <a:miter lim="400000"/>
                    </a:lnR>
                    <a:lnT w="12700">
                      <a:miter lim="400000"/>
                    </a:lnT>
                    <a:solidFill>
                      <a:srgbClr val="009A94"/>
                    </a:solidFill>
                  </a:tcPr>
                </a:tc>
                <a:extLst>
                  <a:ext uri="{0D108BD9-81ED-4DB2-BD59-A6C34878D82A}">
                    <a16:rowId xmlns:a16="http://schemas.microsoft.com/office/drawing/2014/main" val="10000"/>
                  </a:ext>
                </a:extLst>
              </a:tr>
              <a:tr h="712000">
                <a:tc>
                  <a:txBody>
                    <a:bodyPr/>
                    <a:lstStyle/>
                    <a:p>
                      <a:pPr algn="ctr">
                        <a:lnSpc>
                          <a:spcPct val="80000"/>
                        </a:lnSpc>
                        <a:defRPr sz="1800"/>
                      </a:pPr>
                      <a:r>
                        <a:rPr lang="en-GB" sz="1500" noProof="0" dirty="0">
                          <a:solidFill>
                            <a:srgbClr val="5E5E5E"/>
                          </a:solidFill>
                          <a:latin typeface="+mn-lt"/>
                          <a:ea typeface="+mn-ea"/>
                          <a:cs typeface="+mn-cs"/>
                          <a:sym typeface="Trebuchet MS"/>
                        </a:rPr>
                        <a:t>Good Knowledge</a:t>
                      </a:r>
                    </a:p>
                  </a:txBody>
                  <a:tcPr marL="35719" marR="35719" marT="35719" marB="35719" anchor="ctr" horzOverflow="overflow">
                    <a:lnL w="12700">
                      <a:miter lim="400000"/>
                    </a:lnL>
                    <a:solidFill>
                      <a:srgbClr val="D6D5D5"/>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C5DDA3"/>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C5DDA3"/>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C5DDA3"/>
                    </a:solidFill>
                  </a:tcPr>
                </a:tc>
                <a:tc>
                  <a:txBody>
                    <a:bodyPr/>
                    <a:lstStyle/>
                    <a:p>
                      <a:pPr defTabSz="914400">
                        <a:defRPr sz="2200">
                          <a:sym typeface="Helvetica Neue"/>
                        </a:defRPr>
                      </a:pPr>
                      <a:endParaRPr lang="en-GB" sz="1500" noProof="0" dirty="0"/>
                    </a:p>
                  </a:txBody>
                  <a:tcPr marL="35719" marR="35719" marT="35719" marB="35719" anchor="ctr" horzOverflow="overflow">
                    <a:lnR w="12700">
                      <a:miter lim="400000"/>
                    </a:lnR>
                    <a:solidFill>
                      <a:srgbClr val="C5DDA3"/>
                    </a:solidFill>
                  </a:tcPr>
                </a:tc>
                <a:extLst>
                  <a:ext uri="{0D108BD9-81ED-4DB2-BD59-A6C34878D82A}">
                    <a16:rowId xmlns:a16="http://schemas.microsoft.com/office/drawing/2014/main" val="10001"/>
                  </a:ext>
                </a:extLst>
              </a:tr>
              <a:tr h="712000">
                <a:tc>
                  <a:txBody>
                    <a:bodyPr/>
                    <a:lstStyle/>
                    <a:p>
                      <a:pPr algn="ctr">
                        <a:lnSpc>
                          <a:spcPct val="80000"/>
                        </a:lnSpc>
                        <a:defRPr sz="1800"/>
                      </a:pPr>
                      <a:r>
                        <a:rPr lang="en-GB" sz="1500" noProof="0" dirty="0">
                          <a:solidFill>
                            <a:srgbClr val="5E5E5E"/>
                          </a:solidFill>
                          <a:latin typeface="+mn-lt"/>
                          <a:ea typeface="+mn-ea"/>
                          <a:cs typeface="+mn-cs"/>
                          <a:sym typeface="Trebuchet MS"/>
                        </a:rPr>
                        <a:t>Basic awareness</a:t>
                      </a:r>
                    </a:p>
                  </a:txBody>
                  <a:tcPr marL="35719" marR="35719" marT="35719" marB="35719" anchor="ctr" horzOverflow="overflow">
                    <a:lnL w="12700">
                      <a:miter lim="400000"/>
                    </a:lnL>
                    <a:solidFill>
                      <a:srgbClr val="D6D5D5"/>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F09011"/>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F09011"/>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F09011"/>
                    </a:solidFill>
                  </a:tcPr>
                </a:tc>
                <a:tc>
                  <a:txBody>
                    <a:bodyPr/>
                    <a:lstStyle/>
                    <a:p>
                      <a:pPr defTabSz="914400">
                        <a:defRPr sz="2200">
                          <a:sym typeface="Helvetica Neue"/>
                        </a:defRPr>
                      </a:pPr>
                      <a:endParaRPr lang="en-GB" sz="1500" noProof="0" dirty="0"/>
                    </a:p>
                  </a:txBody>
                  <a:tcPr marL="35719" marR="35719" marT="35719" marB="35719" anchor="ctr" horzOverflow="overflow">
                    <a:lnR w="12700">
                      <a:miter lim="400000"/>
                    </a:lnR>
                    <a:solidFill>
                      <a:srgbClr val="F09011"/>
                    </a:solidFill>
                  </a:tcPr>
                </a:tc>
                <a:extLst>
                  <a:ext uri="{0D108BD9-81ED-4DB2-BD59-A6C34878D82A}">
                    <a16:rowId xmlns:a16="http://schemas.microsoft.com/office/drawing/2014/main" val="10002"/>
                  </a:ext>
                </a:extLst>
              </a:tr>
              <a:tr h="712000">
                <a:tc>
                  <a:txBody>
                    <a:bodyPr/>
                    <a:lstStyle/>
                    <a:p>
                      <a:pPr algn="ctr">
                        <a:lnSpc>
                          <a:spcPct val="80000"/>
                        </a:lnSpc>
                        <a:defRPr sz="1800"/>
                      </a:pPr>
                      <a:r>
                        <a:rPr lang="en-GB" sz="1500" noProof="0" dirty="0">
                          <a:solidFill>
                            <a:srgbClr val="5E5E5E"/>
                          </a:solidFill>
                          <a:latin typeface="+mn-lt"/>
                          <a:ea typeface="+mn-ea"/>
                          <a:cs typeface="+mn-cs"/>
                          <a:sym typeface="Trebuchet MS"/>
                        </a:rPr>
                        <a:t>Inadequate</a:t>
                      </a:r>
                    </a:p>
                  </a:txBody>
                  <a:tcPr marL="35719" marR="35719" marT="35719" marB="35719" anchor="ctr" horzOverflow="overflow">
                    <a:lnL w="12700">
                      <a:miter lim="400000"/>
                    </a:lnL>
                    <a:solidFill>
                      <a:srgbClr val="D6D5D5"/>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EAC8E8"/>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EAC8E8"/>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EAC8E8"/>
                    </a:solidFill>
                  </a:tcPr>
                </a:tc>
                <a:tc>
                  <a:txBody>
                    <a:bodyPr/>
                    <a:lstStyle/>
                    <a:p>
                      <a:pPr defTabSz="914400">
                        <a:defRPr sz="2200">
                          <a:sym typeface="Helvetica Neue"/>
                        </a:defRPr>
                      </a:pPr>
                      <a:endParaRPr lang="en-GB" sz="1500" noProof="0" dirty="0"/>
                    </a:p>
                  </a:txBody>
                  <a:tcPr marL="35719" marR="35719" marT="35719" marB="35719" anchor="ctr" horzOverflow="overflow">
                    <a:lnR w="12700">
                      <a:miter lim="400000"/>
                    </a:lnR>
                    <a:solidFill>
                      <a:srgbClr val="EAC8E8"/>
                    </a:solidFill>
                  </a:tcPr>
                </a:tc>
                <a:extLst>
                  <a:ext uri="{0D108BD9-81ED-4DB2-BD59-A6C34878D82A}">
                    <a16:rowId xmlns:a16="http://schemas.microsoft.com/office/drawing/2014/main" val="10003"/>
                  </a:ext>
                </a:extLst>
              </a:tr>
              <a:tr h="712000">
                <a:tc>
                  <a:txBody>
                    <a:bodyPr/>
                    <a:lstStyle/>
                    <a:p>
                      <a:pPr defTabSz="914400">
                        <a:defRPr sz="2200">
                          <a:sym typeface="Helvetica Neue"/>
                        </a:defRPr>
                      </a:pPr>
                      <a:endParaRPr lang="en-GB" sz="1500" noProof="0" dirty="0"/>
                    </a:p>
                  </a:txBody>
                  <a:tcPr marL="35719" marR="35719" marT="35719" marB="35719" anchor="ctr" horzOverflow="overflow">
                    <a:lnL w="12700">
                      <a:miter lim="400000"/>
                    </a:lnL>
                    <a:lnB w="12700">
                      <a:miter lim="400000"/>
                    </a:lnB>
                  </a:tcPr>
                </a:tc>
                <a:tc>
                  <a:txBody>
                    <a:bodyPr/>
                    <a:lstStyle/>
                    <a:p>
                      <a:pPr algn="ctr">
                        <a:lnSpc>
                          <a:spcPct val="80000"/>
                        </a:lnSpc>
                        <a:defRPr sz="1800"/>
                      </a:pPr>
                      <a:r>
                        <a:rPr lang="en-GB" sz="2400" noProof="0" dirty="0">
                          <a:solidFill>
                            <a:srgbClr val="5E5E5E"/>
                          </a:solidFill>
                          <a:latin typeface="+mn-lt"/>
                          <a:ea typeface="+mn-ea"/>
                          <a:cs typeface="+mn-cs"/>
                          <a:sym typeface="Trebuchet MS"/>
                        </a:rPr>
                        <a:t>?</a:t>
                      </a:r>
                    </a:p>
                  </a:txBody>
                  <a:tcPr marL="35719" marR="35719" marT="35719" marB="35719" anchor="ctr" horzOverflow="overflow">
                    <a:lnB w="12700">
                      <a:miter lim="400000"/>
                    </a:lnB>
                    <a:solidFill>
                      <a:srgbClr val="D6D5D5"/>
                    </a:solidFill>
                  </a:tcPr>
                </a:tc>
                <a:tc>
                  <a:txBody>
                    <a:bodyPr/>
                    <a:lstStyle/>
                    <a:p>
                      <a:pPr algn="ctr">
                        <a:lnSpc>
                          <a:spcPct val="80000"/>
                        </a:lnSpc>
                        <a:defRPr sz="1800"/>
                      </a:pPr>
                      <a:r>
                        <a:rPr lang="en-GB" sz="3500" noProof="0" dirty="0">
                          <a:solidFill>
                            <a:srgbClr val="5E5E5E"/>
                          </a:solidFill>
                          <a:latin typeface="+mn-lt"/>
                          <a:ea typeface="+mn-ea"/>
                          <a:cs typeface="+mn-cs"/>
                          <a:sym typeface="Trebuchet MS"/>
                        </a:rPr>
                        <a:t>⊝</a:t>
                      </a:r>
                    </a:p>
                  </a:txBody>
                  <a:tcPr marL="35719" marR="35719" marT="35719" marB="35719" anchor="ctr" horzOverflow="overflow">
                    <a:lnB w="12700">
                      <a:miter lim="400000"/>
                    </a:lnB>
                    <a:solidFill>
                      <a:srgbClr val="D6D5D5"/>
                    </a:solidFill>
                  </a:tcPr>
                </a:tc>
                <a:tc>
                  <a:txBody>
                    <a:bodyPr/>
                    <a:lstStyle/>
                    <a:p>
                      <a:pPr algn="ctr">
                        <a:lnSpc>
                          <a:spcPct val="80000"/>
                        </a:lnSpc>
                        <a:defRPr sz="1800"/>
                      </a:pPr>
                      <a:r>
                        <a:rPr lang="en-GB" sz="3500" noProof="0" dirty="0">
                          <a:solidFill>
                            <a:srgbClr val="5E5E5E"/>
                          </a:solidFill>
                          <a:latin typeface="+mn-lt"/>
                          <a:ea typeface="+mn-ea"/>
                          <a:cs typeface="+mn-cs"/>
                          <a:sym typeface="Trebuchet MS"/>
                        </a:rPr>
                        <a:t>⊙</a:t>
                      </a:r>
                    </a:p>
                  </a:txBody>
                  <a:tcPr marL="35719" marR="35719" marT="35719" marB="35719" anchor="ctr" horzOverflow="overflow">
                    <a:lnB w="12700">
                      <a:miter lim="400000"/>
                    </a:lnB>
                    <a:solidFill>
                      <a:srgbClr val="D6D5D5"/>
                    </a:solidFill>
                  </a:tcPr>
                </a:tc>
                <a:tc>
                  <a:txBody>
                    <a:bodyPr/>
                    <a:lstStyle/>
                    <a:p>
                      <a:pPr algn="ctr">
                        <a:lnSpc>
                          <a:spcPct val="80000"/>
                        </a:lnSpc>
                        <a:defRPr sz="1800"/>
                      </a:pPr>
                      <a:r>
                        <a:rPr lang="en-GB" sz="3500" noProof="0" dirty="0">
                          <a:solidFill>
                            <a:srgbClr val="5E5E5E"/>
                          </a:solidFill>
                          <a:latin typeface="+mn-lt"/>
                          <a:ea typeface="+mn-ea"/>
                          <a:cs typeface="+mn-cs"/>
                          <a:sym typeface="Trebuchet MS"/>
                        </a:rPr>
                        <a:t>⊕</a:t>
                      </a:r>
                    </a:p>
                  </a:txBody>
                  <a:tcPr marL="35719" marR="35719" marT="35719" marB="35719" anchor="ctr" horzOverflow="overflow">
                    <a:lnR w="12700">
                      <a:miter lim="400000"/>
                    </a:lnR>
                    <a:lnB w="12700">
                      <a:miter lim="400000"/>
                    </a:lnB>
                    <a:solidFill>
                      <a:srgbClr val="D6D5D5"/>
                    </a:solidFill>
                  </a:tcPr>
                </a:tc>
                <a:extLst>
                  <a:ext uri="{0D108BD9-81ED-4DB2-BD59-A6C34878D82A}">
                    <a16:rowId xmlns:a16="http://schemas.microsoft.com/office/drawing/2014/main" val="10004"/>
                  </a:ext>
                </a:extLst>
              </a:tr>
            </a:tbl>
          </a:graphicData>
        </a:graphic>
      </p:graphicFrame>
      <p:sp>
        <p:nvSpPr>
          <p:cNvPr id="3" name="Our relationship to their religious identity"/>
          <p:cNvSpPr txBox="1"/>
          <p:nvPr/>
        </p:nvSpPr>
        <p:spPr>
          <a:xfrm rot="16200000">
            <a:off x="238365" y="3555480"/>
            <a:ext cx="4635360" cy="29956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z="1600" noProof="0" dirty="0"/>
              <a:t>Our relationship to their religious identity</a:t>
            </a:r>
          </a:p>
        </p:txBody>
      </p:sp>
      <p:sp>
        <p:nvSpPr>
          <p:cNvPr id="4" name="Relationship to project goals"/>
          <p:cNvSpPr txBox="1"/>
          <p:nvPr/>
        </p:nvSpPr>
        <p:spPr>
          <a:xfrm>
            <a:off x="3098228" y="6263831"/>
            <a:ext cx="6293684" cy="26911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nSpc>
                <a:spcPct val="80000"/>
              </a:lnSpc>
              <a:defRPr sz="3000" b="0">
                <a:solidFill>
                  <a:srgbClr val="5E5E5E"/>
                </a:solidFill>
                <a:latin typeface="+mn-lt"/>
                <a:ea typeface="+mn-ea"/>
                <a:cs typeface="+mn-cs"/>
                <a:sym typeface="Trebuchet MS"/>
              </a:defRPr>
            </a:lvl1pPr>
          </a:lstStyle>
          <a:p>
            <a:pPr algn="ctr"/>
            <a:r>
              <a:rPr lang="en-GB" sz="1600" noProof="0" dirty="0"/>
              <a:t>Relationship to project goals</a:t>
            </a:r>
          </a:p>
        </p:txBody>
      </p:sp>
      <p:sp>
        <p:nvSpPr>
          <p:cNvPr id="9" name="passive"/>
          <p:cNvSpPr txBox="1"/>
          <p:nvPr/>
        </p:nvSpPr>
        <p:spPr>
          <a:xfrm rot="16200000">
            <a:off x="7692765" y="3632643"/>
            <a:ext cx="656911" cy="45300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nSpc>
                <a:spcPct val="80000"/>
              </a:lnSpc>
              <a:defRPr sz="2200" b="0">
                <a:solidFill>
                  <a:srgbClr val="5E5E5E"/>
                </a:solidFill>
                <a:latin typeface="+mn-lt"/>
                <a:ea typeface="+mn-ea"/>
                <a:cs typeface="+mn-cs"/>
                <a:sym typeface="Trebuchet MS"/>
              </a:defRPr>
            </a:lvl1pPr>
          </a:lstStyle>
          <a:p>
            <a:r>
              <a:rPr lang="en-GB" sz="1547" noProof="0" dirty="0"/>
              <a:t>passive</a:t>
            </a:r>
          </a:p>
        </p:txBody>
      </p:sp>
      <p:sp>
        <p:nvSpPr>
          <p:cNvPr id="10" name="Line"/>
          <p:cNvSpPr/>
          <p:nvPr/>
        </p:nvSpPr>
        <p:spPr>
          <a:xfrm flipV="1">
            <a:off x="7694776" y="2858226"/>
            <a:ext cx="0" cy="2111363"/>
          </a:xfrm>
          <a:prstGeom prst="line">
            <a:avLst/>
          </a:prstGeom>
          <a:ln w="25400">
            <a:solidFill>
              <a:srgbClr val="941100"/>
            </a:solidFill>
            <a:custDash>
              <a:ds d="200000" sp="200000"/>
            </a:custDash>
            <a:miter lim="400000"/>
          </a:ln>
        </p:spPr>
        <p:txBody>
          <a:bodyPr lIns="35719" tIns="35719" rIns="35719" bIns="35719" anchor="ctr"/>
          <a:lstStyle/>
          <a:p>
            <a:pPr>
              <a:defRPr sz="2200" b="0">
                <a:solidFill>
                  <a:srgbClr val="FFFFFF"/>
                </a:solidFill>
                <a:latin typeface="Helvetica Neue Medium"/>
                <a:ea typeface="Helvetica Neue Medium"/>
                <a:cs typeface="Helvetica Neue Medium"/>
                <a:sym typeface="Helvetica Neue Medium"/>
              </a:defRPr>
            </a:pPr>
            <a:endParaRPr lang="en-GB" sz="1547" noProof="0" dirty="0"/>
          </a:p>
        </p:txBody>
      </p:sp>
      <p:sp>
        <p:nvSpPr>
          <p:cNvPr id="11" name="active"/>
          <p:cNvSpPr txBox="1"/>
          <p:nvPr/>
        </p:nvSpPr>
        <p:spPr>
          <a:xfrm rot="16200000">
            <a:off x="7084774" y="3723958"/>
            <a:ext cx="613951" cy="26257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nSpc>
                <a:spcPct val="80000"/>
              </a:lnSpc>
              <a:defRPr sz="2200" b="0">
                <a:solidFill>
                  <a:srgbClr val="5E5E5E"/>
                </a:solidFill>
                <a:latin typeface="+mn-lt"/>
                <a:ea typeface="+mn-ea"/>
                <a:cs typeface="+mn-cs"/>
                <a:sym typeface="Trebuchet MS"/>
              </a:defRPr>
            </a:lvl1pPr>
          </a:lstStyle>
          <a:p>
            <a:r>
              <a:rPr lang="en-GB" sz="1547" noProof="0" dirty="0"/>
              <a:t>active</a:t>
            </a:r>
          </a:p>
        </p:txBody>
      </p:sp>
      <p:sp>
        <p:nvSpPr>
          <p:cNvPr id="12" name="passive"/>
          <p:cNvSpPr txBox="1"/>
          <p:nvPr/>
        </p:nvSpPr>
        <p:spPr>
          <a:xfrm rot="16200000">
            <a:off x="7692766" y="3632643"/>
            <a:ext cx="656911" cy="45300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nSpc>
                <a:spcPct val="80000"/>
              </a:lnSpc>
              <a:defRPr sz="2200" b="0">
                <a:solidFill>
                  <a:srgbClr val="5E5E5E"/>
                </a:solidFill>
                <a:latin typeface="+mn-lt"/>
                <a:ea typeface="+mn-ea"/>
                <a:cs typeface="+mn-cs"/>
                <a:sym typeface="Trebuchet MS"/>
              </a:defRPr>
            </a:lvl1pPr>
          </a:lstStyle>
          <a:p>
            <a:r>
              <a:rPr lang="en-GB" sz="1547" noProof="0" dirty="0"/>
              <a:t>passive</a:t>
            </a:r>
          </a:p>
        </p:txBody>
      </p:sp>
      <p:sp>
        <p:nvSpPr>
          <p:cNvPr id="13" name="Line"/>
          <p:cNvSpPr/>
          <p:nvPr/>
        </p:nvSpPr>
        <p:spPr>
          <a:xfrm flipV="1">
            <a:off x="7694777" y="2858226"/>
            <a:ext cx="0" cy="2111363"/>
          </a:xfrm>
          <a:prstGeom prst="line">
            <a:avLst/>
          </a:prstGeom>
          <a:ln w="25400">
            <a:solidFill>
              <a:srgbClr val="941100"/>
            </a:solidFill>
            <a:custDash>
              <a:ds d="200000" sp="200000"/>
            </a:custDash>
            <a:miter lim="400000"/>
          </a:ln>
        </p:spPr>
        <p:txBody>
          <a:bodyPr lIns="35719" tIns="35719" rIns="35719" bIns="35719" anchor="ctr"/>
          <a:lstStyle/>
          <a:p>
            <a:pPr>
              <a:defRPr sz="2200" b="0">
                <a:solidFill>
                  <a:srgbClr val="FFFFFF"/>
                </a:solidFill>
                <a:latin typeface="Helvetica Neue Medium"/>
                <a:ea typeface="Helvetica Neue Medium"/>
                <a:cs typeface="Helvetica Neue Medium"/>
                <a:sym typeface="Helvetica Neue Medium"/>
              </a:defRPr>
            </a:pPr>
            <a:endParaRPr lang="en-GB" sz="1547" noProof="0" dirty="0"/>
          </a:p>
        </p:txBody>
      </p:sp>
      <p:sp>
        <p:nvSpPr>
          <p:cNvPr id="14" name="active"/>
          <p:cNvSpPr txBox="1"/>
          <p:nvPr/>
        </p:nvSpPr>
        <p:spPr>
          <a:xfrm rot="16200000">
            <a:off x="7084775" y="3723958"/>
            <a:ext cx="613951" cy="26257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nSpc>
                <a:spcPct val="80000"/>
              </a:lnSpc>
              <a:defRPr sz="2200" b="0">
                <a:solidFill>
                  <a:srgbClr val="5E5E5E"/>
                </a:solidFill>
                <a:latin typeface="+mn-lt"/>
                <a:ea typeface="+mn-ea"/>
                <a:cs typeface="+mn-cs"/>
                <a:sym typeface="Trebuchet MS"/>
              </a:defRPr>
            </a:lvl1pPr>
          </a:lstStyle>
          <a:p>
            <a:r>
              <a:rPr lang="en-GB" sz="1547" noProof="0" dirty="0"/>
              <a:t>active</a:t>
            </a:r>
          </a:p>
        </p:txBody>
      </p:sp>
      <p:sp>
        <p:nvSpPr>
          <p:cNvPr id="15" name="passive"/>
          <p:cNvSpPr txBox="1"/>
          <p:nvPr/>
        </p:nvSpPr>
        <p:spPr>
          <a:xfrm rot="16200000">
            <a:off x="6141728" y="3428909"/>
            <a:ext cx="656911" cy="45300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nSpc>
                <a:spcPct val="80000"/>
              </a:lnSpc>
              <a:defRPr sz="2200" b="0">
                <a:solidFill>
                  <a:srgbClr val="5E5E5E"/>
                </a:solidFill>
                <a:latin typeface="+mn-lt"/>
                <a:ea typeface="+mn-ea"/>
                <a:cs typeface="+mn-cs"/>
                <a:sym typeface="Trebuchet MS"/>
              </a:defRPr>
            </a:lvl1pPr>
          </a:lstStyle>
          <a:p>
            <a:r>
              <a:rPr lang="en-GB" sz="1547" noProof="0" dirty="0"/>
              <a:t>passive</a:t>
            </a:r>
          </a:p>
        </p:txBody>
      </p:sp>
      <p:sp>
        <p:nvSpPr>
          <p:cNvPr id="16" name="Line"/>
          <p:cNvSpPr/>
          <p:nvPr/>
        </p:nvSpPr>
        <p:spPr>
          <a:xfrm flipV="1">
            <a:off x="6143739" y="2654492"/>
            <a:ext cx="0" cy="2111363"/>
          </a:xfrm>
          <a:prstGeom prst="line">
            <a:avLst/>
          </a:prstGeom>
          <a:ln w="25400">
            <a:solidFill>
              <a:srgbClr val="941100"/>
            </a:solidFill>
            <a:custDash>
              <a:ds d="200000" sp="200000"/>
            </a:custDash>
            <a:miter lim="400000"/>
          </a:ln>
        </p:spPr>
        <p:txBody>
          <a:bodyPr lIns="35719" tIns="35719" rIns="35719" bIns="35719" anchor="ctr"/>
          <a:lstStyle/>
          <a:p>
            <a:pPr>
              <a:defRPr sz="2200" b="0">
                <a:solidFill>
                  <a:srgbClr val="FFFFFF"/>
                </a:solidFill>
                <a:latin typeface="Helvetica Neue Medium"/>
                <a:ea typeface="Helvetica Neue Medium"/>
                <a:cs typeface="Helvetica Neue Medium"/>
                <a:sym typeface="Helvetica Neue Medium"/>
              </a:defRPr>
            </a:pPr>
            <a:endParaRPr lang="en-GB" sz="1547" noProof="0" dirty="0"/>
          </a:p>
        </p:txBody>
      </p:sp>
      <p:sp>
        <p:nvSpPr>
          <p:cNvPr id="17" name="active"/>
          <p:cNvSpPr txBox="1"/>
          <p:nvPr/>
        </p:nvSpPr>
        <p:spPr>
          <a:xfrm rot="16200000">
            <a:off x="5533737" y="3520224"/>
            <a:ext cx="613951" cy="26257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nSpc>
                <a:spcPct val="80000"/>
              </a:lnSpc>
              <a:defRPr sz="2200" b="0">
                <a:solidFill>
                  <a:srgbClr val="5E5E5E"/>
                </a:solidFill>
                <a:latin typeface="+mn-lt"/>
                <a:ea typeface="+mn-ea"/>
                <a:cs typeface="+mn-cs"/>
                <a:sym typeface="Trebuchet MS"/>
              </a:defRPr>
            </a:lvl1pPr>
          </a:lstStyle>
          <a:p>
            <a:r>
              <a:rPr lang="en-GB" sz="1547" noProof="0" dirty="0"/>
              <a:t>active</a:t>
            </a:r>
          </a:p>
        </p:txBody>
      </p:sp>
      <p:sp>
        <p:nvSpPr>
          <p:cNvPr id="18" name="Line"/>
          <p:cNvSpPr/>
          <p:nvPr/>
        </p:nvSpPr>
        <p:spPr>
          <a:xfrm flipV="1">
            <a:off x="7694778" y="2858226"/>
            <a:ext cx="0" cy="2111363"/>
          </a:xfrm>
          <a:prstGeom prst="line">
            <a:avLst/>
          </a:prstGeom>
          <a:ln w="25400">
            <a:solidFill>
              <a:srgbClr val="941100"/>
            </a:solidFill>
            <a:custDash>
              <a:ds d="200000" sp="200000"/>
            </a:custDash>
            <a:miter lim="400000"/>
          </a:ln>
        </p:spPr>
        <p:txBody>
          <a:bodyPr lIns="35719" tIns="35719" rIns="35719" bIns="35719" anchor="ctr"/>
          <a:lstStyle/>
          <a:p>
            <a:pPr>
              <a:defRPr sz="2200" b="0">
                <a:solidFill>
                  <a:srgbClr val="FFFFFF"/>
                </a:solidFill>
                <a:latin typeface="Helvetica Neue Medium"/>
                <a:ea typeface="Helvetica Neue Medium"/>
                <a:cs typeface="Helvetica Neue Medium"/>
                <a:sym typeface="Helvetica Neue Medium"/>
              </a:defRPr>
            </a:pPr>
            <a:endParaRPr lang="en-GB" sz="1547" noProof="0" dirty="0"/>
          </a:p>
        </p:txBody>
      </p:sp>
      <p:sp>
        <p:nvSpPr>
          <p:cNvPr id="19" name="active"/>
          <p:cNvSpPr txBox="1"/>
          <p:nvPr/>
        </p:nvSpPr>
        <p:spPr>
          <a:xfrm rot="16200000">
            <a:off x="7084776" y="3723958"/>
            <a:ext cx="613951" cy="26257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nSpc>
                <a:spcPct val="80000"/>
              </a:lnSpc>
              <a:defRPr sz="2200" b="0">
                <a:solidFill>
                  <a:srgbClr val="5E5E5E"/>
                </a:solidFill>
                <a:latin typeface="+mn-lt"/>
                <a:ea typeface="+mn-ea"/>
                <a:cs typeface="+mn-cs"/>
                <a:sym typeface="Trebuchet MS"/>
              </a:defRPr>
            </a:lvl1pPr>
          </a:lstStyle>
          <a:p>
            <a:r>
              <a:rPr lang="en-GB" sz="1547" noProof="0" dirty="0"/>
              <a:t>active</a:t>
            </a:r>
          </a:p>
        </p:txBody>
      </p:sp>
      <p:graphicFrame>
        <p:nvGraphicFramePr>
          <p:cNvPr id="20" name="Table"/>
          <p:cNvGraphicFramePr/>
          <p:nvPr>
            <p:extLst>
              <p:ext uri="{D42A27DB-BD31-4B8C-83A1-F6EECF244321}">
                <p14:modId xmlns:p14="http://schemas.microsoft.com/office/powerpoint/2010/main" val="3319250247"/>
              </p:ext>
            </p:extLst>
          </p:nvPr>
        </p:nvGraphicFramePr>
        <p:xfrm>
          <a:off x="2975428" y="2140857"/>
          <a:ext cx="6562790" cy="3881005"/>
        </p:xfrm>
        <a:graphic>
          <a:graphicData uri="http://schemas.openxmlformats.org/drawingml/2006/table">
            <a:tbl>
              <a:tblPr/>
              <a:tblGrid>
                <a:gridCol w="1312558">
                  <a:extLst>
                    <a:ext uri="{9D8B030D-6E8A-4147-A177-3AD203B41FA5}">
                      <a16:colId xmlns:a16="http://schemas.microsoft.com/office/drawing/2014/main" val="20000"/>
                    </a:ext>
                  </a:extLst>
                </a:gridCol>
                <a:gridCol w="1312558">
                  <a:extLst>
                    <a:ext uri="{9D8B030D-6E8A-4147-A177-3AD203B41FA5}">
                      <a16:colId xmlns:a16="http://schemas.microsoft.com/office/drawing/2014/main" val="20001"/>
                    </a:ext>
                  </a:extLst>
                </a:gridCol>
                <a:gridCol w="1312558">
                  <a:extLst>
                    <a:ext uri="{9D8B030D-6E8A-4147-A177-3AD203B41FA5}">
                      <a16:colId xmlns:a16="http://schemas.microsoft.com/office/drawing/2014/main" val="20002"/>
                    </a:ext>
                  </a:extLst>
                </a:gridCol>
                <a:gridCol w="1312558">
                  <a:extLst>
                    <a:ext uri="{9D8B030D-6E8A-4147-A177-3AD203B41FA5}">
                      <a16:colId xmlns:a16="http://schemas.microsoft.com/office/drawing/2014/main" val="20003"/>
                    </a:ext>
                  </a:extLst>
                </a:gridCol>
                <a:gridCol w="1312558">
                  <a:extLst>
                    <a:ext uri="{9D8B030D-6E8A-4147-A177-3AD203B41FA5}">
                      <a16:colId xmlns:a16="http://schemas.microsoft.com/office/drawing/2014/main" val="20004"/>
                    </a:ext>
                  </a:extLst>
                </a:gridCol>
              </a:tblGrid>
              <a:tr h="776201">
                <a:tc>
                  <a:txBody>
                    <a:bodyPr/>
                    <a:lstStyle/>
                    <a:p>
                      <a:pPr algn="ctr">
                        <a:lnSpc>
                          <a:spcPct val="80000"/>
                        </a:lnSpc>
                        <a:defRPr sz="1800"/>
                      </a:pPr>
                      <a:r>
                        <a:rPr lang="en-GB" sz="1500" b="1" noProof="0" dirty="0">
                          <a:solidFill>
                            <a:schemeClr val="bg1"/>
                          </a:solidFill>
                          <a:latin typeface="+mn-lt"/>
                          <a:ea typeface="+mn-ea"/>
                          <a:cs typeface="+mn-cs"/>
                          <a:sym typeface="Trebuchet MS"/>
                        </a:rPr>
                        <a:t>Shared practice</a:t>
                      </a:r>
                    </a:p>
                  </a:txBody>
                  <a:tcPr marL="35719" marR="35719" marT="35719" marB="35719" anchor="ctr" horzOverflow="overflow">
                    <a:lnL w="12700">
                      <a:miter lim="400000"/>
                    </a:lnL>
                    <a:lnT w="12700">
                      <a:miter lim="400000"/>
                    </a:lnT>
                    <a:solidFill>
                      <a:srgbClr val="85A399"/>
                    </a:solidFill>
                  </a:tcPr>
                </a:tc>
                <a:tc>
                  <a:txBody>
                    <a:bodyPr/>
                    <a:lstStyle/>
                    <a:p>
                      <a:pPr defTabSz="914400">
                        <a:defRPr sz="2200">
                          <a:sym typeface="Helvetica Neue"/>
                        </a:defRPr>
                      </a:pPr>
                      <a:endParaRPr lang="en-GB" sz="1500" noProof="0" dirty="0"/>
                    </a:p>
                  </a:txBody>
                  <a:tcPr marL="35719" marR="35719" marT="35719" marB="35719" anchor="ctr" horzOverflow="overflow">
                    <a:lnT w="12700">
                      <a:miter lim="400000"/>
                    </a:lnT>
                    <a:solidFill>
                      <a:srgbClr val="D7E5CC"/>
                    </a:solidFill>
                  </a:tcPr>
                </a:tc>
                <a:tc>
                  <a:txBody>
                    <a:bodyPr/>
                    <a:lstStyle/>
                    <a:p>
                      <a:pPr defTabSz="914400">
                        <a:defRPr sz="2200">
                          <a:sym typeface="Helvetica Neue"/>
                        </a:defRPr>
                      </a:pPr>
                      <a:endParaRPr lang="en-GB" sz="1500" noProof="0" dirty="0"/>
                    </a:p>
                  </a:txBody>
                  <a:tcPr marL="35719" marR="35719" marT="35719" marB="35719" anchor="ctr" horzOverflow="overflow">
                    <a:lnT w="12700">
                      <a:miter lim="400000"/>
                    </a:lnT>
                    <a:solidFill>
                      <a:srgbClr val="D7E5CC"/>
                    </a:solidFill>
                  </a:tcPr>
                </a:tc>
                <a:tc>
                  <a:txBody>
                    <a:bodyPr/>
                    <a:lstStyle/>
                    <a:p>
                      <a:pPr defTabSz="914400">
                        <a:defRPr sz="2200">
                          <a:sym typeface="Helvetica Neue"/>
                        </a:defRPr>
                      </a:pPr>
                      <a:endParaRPr lang="en-GB" sz="1500" noProof="0" dirty="0"/>
                    </a:p>
                  </a:txBody>
                  <a:tcPr marL="35719" marR="35719" marT="35719" marB="35719" anchor="ctr" horzOverflow="overflow">
                    <a:lnT w="12700">
                      <a:miter lim="400000"/>
                    </a:lnT>
                    <a:solidFill>
                      <a:srgbClr val="D7E5CC"/>
                    </a:solidFill>
                  </a:tcPr>
                </a:tc>
                <a:tc>
                  <a:txBody>
                    <a:bodyPr/>
                    <a:lstStyle/>
                    <a:p>
                      <a:pPr defTabSz="914400">
                        <a:defRPr sz="2200">
                          <a:sym typeface="Helvetica Neue"/>
                        </a:defRPr>
                      </a:pPr>
                      <a:endParaRPr lang="en-GB" sz="1500" noProof="0" dirty="0"/>
                    </a:p>
                  </a:txBody>
                  <a:tcPr marL="35719" marR="35719" marT="35719" marB="35719" anchor="ctr" horzOverflow="overflow">
                    <a:lnR w="12700">
                      <a:miter lim="400000"/>
                    </a:lnR>
                    <a:lnT w="12700">
                      <a:miter lim="400000"/>
                    </a:lnT>
                    <a:solidFill>
                      <a:srgbClr val="D7E5CC"/>
                    </a:solidFill>
                  </a:tcPr>
                </a:tc>
                <a:extLst>
                  <a:ext uri="{0D108BD9-81ED-4DB2-BD59-A6C34878D82A}">
                    <a16:rowId xmlns:a16="http://schemas.microsoft.com/office/drawing/2014/main" val="10000"/>
                  </a:ext>
                </a:extLst>
              </a:tr>
              <a:tr h="776201">
                <a:tc>
                  <a:txBody>
                    <a:bodyPr/>
                    <a:lstStyle/>
                    <a:p>
                      <a:pPr algn="ctr">
                        <a:lnSpc>
                          <a:spcPct val="80000"/>
                        </a:lnSpc>
                        <a:defRPr sz="1800"/>
                      </a:pPr>
                      <a:r>
                        <a:rPr lang="en-GB" sz="1500" b="1" noProof="0" dirty="0">
                          <a:solidFill>
                            <a:schemeClr val="bg1"/>
                          </a:solidFill>
                          <a:latin typeface="+mn-lt"/>
                          <a:ea typeface="+mn-ea"/>
                          <a:cs typeface="+mn-cs"/>
                          <a:sym typeface="Trebuchet MS"/>
                        </a:rPr>
                        <a:t>Good Knowledge</a:t>
                      </a:r>
                    </a:p>
                  </a:txBody>
                  <a:tcPr marL="35719" marR="35719" marT="35719" marB="35719" anchor="ctr" horzOverflow="overflow">
                    <a:lnL w="12700">
                      <a:miter lim="400000"/>
                    </a:lnL>
                    <a:solidFill>
                      <a:srgbClr val="85A399"/>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C5DDA3"/>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C5DDA3"/>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C5DDA3"/>
                    </a:solidFill>
                  </a:tcPr>
                </a:tc>
                <a:tc>
                  <a:txBody>
                    <a:bodyPr/>
                    <a:lstStyle/>
                    <a:p>
                      <a:pPr defTabSz="914400">
                        <a:defRPr sz="2200">
                          <a:sym typeface="Helvetica Neue"/>
                        </a:defRPr>
                      </a:pPr>
                      <a:endParaRPr lang="en-GB" sz="1500" noProof="0" dirty="0"/>
                    </a:p>
                  </a:txBody>
                  <a:tcPr marL="35719" marR="35719" marT="35719" marB="35719" anchor="ctr" horzOverflow="overflow">
                    <a:lnR w="12700">
                      <a:miter lim="400000"/>
                    </a:lnR>
                    <a:solidFill>
                      <a:srgbClr val="C5DDA3"/>
                    </a:solidFill>
                  </a:tcPr>
                </a:tc>
                <a:extLst>
                  <a:ext uri="{0D108BD9-81ED-4DB2-BD59-A6C34878D82A}">
                    <a16:rowId xmlns:a16="http://schemas.microsoft.com/office/drawing/2014/main" val="10001"/>
                  </a:ext>
                </a:extLst>
              </a:tr>
              <a:tr h="776201">
                <a:tc>
                  <a:txBody>
                    <a:bodyPr/>
                    <a:lstStyle/>
                    <a:p>
                      <a:pPr algn="ctr">
                        <a:lnSpc>
                          <a:spcPct val="80000"/>
                        </a:lnSpc>
                        <a:defRPr sz="1800"/>
                      </a:pPr>
                      <a:r>
                        <a:rPr lang="en-GB" sz="1500" b="1" noProof="0" dirty="0">
                          <a:solidFill>
                            <a:schemeClr val="bg1"/>
                          </a:solidFill>
                          <a:latin typeface="+mn-lt"/>
                          <a:ea typeface="+mn-ea"/>
                          <a:cs typeface="+mn-cs"/>
                          <a:sym typeface="Trebuchet MS"/>
                        </a:rPr>
                        <a:t>Basic awareness</a:t>
                      </a:r>
                    </a:p>
                  </a:txBody>
                  <a:tcPr marL="35719" marR="35719" marT="35719" marB="35719" anchor="ctr" horzOverflow="overflow">
                    <a:lnL w="12700">
                      <a:miter lim="400000"/>
                    </a:lnL>
                    <a:solidFill>
                      <a:srgbClr val="85A399"/>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D7E5CC"/>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D7E5CC"/>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D7E5CC"/>
                    </a:solidFill>
                  </a:tcPr>
                </a:tc>
                <a:tc>
                  <a:txBody>
                    <a:bodyPr/>
                    <a:lstStyle/>
                    <a:p>
                      <a:pPr defTabSz="914400">
                        <a:defRPr sz="2200">
                          <a:sym typeface="Helvetica Neue"/>
                        </a:defRPr>
                      </a:pPr>
                      <a:endParaRPr lang="en-GB" sz="1500" noProof="0" dirty="0"/>
                    </a:p>
                  </a:txBody>
                  <a:tcPr marL="35719" marR="35719" marT="35719" marB="35719" anchor="ctr" horzOverflow="overflow">
                    <a:lnR w="12700">
                      <a:miter lim="400000"/>
                    </a:lnR>
                    <a:solidFill>
                      <a:srgbClr val="D7E5CC"/>
                    </a:solidFill>
                  </a:tcPr>
                </a:tc>
                <a:extLst>
                  <a:ext uri="{0D108BD9-81ED-4DB2-BD59-A6C34878D82A}">
                    <a16:rowId xmlns:a16="http://schemas.microsoft.com/office/drawing/2014/main" val="10002"/>
                  </a:ext>
                </a:extLst>
              </a:tr>
              <a:tr h="776201">
                <a:tc>
                  <a:txBody>
                    <a:bodyPr/>
                    <a:lstStyle/>
                    <a:p>
                      <a:pPr algn="ctr">
                        <a:lnSpc>
                          <a:spcPct val="80000"/>
                        </a:lnSpc>
                        <a:defRPr sz="1800"/>
                      </a:pPr>
                      <a:r>
                        <a:rPr lang="en-GB" sz="1500" b="1" noProof="0" dirty="0">
                          <a:solidFill>
                            <a:schemeClr val="bg1"/>
                          </a:solidFill>
                          <a:latin typeface="+mn-lt"/>
                          <a:ea typeface="+mn-ea"/>
                          <a:cs typeface="+mn-cs"/>
                          <a:sym typeface="Trebuchet MS"/>
                        </a:rPr>
                        <a:t>Inadequate</a:t>
                      </a:r>
                    </a:p>
                  </a:txBody>
                  <a:tcPr marL="35719" marR="35719" marT="35719" marB="35719" anchor="ctr" horzOverflow="overflow">
                    <a:lnL w="12700">
                      <a:miter lim="400000"/>
                    </a:lnL>
                    <a:solidFill>
                      <a:srgbClr val="85A399"/>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C5DDA3"/>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C5DDA3"/>
                    </a:solidFill>
                  </a:tcPr>
                </a:tc>
                <a:tc>
                  <a:txBody>
                    <a:bodyPr/>
                    <a:lstStyle/>
                    <a:p>
                      <a:pPr defTabSz="914400">
                        <a:defRPr sz="2200">
                          <a:sym typeface="Helvetica Neue"/>
                        </a:defRPr>
                      </a:pPr>
                      <a:endParaRPr lang="en-GB" sz="1500" noProof="0" dirty="0"/>
                    </a:p>
                  </a:txBody>
                  <a:tcPr marL="35719" marR="35719" marT="35719" marB="35719" anchor="ctr" horzOverflow="overflow">
                    <a:solidFill>
                      <a:srgbClr val="C5DDA3"/>
                    </a:solidFill>
                  </a:tcPr>
                </a:tc>
                <a:tc>
                  <a:txBody>
                    <a:bodyPr/>
                    <a:lstStyle/>
                    <a:p>
                      <a:pPr defTabSz="914400">
                        <a:defRPr sz="2200">
                          <a:sym typeface="Helvetica Neue"/>
                        </a:defRPr>
                      </a:pPr>
                      <a:endParaRPr lang="en-GB" sz="1500" noProof="0" dirty="0"/>
                    </a:p>
                  </a:txBody>
                  <a:tcPr marL="35719" marR="35719" marT="35719" marB="35719" anchor="ctr" horzOverflow="overflow">
                    <a:lnR w="12700">
                      <a:miter lim="400000"/>
                    </a:lnR>
                    <a:solidFill>
                      <a:srgbClr val="C5DDA3"/>
                    </a:solidFill>
                  </a:tcPr>
                </a:tc>
                <a:extLst>
                  <a:ext uri="{0D108BD9-81ED-4DB2-BD59-A6C34878D82A}">
                    <a16:rowId xmlns:a16="http://schemas.microsoft.com/office/drawing/2014/main" val="10003"/>
                  </a:ext>
                </a:extLst>
              </a:tr>
              <a:tr h="776201">
                <a:tc>
                  <a:txBody>
                    <a:bodyPr/>
                    <a:lstStyle/>
                    <a:p>
                      <a:pPr defTabSz="914400">
                        <a:defRPr sz="2200">
                          <a:sym typeface="Helvetica Neue"/>
                        </a:defRPr>
                      </a:pPr>
                      <a:endParaRPr lang="en-GB" sz="1500" noProof="0" dirty="0"/>
                    </a:p>
                  </a:txBody>
                  <a:tcPr marL="35719" marR="35719" marT="35719" marB="35719" anchor="ctr" horzOverflow="overflow">
                    <a:lnL w="12700">
                      <a:miter lim="400000"/>
                    </a:lnL>
                    <a:lnB w="12700">
                      <a:miter lim="400000"/>
                    </a:lnB>
                    <a:solidFill>
                      <a:srgbClr val="85A399"/>
                    </a:solidFill>
                  </a:tcPr>
                </a:tc>
                <a:tc>
                  <a:txBody>
                    <a:bodyPr/>
                    <a:lstStyle/>
                    <a:p>
                      <a:pPr algn="ctr">
                        <a:lnSpc>
                          <a:spcPct val="80000"/>
                        </a:lnSpc>
                        <a:defRPr sz="1800"/>
                      </a:pPr>
                      <a:r>
                        <a:rPr lang="en-GB" sz="2400" noProof="0" dirty="0">
                          <a:solidFill>
                            <a:schemeClr val="bg1"/>
                          </a:solidFill>
                          <a:latin typeface="+mn-lt"/>
                          <a:ea typeface="+mn-ea"/>
                          <a:cs typeface="+mn-cs"/>
                          <a:sym typeface="Trebuchet MS"/>
                        </a:rPr>
                        <a:t>?</a:t>
                      </a:r>
                    </a:p>
                  </a:txBody>
                  <a:tcPr marL="35719" marR="35719" marT="35719" marB="35719" anchor="ctr" horzOverflow="overflow">
                    <a:lnB w="12700">
                      <a:miter lim="400000"/>
                    </a:lnB>
                    <a:solidFill>
                      <a:srgbClr val="85A399"/>
                    </a:solidFill>
                  </a:tcPr>
                </a:tc>
                <a:tc>
                  <a:txBody>
                    <a:bodyPr/>
                    <a:lstStyle/>
                    <a:p>
                      <a:pPr algn="ctr">
                        <a:lnSpc>
                          <a:spcPct val="80000"/>
                        </a:lnSpc>
                        <a:defRPr sz="1800"/>
                      </a:pPr>
                      <a:r>
                        <a:rPr lang="en-GB" sz="3500" noProof="0" dirty="0">
                          <a:solidFill>
                            <a:schemeClr val="bg1"/>
                          </a:solidFill>
                          <a:latin typeface="+mn-lt"/>
                          <a:ea typeface="+mn-ea"/>
                          <a:cs typeface="+mn-cs"/>
                          <a:sym typeface="Trebuchet MS"/>
                        </a:rPr>
                        <a:t>⊝</a:t>
                      </a:r>
                    </a:p>
                  </a:txBody>
                  <a:tcPr marL="35719" marR="35719" marT="35719" marB="35719" anchor="ctr" horzOverflow="overflow">
                    <a:lnB w="12700">
                      <a:miter lim="400000"/>
                    </a:lnB>
                    <a:solidFill>
                      <a:srgbClr val="85A399"/>
                    </a:solidFill>
                  </a:tcPr>
                </a:tc>
                <a:tc>
                  <a:txBody>
                    <a:bodyPr/>
                    <a:lstStyle/>
                    <a:p>
                      <a:pPr algn="ctr">
                        <a:lnSpc>
                          <a:spcPct val="80000"/>
                        </a:lnSpc>
                        <a:defRPr sz="1800"/>
                      </a:pPr>
                      <a:r>
                        <a:rPr lang="en-GB" sz="3500" noProof="0" dirty="0">
                          <a:solidFill>
                            <a:schemeClr val="bg1"/>
                          </a:solidFill>
                          <a:latin typeface="+mn-lt"/>
                          <a:ea typeface="+mn-ea"/>
                          <a:cs typeface="+mn-cs"/>
                          <a:sym typeface="Trebuchet MS"/>
                        </a:rPr>
                        <a:t>⊙</a:t>
                      </a:r>
                    </a:p>
                  </a:txBody>
                  <a:tcPr marL="35719" marR="35719" marT="35719" marB="35719" anchor="ctr" horzOverflow="overflow">
                    <a:lnB w="12700">
                      <a:miter lim="400000"/>
                    </a:lnB>
                    <a:solidFill>
                      <a:srgbClr val="85A399"/>
                    </a:solidFill>
                  </a:tcPr>
                </a:tc>
                <a:tc>
                  <a:txBody>
                    <a:bodyPr/>
                    <a:lstStyle/>
                    <a:p>
                      <a:pPr algn="ctr">
                        <a:lnSpc>
                          <a:spcPct val="80000"/>
                        </a:lnSpc>
                        <a:defRPr sz="1800"/>
                      </a:pPr>
                      <a:r>
                        <a:rPr lang="en-GB" sz="3500" noProof="0" dirty="0">
                          <a:solidFill>
                            <a:schemeClr val="bg1"/>
                          </a:solidFill>
                          <a:latin typeface="+mn-lt"/>
                          <a:ea typeface="+mn-ea"/>
                          <a:cs typeface="+mn-cs"/>
                          <a:sym typeface="Trebuchet MS"/>
                        </a:rPr>
                        <a:t>⊕</a:t>
                      </a:r>
                    </a:p>
                  </a:txBody>
                  <a:tcPr marL="35719" marR="35719" marT="35719" marB="35719" anchor="ctr" horzOverflow="overflow">
                    <a:lnR w="12700">
                      <a:miter lim="400000"/>
                    </a:lnR>
                    <a:lnB w="12700">
                      <a:miter lim="400000"/>
                    </a:lnB>
                    <a:solidFill>
                      <a:srgbClr val="85A399"/>
                    </a:solidFill>
                  </a:tcPr>
                </a:tc>
                <a:extLst>
                  <a:ext uri="{0D108BD9-81ED-4DB2-BD59-A6C34878D82A}">
                    <a16:rowId xmlns:a16="http://schemas.microsoft.com/office/drawing/2014/main" val="10004"/>
                  </a:ext>
                </a:extLst>
              </a:tr>
            </a:tbl>
          </a:graphicData>
        </a:graphic>
      </p:graphicFrame>
      <p:sp>
        <p:nvSpPr>
          <p:cNvPr id="24" name="passive"/>
          <p:cNvSpPr txBox="1"/>
          <p:nvPr/>
        </p:nvSpPr>
        <p:spPr>
          <a:xfrm rot="16200000">
            <a:off x="6022030" y="3461867"/>
            <a:ext cx="1101410" cy="26257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nSpc>
                <a:spcPct val="80000"/>
              </a:lnSpc>
              <a:defRPr sz="2200" b="0">
                <a:solidFill>
                  <a:srgbClr val="5E5E5E"/>
                </a:solidFill>
                <a:latin typeface="+mn-lt"/>
                <a:ea typeface="+mn-ea"/>
                <a:cs typeface="+mn-cs"/>
                <a:sym typeface="Trebuchet MS"/>
              </a:defRPr>
            </a:lvl1pPr>
          </a:lstStyle>
          <a:p>
            <a:r>
              <a:rPr lang="en-GB" sz="1547" noProof="0" dirty="0"/>
              <a:t>passive</a:t>
            </a:r>
          </a:p>
        </p:txBody>
      </p:sp>
      <p:sp>
        <p:nvSpPr>
          <p:cNvPr id="25" name="Line"/>
          <p:cNvSpPr/>
          <p:nvPr/>
        </p:nvSpPr>
        <p:spPr>
          <a:xfrm flipV="1">
            <a:off x="6255363" y="2808709"/>
            <a:ext cx="0" cy="2111363"/>
          </a:xfrm>
          <a:prstGeom prst="line">
            <a:avLst/>
          </a:prstGeom>
          <a:ln w="25400">
            <a:solidFill>
              <a:srgbClr val="941100"/>
            </a:solidFill>
            <a:custDash>
              <a:ds d="200000" sp="200000"/>
            </a:custDash>
            <a:miter lim="400000"/>
          </a:ln>
        </p:spPr>
        <p:txBody>
          <a:bodyPr lIns="35719" tIns="35719" rIns="35719" bIns="35719" anchor="ctr"/>
          <a:lstStyle/>
          <a:p>
            <a:pPr>
              <a:defRPr sz="2200" b="0">
                <a:solidFill>
                  <a:srgbClr val="FFFFFF"/>
                </a:solidFill>
                <a:latin typeface="Helvetica Neue Medium"/>
                <a:ea typeface="Helvetica Neue Medium"/>
                <a:cs typeface="Helvetica Neue Medium"/>
                <a:sym typeface="Helvetica Neue Medium"/>
              </a:defRPr>
            </a:pPr>
            <a:endParaRPr lang="en-GB" sz="1547" noProof="0" dirty="0"/>
          </a:p>
        </p:txBody>
      </p:sp>
      <p:sp>
        <p:nvSpPr>
          <p:cNvPr id="26" name="active"/>
          <p:cNvSpPr txBox="1"/>
          <p:nvPr/>
        </p:nvSpPr>
        <p:spPr>
          <a:xfrm rot="16200000">
            <a:off x="5645361" y="3694234"/>
            <a:ext cx="613951" cy="26257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nSpc>
                <a:spcPct val="80000"/>
              </a:lnSpc>
              <a:defRPr sz="2200" b="0">
                <a:solidFill>
                  <a:srgbClr val="5E5E5E"/>
                </a:solidFill>
                <a:latin typeface="+mn-lt"/>
                <a:ea typeface="+mn-ea"/>
                <a:cs typeface="+mn-cs"/>
                <a:sym typeface="Trebuchet MS"/>
              </a:defRPr>
            </a:lvl1pPr>
          </a:lstStyle>
          <a:p>
            <a:r>
              <a:rPr lang="en-GB" sz="1547" noProof="0" dirty="0"/>
              <a:t>active</a:t>
            </a:r>
          </a:p>
        </p:txBody>
      </p:sp>
      <p:sp>
        <p:nvSpPr>
          <p:cNvPr id="27" name="passive"/>
          <p:cNvSpPr txBox="1"/>
          <p:nvPr/>
        </p:nvSpPr>
        <p:spPr>
          <a:xfrm rot="16200000">
            <a:off x="8352586" y="3370400"/>
            <a:ext cx="1282838" cy="26257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nSpc>
                <a:spcPct val="80000"/>
              </a:lnSpc>
              <a:defRPr sz="2200" b="0">
                <a:solidFill>
                  <a:srgbClr val="5E5E5E"/>
                </a:solidFill>
                <a:latin typeface="+mn-lt"/>
                <a:ea typeface="+mn-ea"/>
                <a:cs typeface="+mn-cs"/>
                <a:sym typeface="Trebuchet MS"/>
              </a:defRPr>
            </a:lvl1pPr>
          </a:lstStyle>
          <a:p>
            <a:r>
              <a:rPr lang="en-GB" sz="1547" noProof="0" dirty="0"/>
              <a:t>passive</a:t>
            </a:r>
          </a:p>
        </p:txBody>
      </p:sp>
      <p:sp>
        <p:nvSpPr>
          <p:cNvPr id="28" name="Line"/>
          <p:cNvSpPr/>
          <p:nvPr/>
        </p:nvSpPr>
        <p:spPr>
          <a:xfrm flipV="1">
            <a:off x="8684879" y="2777444"/>
            <a:ext cx="0" cy="2111363"/>
          </a:xfrm>
          <a:prstGeom prst="line">
            <a:avLst/>
          </a:prstGeom>
          <a:ln w="25400">
            <a:solidFill>
              <a:srgbClr val="941100"/>
            </a:solidFill>
            <a:custDash>
              <a:ds d="200000" sp="200000"/>
            </a:custDash>
            <a:miter lim="400000"/>
          </a:ln>
        </p:spPr>
        <p:txBody>
          <a:bodyPr lIns="35719" tIns="35719" rIns="35719" bIns="35719" anchor="ctr"/>
          <a:lstStyle/>
          <a:p>
            <a:pPr>
              <a:defRPr sz="2200" b="0">
                <a:solidFill>
                  <a:srgbClr val="FFFFFF"/>
                </a:solidFill>
                <a:latin typeface="Helvetica Neue Medium"/>
                <a:ea typeface="Helvetica Neue Medium"/>
                <a:cs typeface="Helvetica Neue Medium"/>
                <a:sym typeface="Helvetica Neue Medium"/>
              </a:defRPr>
            </a:pPr>
            <a:endParaRPr lang="en-GB" sz="1547" noProof="0" dirty="0"/>
          </a:p>
        </p:txBody>
      </p:sp>
      <p:sp>
        <p:nvSpPr>
          <p:cNvPr id="29" name="active"/>
          <p:cNvSpPr txBox="1"/>
          <p:nvPr/>
        </p:nvSpPr>
        <p:spPr>
          <a:xfrm rot="16200000">
            <a:off x="8134254" y="3702553"/>
            <a:ext cx="613951" cy="26257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nSpc>
                <a:spcPct val="80000"/>
              </a:lnSpc>
              <a:defRPr sz="2200" b="0">
                <a:solidFill>
                  <a:srgbClr val="5E5E5E"/>
                </a:solidFill>
                <a:latin typeface="+mn-lt"/>
                <a:ea typeface="+mn-ea"/>
                <a:cs typeface="+mn-cs"/>
                <a:sym typeface="Trebuchet MS"/>
              </a:defRPr>
            </a:lvl1pPr>
          </a:lstStyle>
          <a:p>
            <a:r>
              <a:rPr lang="en-GB" sz="1547" noProof="0" dirty="0"/>
              <a:t>active</a:t>
            </a:r>
          </a:p>
        </p:txBody>
      </p:sp>
      <p:sp>
        <p:nvSpPr>
          <p:cNvPr id="7" name="Rubrik 1">
            <a:extLst>
              <a:ext uri="{FF2B5EF4-FFF2-40B4-BE49-F238E27FC236}">
                <a16:creationId xmlns:a16="http://schemas.microsoft.com/office/drawing/2014/main" id="{E06935F3-4E45-BF96-D78E-847FD0583246}"/>
              </a:ext>
            </a:extLst>
          </p:cNvPr>
          <p:cNvSpPr txBox="1">
            <a:spLocks/>
          </p:cNvSpPr>
          <p:nvPr/>
        </p:nvSpPr>
        <p:spPr>
          <a:xfrm>
            <a:off x="2409958" y="351928"/>
            <a:ext cx="7547733" cy="1056039"/>
          </a:xfrm>
          <a:prstGeom prst="rect">
            <a:avLst/>
          </a:prstGeom>
          <a:noFill/>
          <a:ln w="177800" cap="rnd">
            <a:noFill/>
            <a:prstDash val="sysDot"/>
            <a:round/>
          </a:ln>
        </p:spPr>
        <p:txBody>
          <a:bodyPr lIns="91440" tIns="45720" rIns="91440" bIns="45720" anchor="t"/>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GB" sz="1000" b="1" noProof="0" dirty="0">
                <a:solidFill>
                  <a:srgbClr val="56104A"/>
                </a:solidFill>
              </a:rPr>
              <a:t> </a:t>
            </a:r>
            <a:endParaRPr lang="en-GB" noProof="0" dirty="0"/>
          </a:p>
          <a:p>
            <a:r>
              <a:rPr lang="en-GB" sz="4000" b="1" noProof="0" dirty="0">
                <a:solidFill>
                  <a:srgbClr val="56104A"/>
                </a:solidFill>
              </a:rPr>
              <a:t>Map out actors in relationship to us and the project goals</a:t>
            </a:r>
            <a:endParaRPr lang="en-GB" sz="3600" b="1" noProof="0" dirty="0">
              <a:solidFill>
                <a:srgbClr val="56104A"/>
              </a:solidFill>
            </a:endParaRPr>
          </a:p>
        </p:txBody>
      </p:sp>
    </p:spTree>
    <p:extLst>
      <p:ext uri="{BB962C8B-B14F-4D97-AF65-F5344CB8AC3E}">
        <p14:creationId xmlns:p14="http://schemas.microsoft.com/office/powerpoint/2010/main" val="37145055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grpSp>
        <p:nvGrpSpPr>
          <p:cNvPr id="3" name="Grupp 2"/>
          <p:cNvGrpSpPr/>
          <p:nvPr/>
        </p:nvGrpSpPr>
        <p:grpSpPr>
          <a:xfrm>
            <a:off x="1976481" y="1265379"/>
            <a:ext cx="9112237" cy="4896544"/>
            <a:chOff x="477961" y="1124744"/>
            <a:chExt cx="9026523" cy="4968552"/>
          </a:xfrm>
        </p:grpSpPr>
        <p:cxnSp>
          <p:nvCxnSpPr>
            <p:cNvPr id="14" name="Rak koppling 13"/>
            <p:cNvCxnSpPr/>
            <p:nvPr/>
          </p:nvCxnSpPr>
          <p:spPr>
            <a:xfrm>
              <a:off x="4572000" y="1124744"/>
              <a:ext cx="0" cy="4968552"/>
            </a:xfrm>
            <a:prstGeom prst="line">
              <a:avLst/>
            </a:prstGeom>
            <a:ln w="76200">
              <a:solidFill>
                <a:srgbClr val="56104A"/>
              </a:solidFill>
            </a:ln>
          </p:spPr>
          <p:style>
            <a:lnRef idx="1">
              <a:schemeClr val="accent1"/>
            </a:lnRef>
            <a:fillRef idx="0">
              <a:schemeClr val="accent1"/>
            </a:fillRef>
            <a:effectRef idx="0">
              <a:schemeClr val="accent1"/>
            </a:effectRef>
            <a:fontRef idx="minor">
              <a:schemeClr val="tx1"/>
            </a:fontRef>
          </p:style>
        </p:cxnSp>
        <p:cxnSp>
          <p:nvCxnSpPr>
            <p:cNvPr id="15" name="Rak koppling 14"/>
            <p:cNvCxnSpPr/>
            <p:nvPr/>
          </p:nvCxnSpPr>
          <p:spPr>
            <a:xfrm>
              <a:off x="477961" y="3314229"/>
              <a:ext cx="8169748" cy="9205"/>
            </a:xfrm>
            <a:prstGeom prst="line">
              <a:avLst/>
            </a:prstGeom>
            <a:ln w="76200">
              <a:solidFill>
                <a:srgbClr val="56104A"/>
              </a:solidFill>
            </a:ln>
          </p:spPr>
          <p:style>
            <a:lnRef idx="1">
              <a:schemeClr val="accent1"/>
            </a:lnRef>
            <a:fillRef idx="0">
              <a:schemeClr val="accent1"/>
            </a:fillRef>
            <a:effectRef idx="0">
              <a:schemeClr val="accent1"/>
            </a:effectRef>
            <a:fontRef idx="minor">
              <a:schemeClr val="tx1"/>
            </a:fontRef>
          </p:style>
        </p:cxnSp>
        <p:sp>
          <p:nvSpPr>
            <p:cNvPr id="21" name="Opportunities"/>
            <p:cNvSpPr txBox="1"/>
            <p:nvPr/>
          </p:nvSpPr>
          <p:spPr>
            <a:xfrm>
              <a:off x="1277127" y="1888993"/>
              <a:ext cx="2278672" cy="541324"/>
            </a:xfrm>
            <a:prstGeom prst="rect">
              <a:avLst/>
            </a:prstGeom>
            <a:ln w="12700">
              <a:noFill/>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800"/>
                </a:spcBef>
                <a:defRPr sz="5000" b="0">
                  <a:solidFill>
                    <a:schemeClr val="accent1">
                      <a:hueOff val="-30921"/>
                      <a:satOff val="39566"/>
                      <a:lumOff val="-32121"/>
                    </a:schemeClr>
                  </a:solidFill>
                  <a:latin typeface="+mn-lt"/>
                  <a:ea typeface="+mn-ea"/>
                  <a:cs typeface="+mn-cs"/>
                  <a:sym typeface="Trebuchet MS"/>
                </a:defRPr>
              </a:lvl1pPr>
            </a:lstStyle>
            <a:p>
              <a:r>
                <a:rPr lang="en-GB" sz="2800" noProof="0" dirty="0">
                  <a:solidFill>
                    <a:srgbClr val="56104A"/>
                  </a:solidFill>
                </a:rPr>
                <a:t>Opportunities</a:t>
              </a:r>
            </a:p>
          </p:txBody>
        </p:sp>
        <p:sp>
          <p:nvSpPr>
            <p:cNvPr id="22" name="Opportunities"/>
            <p:cNvSpPr txBox="1"/>
            <p:nvPr/>
          </p:nvSpPr>
          <p:spPr>
            <a:xfrm>
              <a:off x="4929526" y="1875186"/>
              <a:ext cx="4574958" cy="541324"/>
            </a:xfrm>
            <a:prstGeom prst="rect">
              <a:avLst/>
            </a:prstGeom>
            <a:ln w="12700">
              <a:noFill/>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spcBef>
                  <a:spcPts val="800"/>
                </a:spcBef>
                <a:defRPr sz="5000" b="0">
                  <a:solidFill>
                    <a:schemeClr val="accent1">
                      <a:hueOff val="-30921"/>
                      <a:satOff val="39566"/>
                      <a:lumOff val="-32121"/>
                    </a:schemeClr>
                  </a:solidFill>
                  <a:latin typeface="+mn-lt"/>
                  <a:ea typeface="+mn-ea"/>
                  <a:cs typeface="+mn-cs"/>
                  <a:sym typeface="Trebuchet MS"/>
                </a:defRPr>
              </a:lvl1pPr>
            </a:lstStyle>
            <a:p>
              <a:r>
                <a:rPr lang="en-GB" sz="2800" noProof="0" dirty="0">
                  <a:solidFill>
                    <a:srgbClr val="56104A"/>
                  </a:solidFill>
                </a:rPr>
                <a:t>Barriers/weaknesses</a:t>
              </a:r>
              <a:endParaRPr lang="en-GB" noProof="0" dirty="0"/>
            </a:p>
          </p:txBody>
        </p:sp>
        <p:sp>
          <p:nvSpPr>
            <p:cNvPr id="23" name="Opportunities"/>
            <p:cNvSpPr txBox="1"/>
            <p:nvPr/>
          </p:nvSpPr>
          <p:spPr>
            <a:xfrm>
              <a:off x="1856487" y="4327161"/>
              <a:ext cx="878123" cy="541324"/>
            </a:xfrm>
            <a:prstGeom prst="rect">
              <a:avLst/>
            </a:prstGeom>
            <a:ln w="12700">
              <a:noFill/>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800"/>
                </a:spcBef>
                <a:defRPr sz="5000" b="0">
                  <a:solidFill>
                    <a:schemeClr val="accent1">
                      <a:hueOff val="-30921"/>
                      <a:satOff val="39566"/>
                      <a:lumOff val="-32121"/>
                    </a:schemeClr>
                  </a:solidFill>
                  <a:latin typeface="+mn-lt"/>
                  <a:ea typeface="+mn-ea"/>
                  <a:cs typeface="+mn-cs"/>
                  <a:sym typeface="Trebuchet MS"/>
                </a:defRPr>
              </a:lvl1pPr>
            </a:lstStyle>
            <a:p>
              <a:r>
                <a:rPr lang="en-GB" sz="2800" noProof="0" dirty="0">
                  <a:solidFill>
                    <a:srgbClr val="56104A"/>
                  </a:solidFill>
                </a:rPr>
                <a:t>Risks</a:t>
              </a:r>
            </a:p>
          </p:txBody>
        </p:sp>
        <p:sp>
          <p:nvSpPr>
            <p:cNvPr id="24" name="Opportunities"/>
            <p:cNvSpPr txBox="1"/>
            <p:nvPr/>
          </p:nvSpPr>
          <p:spPr>
            <a:xfrm>
              <a:off x="5915530" y="4290189"/>
              <a:ext cx="1645090" cy="541324"/>
            </a:xfrm>
            <a:prstGeom prst="rect">
              <a:avLst/>
            </a:prstGeom>
            <a:ln w="12700">
              <a:noFill/>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800"/>
                </a:spcBef>
                <a:defRPr sz="5000" b="0">
                  <a:solidFill>
                    <a:schemeClr val="accent1">
                      <a:hueOff val="-30921"/>
                      <a:satOff val="39566"/>
                      <a:lumOff val="-32121"/>
                    </a:schemeClr>
                  </a:solidFill>
                  <a:latin typeface="+mn-lt"/>
                  <a:ea typeface="+mn-ea"/>
                  <a:cs typeface="+mn-cs"/>
                  <a:sym typeface="Trebuchet MS"/>
                </a:defRPr>
              </a:lvl1pPr>
            </a:lstStyle>
            <a:p>
              <a:r>
                <a:rPr lang="en-GB" sz="2800" noProof="0" dirty="0">
                  <a:solidFill>
                    <a:srgbClr val="56104A"/>
                  </a:solidFill>
                </a:rPr>
                <a:t>Questions</a:t>
              </a:r>
            </a:p>
          </p:txBody>
        </p:sp>
      </p:grpSp>
      <p:sp>
        <p:nvSpPr>
          <p:cNvPr id="4" name="Rubrik 1">
            <a:extLst>
              <a:ext uri="{FF2B5EF4-FFF2-40B4-BE49-F238E27FC236}">
                <a16:creationId xmlns:a16="http://schemas.microsoft.com/office/drawing/2014/main" id="{7F9F11EA-E668-77D4-4EAA-B24D8588F773}"/>
              </a:ext>
            </a:extLst>
          </p:cNvPr>
          <p:cNvSpPr txBox="1">
            <a:spLocks/>
          </p:cNvSpPr>
          <p:nvPr/>
        </p:nvSpPr>
        <p:spPr>
          <a:xfrm>
            <a:off x="523100" y="406357"/>
            <a:ext cx="2086735" cy="1019754"/>
          </a:xfrm>
          <a:prstGeom prst="rect">
            <a:avLst/>
          </a:prstGeom>
          <a:noFill/>
          <a:ln w="177800" cap="rnd">
            <a:noFill/>
            <a:prstDash val="sysDot"/>
            <a:round/>
          </a:ln>
        </p:spPr>
        <p:txBody>
          <a:bodyPr lIns="91440" tIns="45720" rIns="91440" bIns="45720" anchor="t"/>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GB" sz="1000" b="1" noProof="0" dirty="0">
                <a:solidFill>
                  <a:srgbClr val="56104A"/>
                </a:solidFill>
              </a:rPr>
              <a:t> </a:t>
            </a:r>
            <a:endParaRPr lang="en-GB" noProof="0" dirty="0"/>
          </a:p>
          <a:p>
            <a:r>
              <a:rPr lang="en-GB" sz="4000" b="1" noProof="0" dirty="0">
                <a:solidFill>
                  <a:srgbClr val="56104A"/>
                </a:solidFill>
              </a:rPr>
              <a:t>Map out </a:t>
            </a:r>
          </a:p>
        </p:txBody>
      </p:sp>
    </p:spTree>
    <p:extLst>
      <p:ext uri="{BB962C8B-B14F-4D97-AF65-F5344CB8AC3E}">
        <p14:creationId xmlns:p14="http://schemas.microsoft.com/office/powerpoint/2010/main" val="31711286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6" name="Ellips 5">
            <a:extLst>
              <a:ext uri="{FF2B5EF4-FFF2-40B4-BE49-F238E27FC236}">
                <a16:creationId xmlns:a16="http://schemas.microsoft.com/office/drawing/2014/main" id="{6FFCF75C-A624-8622-3E16-87FE607BE66D}"/>
              </a:ext>
            </a:extLst>
          </p:cNvPr>
          <p:cNvSpPr/>
          <p:nvPr/>
        </p:nvSpPr>
        <p:spPr>
          <a:xfrm>
            <a:off x="5809311" y="737985"/>
            <a:ext cx="5529460" cy="5209574"/>
          </a:xfrm>
          <a:prstGeom prst="ellipse">
            <a:avLst/>
          </a:prstGeom>
          <a:solidFill>
            <a:srgbClr val="561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Rektangel 2"/>
          <p:cNvSpPr/>
          <p:nvPr/>
        </p:nvSpPr>
        <p:spPr>
          <a:xfrm>
            <a:off x="6655588" y="1942356"/>
            <a:ext cx="4235515" cy="2806922"/>
          </a:xfrm>
          <a:prstGeom prst="rect">
            <a:avLst/>
          </a:prstGeom>
        </p:spPr>
        <p:txBody>
          <a:bodyPr wrap="square" lIns="91440" tIns="45720" rIns="91440" bIns="45720" anchor="t">
            <a:spAutoFit/>
          </a:bodyPr>
          <a:lstStyle/>
          <a:p>
            <a:pPr>
              <a:lnSpc>
                <a:spcPct val="90000"/>
              </a:lnSpc>
              <a:defRPr sz="3000">
                <a:solidFill>
                  <a:srgbClr val="5E5E5E"/>
                </a:solidFill>
                <a:latin typeface="+mn-lt"/>
                <a:ea typeface="+mn-ea"/>
                <a:cs typeface="+mn-cs"/>
                <a:sym typeface="Trebuchet MS"/>
              </a:defRPr>
            </a:pPr>
            <a:r>
              <a:rPr lang="en-GB" sz="2800" noProof="0" dirty="0">
                <a:solidFill>
                  <a:srgbClr val="F1EBE4"/>
                </a:solidFill>
                <a:latin typeface="Trebuchet MS"/>
              </a:rPr>
              <a:t>What “religious capital” do we have with this actor? How might our religious literacy or shared religious practice support our engagement with this actor?</a:t>
            </a:r>
          </a:p>
        </p:txBody>
      </p:sp>
    </p:spTree>
    <p:extLst>
      <p:ext uri="{BB962C8B-B14F-4D97-AF65-F5344CB8AC3E}">
        <p14:creationId xmlns:p14="http://schemas.microsoft.com/office/powerpoint/2010/main" val="2085294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2" name="Rektangel 1"/>
          <p:cNvSpPr/>
          <p:nvPr/>
        </p:nvSpPr>
        <p:spPr>
          <a:xfrm>
            <a:off x="901722" y="1583972"/>
            <a:ext cx="10191267" cy="938719"/>
          </a:xfrm>
          <a:prstGeom prst="rect">
            <a:avLst/>
          </a:prstGeom>
        </p:spPr>
        <p:txBody>
          <a:bodyPr wrap="square" lIns="91440" tIns="45720" rIns="91440" bIns="45720" anchor="t">
            <a:spAutoFit/>
          </a:bodyPr>
          <a:lstStyle/>
          <a:p>
            <a:pPr algn="ctr"/>
            <a:r>
              <a:rPr lang="en-GB" sz="5500" b="1" noProof="0" dirty="0">
                <a:solidFill>
                  <a:schemeClr val="accent4">
                    <a:lumMod val="76000"/>
                  </a:schemeClr>
                </a:solidFill>
                <a:latin typeface="Trebuchet MS"/>
              </a:rPr>
              <a:t>3 levels of religious literacy</a:t>
            </a:r>
          </a:p>
        </p:txBody>
      </p:sp>
      <p:sp>
        <p:nvSpPr>
          <p:cNvPr id="3" name="Ellips 2"/>
          <p:cNvSpPr/>
          <p:nvPr/>
        </p:nvSpPr>
        <p:spPr>
          <a:xfrm>
            <a:off x="4809689" y="3014062"/>
            <a:ext cx="2189685" cy="2052830"/>
          </a:xfrm>
          <a:prstGeom prst="ellipse">
            <a:avLst/>
          </a:prstGeom>
          <a:solidFill>
            <a:srgbClr val="066157"/>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noProof="0" dirty="0">
              <a:solidFill>
                <a:schemeClr val="tx1"/>
              </a:solidFill>
            </a:endParaRPr>
          </a:p>
        </p:txBody>
      </p:sp>
      <p:sp>
        <p:nvSpPr>
          <p:cNvPr id="4" name="Ellips 3"/>
          <p:cNvSpPr/>
          <p:nvPr/>
        </p:nvSpPr>
        <p:spPr>
          <a:xfrm>
            <a:off x="1366940" y="2963592"/>
            <a:ext cx="2196244" cy="2072791"/>
          </a:xfrm>
          <a:prstGeom prst="ellipse">
            <a:avLst/>
          </a:prstGeom>
          <a:solidFill>
            <a:srgbClr val="5610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noProof="0" dirty="0">
                <a:solidFill>
                  <a:srgbClr val="F1EBE4"/>
                </a:solidFill>
              </a:rPr>
              <a:t>General</a:t>
            </a:r>
          </a:p>
        </p:txBody>
      </p:sp>
      <p:sp>
        <p:nvSpPr>
          <p:cNvPr id="6" name="textruta 5"/>
          <p:cNvSpPr txBox="1"/>
          <p:nvPr/>
        </p:nvSpPr>
        <p:spPr>
          <a:xfrm>
            <a:off x="4882394" y="3807578"/>
            <a:ext cx="2050750" cy="461665"/>
          </a:xfrm>
          <a:prstGeom prst="rect">
            <a:avLst/>
          </a:prstGeom>
          <a:noFill/>
        </p:spPr>
        <p:txBody>
          <a:bodyPr wrap="square" lIns="91440" tIns="45720" rIns="91440" bIns="45720" rtlCol="0" anchor="t">
            <a:spAutoFit/>
          </a:bodyPr>
          <a:lstStyle/>
          <a:p>
            <a:pPr algn="ctr"/>
            <a:r>
              <a:rPr lang="en-GB" sz="2400" noProof="0" dirty="0">
                <a:solidFill>
                  <a:srgbClr val="F1EBE4"/>
                </a:solidFill>
              </a:rPr>
              <a:t>Contextual</a:t>
            </a:r>
            <a:endParaRPr lang="en-GB" noProof="0" dirty="0">
              <a:solidFill>
                <a:srgbClr val="F1EBE4"/>
              </a:solidFill>
            </a:endParaRPr>
          </a:p>
        </p:txBody>
      </p:sp>
      <p:sp>
        <p:nvSpPr>
          <p:cNvPr id="7" name="Ellips 6"/>
          <p:cNvSpPr/>
          <p:nvPr/>
        </p:nvSpPr>
        <p:spPr>
          <a:xfrm>
            <a:off x="8411847" y="2943930"/>
            <a:ext cx="2164187" cy="2042536"/>
          </a:xfrm>
          <a:prstGeom prst="ellipse">
            <a:avLst/>
          </a:prstGeom>
          <a:solidFill>
            <a:srgbClr val="CB735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noProof="0" dirty="0">
              <a:solidFill>
                <a:schemeClr val="tx1"/>
              </a:solidFill>
            </a:endParaRPr>
          </a:p>
        </p:txBody>
      </p:sp>
      <p:sp>
        <p:nvSpPr>
          <p:cNvPr id="9" name="textruta 8"/>
          <p:cNvSpPr txBox="1"/>
          <p:nvPr/>
        </p:nvSpPr>
        <p:spPr>
          <a:xfrm>
            <a:off x="8646611" y="3734366"/>
            <a:ext cx="1726714" cy="461665"/>
          </a:xfrm>
          <a:prstGeom prst="rect">
            <a:avLst/>
          </a:prstGeom>
          <a:noFill/>
        </p:spPr>
        <p:txBody>
          <a:bodyPr wrap="square" lIns="91440" tIns="45720" rIns="91440" bIns="45720" rtlCol="0" anchor="t">
            <a:spAutoFit/>
          </a:bodyPr>
          <a:lstStyle/>
          <a:p>
            <a:pPr algn="ctr"/>
            <a:r>
              <a:rPr lang="en-GB" sz="2400" noProof="0" dirty="0">
                <a:solidFill>
                  <a:srgbClr val="F1EBE4"/>
                </a:solidFill>
              </a:rPr>
              <a:t>Practical</a:t>
            </a:r>
            <a:endParaRPr lang="en-GB" noProof="0" dirty="0">
              <a:solidFill>
                <a:srgbClr val="F1EBE4"/>
              </a:solidFill>
            </a:endParaRPr>
          </a:p>
        </p:txBody>
      </p:sp>
      <p:pic>
        <p:nvPicPr>
          <p:cNvPr id="8" name="Bildobjekt 7" descr="En bild som visar cirkel, Grafik, design&#10;&#10;AI-genererat innehåll kan vara felaktigt.">
            <a:extLst>
              <a:ext uri="{FF2B5EF4-FFF2-40B4-BE49-F238E27FC236}">
                <a16:creationId xmlns:a16="http://schemas.microsoft.com/office/drawing/2014/main" id="{FBC3583E-20DA-0452-04DB-CC26527D62C3}"/>
              </a:ext>
            </a:extLst>
          </p:cNvPr>
          <p:cNvPicPr>
            <a:picLocks noChangeAspect="1"/>
          </p:cNvPicPr>
          <p:nvPr/>
        </p:nvPicPr>
        <p:blipFill>
          <a:blip r:embed="rId3"/>
          <a:stretch>
            <a:fillRect/>
          </a:stretch>
        </p:blipFill>
        <p:spPr>
          <a:xfrm>
            <a:off x="4568867" y="2826327"/>
            <a:ext cx="778330" cy="722911"/>
          </a:xfrm>
          <a:prstGeom prst="rect">
            <a:avLst/>
          </a:prstGeom>
        </p:spPr>
      </p:pic>
      <p:pic>
        <p:nvPicPr>
          <p:cNvPr id="19" name="Bildobjekt 18" descr="En bild som visar Grafik, clipart, symbol, design&#10;&#10;AI-genererat innehåll kan vara felaktigt.">
            <a:extLst>
              <a:ext uri="{FF2B5EF4-FFF2-40B4-BE49-F238E27FC236}">
                <a16:creationId xmlns:a16="http://schemas.microsoft.com/office/drawing/2014/main" id="{BF75B873-0B5E-5770-D5D5-0B5841CF8D2C}"/>
              </a:ext>
            </a:extLst>
          </p:cNvPr>
          <p:cNvPicPr>
            <a:picLocks noChangeAspect="1"/>
          </p:cNvPicPr>
          <p:nvPr/>
        </p:nvPicPr>
        <p:blipFill>
          <a:blip r:embed="rId4"/>
          <a:stretch>
            <a:fillRect/>
          </a:stretch>
        </p:blipFill>
        <p:spPr>
          <a:xfrm>
            <a:off x="8162140" y="2826327"/>
            <a:ext cx="760187" cy="722910"/>
          </a:xfrm>
          <a:prstGeom prst="rect">
            <a:avLst/>
          </a:prstGeom>
        </p:spPr>
      </p:pic>
    </p:spTree>
    <p:extLst>
      <p:ext uri="{BB962C8B-B14F-4D97-AF65-F5344CB8AC3E}">
        <p14:creationId xmlns:p14="http://schemas.microsoft.com/office/powerpoint/2010/main" val="11856303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56104A"/>
        </a:solidFill>
        <a:effectLst/>
      </p:bgPr>
    </p:bg>
    <p:spTree>
      <p:nvGrpSpPr>
        <p:cNvPr id="1" name="">
          <a:extLst>
            <a:ext uri="{FF2B5EF4-FFF2-40B4-BE49-F238E27FC236}">
              <a16:creationId xmlns:a16="http://schemas.microsoft.com/office/drawing/2014/main" id="{FF2294EF-E0F9-6ED0-EBC7-0DE313187080}"/>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9D5F033D-1339-8741-1CE5-E18F306EAFCB}"/>
              </a:ext>
            </a:extLst>
          </p:cNvPr>
          <p:cNvSpPr txBox="1"/>
          <p:nvPr/>
        </p:nvSpPr>
        <p:spPr>
          <a:xfrm>
            <a:off x="1872194" y="2534206"/>
            <a:ext cx="9482537"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500" b="1" noProof="0" dirty="0">
                <a:solidFill>
                  <a:srgbClr val="F1EBE4"/>
                </a:solidFill>
                <a:latin typeface="Trebuchet MS"/>
              </a:rPr>
              <a:t>Part 3</a:t>
            </a:r>
            <a:endParaRPr lang="en-GB" noProof="0" dirty="0">
              <a:solidFill>
                <a:srgbClr val="F1EBE4"/>
              </a:solidFill>
              <a:latin typeface="Trebuchet MS"/>
            </a:endParaRPr>
          </a:p>
          <a:p>
            <a:r>
              <a:rPr lang="en-GB" sz="5500" b="1" noProof="0" dirty="0">
                <a:solidFill>
                  <a:srgbClr val="F1EBE4"/>
                </a:solidFill>
              </a:rPr>
              <a:t>Practical religious literacy</a:t>
            </a:r>
          </a:p>
        </p:txBody>
      </p:sp>
    </p:spTree>
    <p:extLst>
      <p:ext uri="{BB962C8B-B14F-4D97-AF65-F5344CB8AC3E}">
        <p14:creationId xmlns:p14="http://schemas.microsoft.com/office/powerpoint/2010/main" val="15004166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15A5410B-A1E0-68C3-CDC8-BE57BFA01DCB}"/>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26323C41-688A-F4A1-6FEB-64DB8109C252}"/>
              </a:ext>
            </a:extLst>
          </p:cNvPr>
          <p:cNvSpPr/>
          <p:nvPr/>
        </p:nvSpPr>
        <p:spPr>
          <a:xfrm>
            <a:off x="1001508" y="776615"/>
            <a:ext cx="10191267" cy="938719"/>
          </a:xfrm>
          <a:prstGeom prst="rect">
            <a:avLst/>
          </a:prstGeom>
        </p:spPr>
        <p:txBody>
          <a:bodyPr wrap="square" lIns="91440" tIns="45720" rIns="91440" bIns="45720" anchor="t">
            <a:spAutoFit/>
          </a:bodyPr>
          <a:lstStyle/>
          <a:p>
            <a:pPr algn="ctr"/>
            <a:r>
              <a:rPr lang="en-GB" sz="5500" b="1" noProof="0" dirty="0">
                <a:solidFill>
                  <a:srgbClr val="56104A"/>
                </a:solidFill>
                <a:latin typeface="Trebuchet MS"/>
              </a:rPr>
              <a:t>3 levels of religious literacy</a:t>
            </a:r>
          </a:p>
        </p:txBody>
      </p:sp>
      <p:sp>
        <p:nvSpPr>
          <p:cNvPr id="3" name="Ellips 2">
            <a:extLst>
              <a:ext uri="{FF2B5EF4-FFF2-40B4-BE49-F238E27FC236}">
                <a16:creationId xmlns:a16="http://schemas.microsoft.com/office/drawing/2014/main" id="{6B79C521-BEB7-FB3C-7E70-B470BB36714E}"/>
              </a:ext>
            </a:extLst>
          </p:cNvPr>
          <p:cNvSpPr/>
          <p:nvPr/>
        </p:nvSpPr>
        <p:spPr>
          <a:xfrm>
            <a:off x="4383332" y="3014061"/>
            <a:ext cx="2189685" cy="2043761"/>
          </a:xfrm>
          <a:prstGeom prst="ellipse">
            <a:avLst/>
          </a:prstGeom>
          <a:solidFill>
            <a:srgbClr val="066157"/>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noProof="0" dirty="0">
              <a:solidFill>
                <a:schemeClr val="tx1"/>
              </a:solidFill>
            </a:endParaRPr>
          </a:p>
        </p:txBody>
      </p:sp>
      <p:sp>
        <p:nvSpPr>
          <p:cNvPr id="4" name="Ellips 3">
            <a:extLst>
              <a:ext uri="{FF2B5EF4-FFF2-40B4-BE49-F238E27FC236}">
                <a16:creationId xmlns:a16="http://schemas.microsoft.com/office/drawing/2014/main" id="{4FB0A002-FBFE-1CB5-53AF-9522C2422B17}"/>
              </a:ext>
            </a:extLst>
          </p:cNvPr>
          <p:cNvSpPr/>
          <p:nvPr/>
        </p:nvSpPr>
        <p:spPr>
          <a:xfrm>
            <a:off x="1366940" y="2963592"/>
            <a:ext cx="2196244" cy="2072791"/>
          </a:xfrm>
          <a:prstGeom prst="ellipse">
            <a:avLst/>
          </a:prstGeom>
          <a:solidFill>
            <a:srgbClr val="5610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noProof="0" dirty="0">
                <a:solidFill>
                  <a:srgbClr val="F1EBE4"/>
                </a:solidFill>
              </a:rPr>
              <a:t>General</a:t>
            </a:r>
          </a:p>
        </p:txBody>
      </p:sp>
      <p:sp>
        <p:nvSpPr>
          <p:cNvPr id="6" name="textruta 5">
            <a:extLst>
              <a:ext uri="{FF2B5EF4-FFF2-40B4-BE49-F238E27FC236}">
                <a16:creationId xmlns:a16="http://schemas.microsoft.com/office/drawing/2014/main" id="{A2E47B5F-48AF-1D93-C443-5B92E379FD7C}"/>
              </a:ext>
            </a:extLst>
          </p:cNvPr>
          <p:cNvSpPr txBox="1"/>
          <p:nvPr/>
        </p:nvSpPr>
        <p:spPr>
          <a:xfrm>
            <a:off x="4456037" y="3807578"/>
            <a:ext cx="2050750" cy="461665"/>
          </a:xfrm>
          <a:prstGeom prst="rect">
            <a:avLst/>
          </a:prstGeom>
          <a:noFill/>
        </p:spPr>
        <p:txBody>
          <a:bodyPr wrap="square" lIns="91440" tIns="45720" rIns="91440" bIns="45720" rtlCol="0" anchor="t">
            <a:spAutoFit/>
          </a:bodyPr>
          <a:lstStyle/>
          <a:p>
            <a:pPr algn="ctr"/>
            <a:r>
              <a:rPr lang="en-GB" sz="2400" noProof="0" dirty="0">
                <a:solidFill>
                  <a:srgbClr val="F1EBE4"/>
                </a:solidFill>
              </a:rPr>
              <a:t>Contextual</a:t>
            </a:r>
            <a:endParaRPr lang="en-GB" noProof="0" dirty="0">
              <a:solidFill>
                <a:srgbClr val="F1EBE4"/>
              </a:solidFill>
            </a:endParaRPr>
          </a:p>
        </p:txBody>
      </p:sp>
      <p:sp>
        <p:nvSpPr>
          <p:cNvPr id="7" name="Ellips 6">
            <a:extLst>
              <a:ext uri="{FF2B5EF4-FFF2-40B4-BE49-F238E27FC236}">
                <a16:creationId xmlns:a16="http://schemas.microsoft.com/office/drawing/2014/main" id="{56250B8F-5A56-FCE1-6E8C-4DC8AF95CC0D}"/>
              </a:ext>
            </a:extLst>
          </p:cNvPr>
          <p:cNvSpPr/>
          <p:nvPr/>
        </p:nvSpPr>
        <p:spPr>
          <a:xfrm>
            <a:off x="7495633" y="2508500"/>
            <a:ext cx="3171115" cy="2995036"/>
          </a:xfrm>
          <a:prstGeom prst="ellipse">
            <a:avLst/>
          </a:prstGeom>
          <a:solidFill>
            <a:srgbClr val="CB735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noProof="0" dirty="0">
              <a:solidFill>
                <a:schemeClr val="tx1"/>
              </a:solidFill>
            </a:endParaRPr>
          </a:p>
        </p:txBody>
      </p:sp>
      <p:sp>
        <p:nvSpPr>
          <p:cNvPr id="9" name="textruta 8">
            <a:extLst>
              <a:ext uri="{FF2B5EF4-FFF2-40B4-BE49-F238E27FC236}">
                <a16:creationId xmlns:a16="http://schemas.microsoft.com/office/drawing/2014/main" id="{9D67AB5D-C7E2-AE51-3BB8-AF767FF26C03}"/>
              </a:ext>
            </a:extLst>
          </p:cNvPr>
          <p:cNvSpPr txBox="1"/>
          <p:nvPr/>
        </p:nvSpPr>
        <p:spPr>
          <a:xfrm>
            <a:off x="8220254" y="3770652"/>
            <a:ext cx="1726714" cy="461665"/>
          </a:xfrm>
          <a:prstGeom prst="rect">
            <a:avLst/>
          </a:prstGeom>
          <a:noFill/>
        </p:spPr>
        <p:txBody>
          <a:bodyPr wrap="square" lIns="91440" tIns="45720" rIns="91440" bIns="45720" rtlCol="0" anchor="t">
            <a:spAutoFit/>
          </a:bodyPr>
          <a:lstStyle/>
          <a:p>
            <a:pPr algn="ctr"/>
            <a:r>
              <a:rPr lang="en-GB" sz="2400" noProof="0" dirty="0">
                <a:solidFill>
                  <a:srgbClr val="F1EBE4"/>
                </a:solidFill>
              </a:rPr>
              <a:t>Practical</a:t>
            </a:r>
            <a:endParaRPr lang="en-GB" noProof="0" dirty="0">
              <a:solidFill>
                <a:srgbClr val="F1EBE4"/>
              </a:solidFill>
            </a:endParaRPr>
          </a:p>
        </p:txBody>
      </p:sp>
      <p:pic>
        <p:nvPicPr>
          <p:cNvPr id="8" name="Bildobjekt 7" descr="En bild som visar cirkel, Grafik, design&#10;&#10;AI-genererat innehåll kan vara felaktigt.">
            <a:extLst>
              <a:ext uri="{FF2B5EF4-FFF2-40B4-BE49-F238E27FC236}">
                <a16:creationId xmlns:a16="http://schemas.microsoft.com/office/drawing/2014/main" id="{7E8893B6-DE89-281E-E234-3BB381F0BAB6}"/>
              </a:ext>
            </a:extLst>
          </p:cNvPr>
          <p:cNvPicPr>
            <a:picLocks noChangeAspect="1"/>
          </p:cNvPicPr>
          <p:nvPr/>
        </p:nvPicPr>
        <p:blipFill>
          <a:blip r:embed="rId3"/>
          <a:stretch>
            <a:fillRect/>
          </a:stretch>
        </p:blipFill>
        <p:spPr>
          <a:xfrm>
            <a:off x="4382489" y="2817749"/>
            <a:ext cx="632526" cy="614383"/>
          </a:xfrm>
          <a:prstGeom prst="rect">
            <a:avLst/>
          </a:prstGeom>
        </p:spPr>
      </p:pic>
      <p:pic>
        <p:nvPicPr>
          <p:cNvPr id="11" name="Bildobjekt 10" descr="En bild som visar Grafik, clipart, symbol, design&#10;&#10;AI-genererat innehåll kan vara felaktigt.">
            <a:extLst>
              <a:ext uri="{FF2B5EF4-FFF2-40B4-BE49-F238E27FC236}">
                <a16:creationId xmlns:a16="http://schemas.microsoft.com/office/drawing/2014/main" id="{ADB39E44-79BC-07AE-EF3E-5620E8EA5A92}"/>
              </a:ext>
            </a:extLst>
          </p:cNvPr>
          <p:cNvPicPr>
            <a:picLocks noChangeAspect="1"/>
          </p:cNvPicPr>
          <p:nvPr/>
        </p:nvPicPr>
        <p:blipFill>
          <a:blip r:embed="rId4"/>
          <a:stretch>
            <a:fillRect/>
          </a:stretch>
        </p:blipFill>
        <p:spPr>
          <a:xfrm>
            <a:off x="7272318" y="2394031"/>
            <a:ext cx="942933" cy="938975"/>
          </a:xfrm>
          <a:prstGeom prst="rect">
            <a:avLst/>
          </a:prstGeom>
        </p:spPr>
      </p:pic>
    </p:spTree>
    <p:extLst>
      <p:ext uri="{BB962C8B-B14F-4D97-AF65-F5344CB8AC3E}">
        <p14:creationId xmlns:p14="http://schemas.microsoft.com/office/powerpoint/2010/main" val="39124223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pic>
        <p:nvPicPr>
          <p:cNvPr id="9" name="Bildobjekt 8" descr="En bild som visar cirkel, Grafik, clipart, tecknad serie&#10;&#10;AI-genererat innehåll kan vara felaktigt.">
            <a:extLst>
              <a:ext uri="{FF2B5EF4-FFF2-40B4-BE49-F238E27FC236}">
                <a16:creationId xmlns:a16="http://schemas.microsoft.com/office/drawing/2014/main" id="{202DF094-39B4-FC98-A8A9-8469669A3061}"/>
              </a:ext>
            </a:extLst>
          </p:cNvPr>
          <p:cNvPicPr>
            <a:picLocks noChangeAspect="1"/>
          </p:cNvPicPr>
          <p:nvPr/>
        </p:nvPicPr>
        <p:blipFill>
          <a:blip r:embed="rId3"/>
          <a:stretch>
            <a:fillRect/>
          </a:stretch>
        </p:blipFill>
        <p:spPr>
          <a:xfrm>
            <a:off x="1320148" y="600939"/>
            <a:ext cx="2789208" cy="2688566"/>
          </a:xfrm>
          <a:prstGeom prst="rect">
            <a:avLst/>
          </a:prstGeom>
        </p:spPr>
      </p:pic>
      <p:pic>
        <p:nvPicPr>
          <p:cNvPr id="11" name="Bildobjekt 10" descr="En bild som visar clipart, tecknad serie, cirkel, Grafik&#10;&#10;AI-genererat innehåll kan vara felaktigt.">
            <a:extLst>
              <a:ext uri="{FF2B5EF4-FFF2-40B4-BE49-F238E27FC236}">
                <a16:creationId xmlns:a16="http://schemas.microsoft.com/office/drawing/2014/main" id="{F0C63FA4-4CDD-FB91-4B05-DB6875DBF08C}"/>
              </a:ext>
            </a:extLst>
          </p:cNvPr>
          <p:cNvPicPr>
            <a:picLocks noChangeAspect="1"/>
          </p:cNvPicPr>
          <p:nvPr/>
        </p:nvPicPr>
        <p:blipFill>
          <a:blip r:embed="rId4"/>
          <a:stretch>
            <a:fillRect/>
          </a:stretch>
        </p:blipFill>
        <p:spPr>
          <a:xfrm>
            <a:off x="4626942" y="600937"/>
            <a:ext cx="2774831" cy="2688568"/>
          </a:xfrm>
          <a:prstGeom prst="rect">
            <a:avLst/>
          </a:prstGeom>
        </p:spPr>
      </p:pic>
      <p:pic>
        <p:nvPicPr>
          <p:cNvPr id="13" name="Bildobjekt 12" descr="En bild som visar cirkel, Grafik, clipart, tecknad serie&#10;&#10;AI-genererat innehåll kan vara felaktigt.">
            <a:extLst>
              <a:ext uri="{FF2B5EF4-FFF2-40B4-BE49-F238E27FC236}">
                <a16:creationId xmlns:a16="http://schemas.microsoft.com/office/drawing/2014/main" id="{1BBD10F2-9D86-0733-D5D1-267A42F362EB}"/>
              </a:ext>
            </a:extLst>
          </p:cNvPr>
          <p:cNvPicPr>
            <a:picLocks noChangeAspect="1"/>
          </p:cNvPicPr>
          <p:nvPr/>
        </p:nvPicPr>
        <p:blipFill>
          <a:blip r:embed="rId5"/>
          <a:stretch>
            <a:fillRect/>
          </a:stretch>
        </p:blipFill>
        <p:spPr>
          <a:xfrm>
            <a:off x="7789961" y="600937"/>
            <a:ext cx="2789207" cy="2688568"/>
          </a:xfrm>
          <a:prstGeom prst="rect">
            <a:avLst/>
          </a:prstGeom>
        </p:spPr>
      </p:pic>
      <p:pic>
        <p:nvPicPr>
          <p:cNvPr id="15" name="Bildobjekt 14" descr="En bild som visar cirkel, Grafik, clipart, tecknad serie&#10;&#10;AI-genererat innehåll kan vara felaktigt.">
            <a:extLst>
              <a:ext uri="{FF2B5EF4-FFF2-40B4-BE49-F238E27FC236}">
                <a16:creationId xmlns:a16="http://schemas.microsoft.com/office/drawing/2014/main" id="{CC86EDAD-C0E9-FA13-D98F-0C7EF62C0CB1}"/>
              </a:ext>
            </a:extLst>
          </p:cNvPr>
          <p:cNvPicPr>
            <a:picLocks noChangeAspect="1"/>
          </p:cNvPicPr>
          <p:nvPr/>
        </p:nvPicPr>
        <p:blipFill>
          <a:blip r:embed="rId3"/>
          <a:stretch>
            <a:fillRect/>
          </a:stretch>
        </p:blipFill>
        <p:spPr>
          <a:xfrm>
            <a:off x="1365505" y="3694296"/>
            <a:ext cx="2789208" cy="2688566"/>
          </a:xfrm>
          <a:prstGeom prst="rect">
            <a:avLst/>
          </a:prstGeom>
        </p:spPr>
      </p:pic>
      <p:pic>
        <p:nvPicPr>
          <p:cNvPr id="17" name="Bildobjekt 16" descr="En bild som visar clipart, tecknad serie, cirkel, Grafik&#10;&#10;AI-genererat innehåll kan vara felaktigt.">
            <a:extLst>
              <a:ext uri="{FF2B5EF4-FFF2-40B4-BE49-F238E27FC236}">
                <a16:creationId xmlns:a16="http://schemas.microsoft.com/office/drawing/2014/main" id="{9C57E714-692A-9423-6BBF-A91693AA024A}"/>
              </a:ext>
            </a:extLst>
          </p:cNvPr>
          <p:cNvPicPr>
            <a:picLocks noChangeAspect="1"/>
          </p:cNvPicPr>
          <p:nvPr/>
        </p:nvPicPr>
        <p:blipFill>
          <a:blip r:embed="rId4"/>
          <a:stretch>
            <a:fillRect/>
          </a:stretch>
        </p:blipFill>
        <p:spPr>
          <a:xfrm>
            <a:off x="4672299" y="3694294"/>
            <a:ext cx="2774831" cy="2688568"/>
          </a:xfrm>
          <a:prstGeom prst="rect">
            <a:avLst/>
          </a:prstGeom>
        </p:spPr>
      </p:pic>
      <p:pic>
        <p:nvPicPr>
          <p:cNvPr id="19" name="Bildobjekt 18" descr="En bild som visar cirkel, Grafik, clipart, tecknad serie&#10;&#10;AI-genererat innehåll kan vara felaktigt.">
            <a:extLst>
              <a:ext uri="{FF2B5EF4-FFF2-40B4-BE49-F238E27FC236}">
                <a16:creationId xmlns:a16="http://schemas.microsoft.com/office/drawing/2014/main" id="{F2CF5B10-8250-0E49-7B15-8AEF000BD5F8}"/>
              </a:ext>
            </a:extLst>
          </p:cNvPr>
          <p:cNvPicPr>
            <a:picLocks noChangeAspect="1"/>
          </p:cNvPicPr>
          <p:nvPr/>
        </p:nvPicPr>
        <p:blipFill>
          <a:blip r:embed="rId5"/>
          <a:stretch>
            <a:fillRect/>
          </a:stretch>
        </p:blipFill>
        <p:spPr>
          <a:xfrm>
            <a:off x="7835318" y="3694294"/>
            <a:ext cx="2789207" cy="2688568"/>
          </a:xfrm>
          <a:prstGeom prst="rect">
            <a:avLst/>
          </a:prstGeom>
        </p:spPr>
      </p:pic>
      <p:pic>
        <p:nvPicPr>
          <p:cNvPr id="21" name="Bildobjekt 20" descr="En bild som visar cirkel, Grafik, design&#10;&#10;AI-genererat innehåll kan vara felaktigt.">
            <a:extLst>
              <a:ext uri="{FF2B5EF4-FFF2-40B4-BE49-F238E27FC236}">
                <a16:creationId xmlns:a16="http://schemas.microsoft.com/office/drawing/2014/main" id="{5803A701-D790-FFCA-7551-01A2DA99D87D}"/>
              </a:ext>
            </a:extLst>
          </p:cNvPr>
          <p:cNvPicPr>
            <a:picLocks noChangeAspect="1"/>
          </p:cNvPicPr>
          <p:nvPr/>
        </p:nvPicPr>
        <p:blipFill>
          <a:blip r:embed="rId6"/>
          <a:stretch>
            <a:fillRect/>
          </a:stretch>
        </p:blipFill>
        <p:spPr>
          <a:xfrm>
            <a:off x="1361703" y="604320"/>
            <a:ext cx="632526" cy="614383"/>
          </a:xfrm>
          <a:prstGeom prst="rect">
            <a:avLst/>
          </a:prstGeom>
        </p:spPr>
      </p:pic>
      <p:pic>
        <p:nvPicPr>
          <p:cNvPr id="23" name="Bildobjekt 22" descr="En bild som visar cirkel, Grafik, design&#10;&#10;AI-genererat innehåll kan vara felaktigt.">
            <a:extLst>
              <a:ext uri="{FF2B5EF4-FFF2-40B4-BE49-F238E27FC236}">
                <a16:creationId xmlns:a16="http://schemas.microsoft.com/office/drawing/2014/main" id="{3E455CF3-B1D2-C7E5-1D29-37A912627024}"/>
              </a:ext>
            </a:extLst>
          </p:cNvPr>
          <p:cNvPicPr>
            <a:picLocks noChangeAspect="1"/>
          </p:cNvPicPr>
          <p:nvPr/>
        </p:nvPicPr>
        <p:blipFill>
          <a:blip r:embed="rId6"/>
          <a:stretch>
            <a:fillRect/>
          </a:stretch>
        </p:blipFill>
        <p:spPr>
          <a:xfrm>
            <a:off x="4672775" y="604320"/>
            <a:ext cx="632526" cy="614383"/>
          </a:xfrm>
          <a:prstGeom prst="rect">
            <a:avLst/>
          </a:prstGeom>
        </p:spPr>
      </p:pic>
      <p:pic>
        <p:nvPicPr>
          <p:cNvPr id="25" name="Bildobjekt 24" descr="En bild som visar cirkel, Grafik, design&#10;&#10;AI-genererat innehåll kan vara felaktigt.">
            <a:extLst>
              <a:ext uri="{FF2B5EF4-FFF2-40B4-BE49-F238E27FC236}">
                <a16:creationId xmlns:a16="http://schemas.microsoft.com/office/drawing/2014/main" id="{FED1484B-849B-5025-7CE2-B95041B8C0A7}"/>
              </a:ext>
            </a:extLst>
          </p:cNvPr>
          <p:cNvPicPr>
            <a:picLocks noChangeAspect="1"/>
          </p:cNvPicPr>
          <p:nvPr/>
        </p:nvPicPr>
        <p:blipFill>
          <a:blip r:embed="rId6"/>
          <a:stretch>
            <a:fillRect/>
          </a:stretch>
        </p:blipFill>
        <p:spPr>
          <a:xfrm>
            <a:off x="7838703" y="604320"/>
            <a:ext cx="632526" cy="614383"/>
          </a:xfrm>
          <a:prstGeom prst="rect">
            <a:avLst/>
          </a:prstGeom>
        </p:spPr>
      </p:pic>
      <p:pic>
        <p:nvPicPr>
          <p:cNvPr id="27" name="Bildobjekt 26" descr="En bild som visar Grafik, clipart, symbol, design&#10;&#10;AI-genererat innehåll kan vara felaktigt.">
            <a:extLst>
              <a:ext uri="{FF2B5EF4-FFF2-40B4-BE49-F238E27FC236}">
                <a16:creationId xmlns:a16="http://schemas.microsoft.com/office/drawing/2014/main" id="{FABCB79B-4D4B-C331-1242-E7BC3539D5B5}"/>
              </a:ext>
            </a:extLst>
          </p:cNvPr>
          <p:cNvPicPr>
            <a:picLocks noChangeAspect="1"/>
          </p:cNvPicPr>
          <p:nvPr/>
        </p:nvPicPr>
        <p:blipFill>
          <a:blip r:embed="rId7"/>
          <a:stretch>
            <a:fillRect/>
          </a:stretch>
        </p:blipFill>
        <p:spPr>
          <a:xfrm>
            <a:off x="1394032" y="3691244"/>
            <a:ext cx="616362" cy="585190"/>
          </a:xfrm>
          <a:prstGeom prst="rect">
            <a:avLst/>
          </a:prstGeom>
        </p:spPr>
      </p:pic>
      <p:pic>
        <p:nvPicPr>
          <p:cNvPr id="28" name="Bildobjekt 27" descr="En bild som visar Grafik, clipart, symbol, design&#10;&#10;AI-genererat innehåll kan vara felaktigt.">
            <a:extLst>
              <a:ext uri="{FF2B5EF4-FFF2-40B4-BE49-F238E27FC236}">
                <a16:creationId xmlns:a16="http://schemas.microsoft.com/office/drawing/2014/main" id="{B8C8F771-D5AA-5A13-6CB7-9A92DF95912C}"/>
              </a:ext>
            </a:extLst>
          </p:cNvPr>
          <p:cNvPicPr>
            <a:picLocks noChangeAspect="1"/>
          </p:cNvPicPr>
          <p:nvPr/>
        </p:nvPicPr>
        <p:blipFill>
          <a:blip r:embed="rId7"/>
          <a:stretch>
            <a:fillRect/>
          </a:stretch>
        </p:blipFill>
        <p:spPr>
          <a:xfrm>
            <a:off x="4723246" y="3691243"/>
            <a:ext cx="616362" cy="585190"/>
          </a:xfrm>
          <a:prstGeom prst="rect">
            <a:avLst/>
          </a:prstGeom>
        </p:spPr>
      </p:pic>
      <p:pic>
        <p:nvPicPr>
          <p:cNvPr id="29" name="Bildobjekt 28" descr="En bild som visar Grafik, clipart, symbol, design&#10;&#10;AI-genererat innehåll kan vara felaktigt.">
            <a:extLst>
              <a:ext uri="{FF2B5EF4-FFF2-40B4-BE49-F238E27FC236}">
                <a16:creationId xmlns:a16="http://schemas.microsoft.com/office/drawing/2014/main" id="{F2F4AEFD-A196-D019-8A6D-2EE92AAA4C3E}"/>
              </a:ext>
            </a:extLst>
          </p:cNvPr>
          <p:cNvPicPr>
            <a:picLocks noChangeAspect="1"/>
          </p:cNvPicPr>
          <p:nvPr/>
        </p:nvPicPr>
        <p:blipFill>
          <a:blip r:embed="rId7"/>
          <a:stretch>
            <a:fillRect/>
          </a:stretch>
        </p:blipFill>
        <p:spPr>
          <a:xfrm>
            <a:off x="7961745" y="3691242"/>
            <a:ext cx="616362" cy="585190"/>
          </a:xfrm>
          <a:prstGeom prst="rect">
            <a:avLst/>
          </a:prstGeom>
        </p:spPr>
      </p:pic>
    </p:spTree>
    <p:extLst>
      <p:ext uri="{BB962C8B-B14F-4D97-AF65-F5344CB8AC3E}">
        <p14:creationId xmlns:p14="http://schemas.microsoft.com/office/powerpoint/2010/main" val="29979410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3" name="Rubrik 2"/>
          <p:cNvSpPr txBox="1">
            <a:spLocks/>
          </p:cNvSpPr>
          <p:nvPr/>
        </p:nvSpPr>
        <p:spPr>
          <a:xfrm>
            <a:off x="1232208" y="589320"/>
            <a:ext cx="9716536" cy="1172448"/>
          </a:xfrm>
          <a:prstGeom prst="rect">
            <a:avLst/>
          </a:prstGeom>
        </p:spPr>
        <p:txBody>
          <a:bodyPr lIns="91440" tIns="45720" rIns="91440" bIns="45720" anchor="t"/>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GB" sz="4400" b="1" noProof="0" dirty="0">
                <a:solidFill>
                  <a:schemeClr val="accent5">
                    <a:lumMod val="76000"/>
                  </a:schemeClr>
                </a:solidFill>
                <a:latin typeface="Trebuchet MS"/>
              </a:rPr>
              <a:t>Practical religious literacy strategies</a:t>
            </a:r>
          </a:p>
        </p:txBody>
      </p:sp>
      <p:pic>
        <p:nvPicPr>
          <p:cNvPr id="6" name="Bild 5" descr="Rör ej med hel fyllning">
            <a:extLst>
              <a:ext uri="{FF2B5EF4-FFF2-40B4-BE49-F238E27FC236}">
                <a16:creationId xmlns:a16="http://schemas.microsoft.com/office/drawing/2014/main" id="{2F28E963-3E0B-ECAC-36A6-E95E7DBF52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0240" y="1447800"/>
            <a:ext cx="2082800" cy="2082800"/>
          </a:xfrm>
          <a:prstGeom prst="rect">
            <a:avLst/>
          </a:prstGeom>
        </p:spPr>
      </p:pic>
      <p:pic>
        <p:nvPicPr>
          <p:cNvPr id="8" name="Bild 7" descr="Pussel med hel fyllning">
            <a:extLst>
              <a:ext uri="{FF2B5EF4-FFF2-40B4-BE49-F238E27FC236}">
                <a16:creationId xmlns:a16="http://schemas.microsoft.com/office/drawing/2014/main" id="{2B5E9910-586D-F924-58BD-902DDC7373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900000">
            <a:off x="4854538" y="1823316"/>
            <a:ext cx="1584960" cy="1584960"/>
          </a:xfrm>
          <a:prstGeom prst="rect">
            <a:avLst/>
          </a:prstGeom>
        </p:spPr>
      </p:pic>
      <p:pic>
        <p:nvPicPr>
          <p:cNvPr id="10" name="Bild 9" descr="Pussel med hel fyllning">
            <a:extLst>
              <a:ext uri="{FF2B5EF4-FFF2-40B4-BE49-F238E27FC236}">
                <a16:creationId xmlns:a16="http://schemas.microsoft.com/office/drawing/2014/main" id="{D53EC061-0FAA-8BDF-5C83-C9203BFCD1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0000">
            <a:off x="6161144" y="1827349"/>
            <a:ext cx="1584960" cy="1584960"/>
          </a:xfrm>
          <a:prstGeom prst="rect">
            <a:avLst/>
          </a:prstGeom>
        </p:spPr>
      </p:pic>
      <p:pic>
        <p:nvPicPr>
          <p:cNvPr id="12" name="Bild 11" descr="Växla med hel fyllning">
            <a:extLst>
              <a:ext uri="{FF2B5EF4-FFF2-40B4-BE49-F238E27FC236}">
                <a16:creationId xmlns:a16="http://schemas.microsoft.com/office/drawing/2014/main" id="{2778682B-113E-939F-6A8D-7537C46DE4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5040" y="1600200"/>
            <a:ext cx="1838960" cy="1788160"/>
          </a:xfrm>
          <a:prstGeom prst="rect">
            <a:avLst/>
          </a:prstGeom>
        </p:spPr>
      </p:pic>
      <p:pic>
        <p:nvPicPr>
          <p:cNvPr id="14" name="Bild 13" descr="Frågor med hel fyllning">
            <a:extLst>
              <a:ext uri="{FF2B5EF4-FFF2-40B4-BE49-F238E27FC236}">
                <a16:creationId xmlns:a16="http://schemas.microsoft.com/office/drawing/2014/main" id="{38F0C891-B16D-F4D0-D056-BE0F742E1A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27497" y="3950063"/>
            <a:ext cx="2245360" cy="2123440"/>
          </a:xfrm>
          <a:prstGeom prst="rect">
            <a:avLst/>
          </a:prstGeom>
        </p:spPr>
      </p:pic>
      <p:pic>
        <p:nvPicPr>
          <p:cNvPr id="17" name="Bild 4" descr="Stapeldiagram med nedåtgående trend med hel fyllning">
            <a:extLst>
              <a:ext uri="{FF2B5EF4-FFF2-40B4-BE49-F238E27FC236}">
                <a16:creationId xmlns:a16="http://schemas.microsoft.com/office/drawing/2014/main" id="{056AF35D-28AC-D38D-FA2E-6CB8CA28ED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42774" y="3954418"/>
            <a:ext cx="2235200" cy="2062480"/>
          </a:xfrm>
          <a:prstGeom prst="rect">
            <a:avLst/>
          </a:prstGeom>
        </p:spPr>
      </p:pic>
      <p:pic>
        <p:nvPicPr>
          <p:cNvPr id="19" name="Bild 18" descr="Handskakning med hel fyllning">
            <a:extLst>
              <a:ext uri="{FF2B5EF4-FFF2-40B4-BE49-F238E27FC236}">
                <a16:creationId xmlns:a16="http://schemas.microsoft.com/office/drawing/2014/main" id="{CC8A8558-3288-650E-B754-F559F83E5A3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39034" y="3737429"/>
            <a:ext cx="2712720" cy="2712720"/>
          </a:xfrm>
          <a:prstGeom prst="rect">
            <a:avLst/>
          </a:prstGeom>
        </p:spPr>
      </p:pic>
      <p:sp>
        <p:nvSpPr>
          <p:cNvPr id="2" name="Rubrik 2">
            <a:extLst>
              <a:ext uri="{FF2B5EF4-FFF2-40B4-BE49-F238E27FC236}">
                <a16:creationId xmlns:a16="http://schemas.microsoft.com/office/drawing/2014/main" id="{58B7A60C-07A4-BE5E-2269-00EB9F1F1A78}"/>
              </a:ext>
            </a:extLst>
          </p:cNvPr>
          <p:cNvSpPr txBox="1">
            <a:spLocks/>
          </p:cNvSpPr>
          <p:nvPr/>
        </p:nvSpPr>
        <p:spPr>
          <a:xfrm>
            <a:off x="2207567" y="3312200"/>
            <a:ext cx="1679976" cy="430768"/>
          </a:xfrm>
          <a:prstGeom prst="rect">
            <a:avLst/>
          </a:prstGeom>
        </p:spPr>
        <p:txBody>
          <a:bodyPr lIns="91440" tIns="45720" rIns="91440" bIns="45720" anchor="t"/>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r>
              <a:rPr lang="en-GB" sz="2800" b="1" noProof="0" dirty="0">
                <a:solidFill>
                  <a:schemeClr val="accent5">
                    <a:lumMod val="76000"/>
                  </a:schemeClr>
                </a:solidFill>
                <a:latin typeface="Trebuchet MS"/>
              </a:rPr>
              <a:t>Avoid</a:t>
            </a:r>
            <a:endParaRPr lang="en-GB" sz="2800" noProof="0" dirty="0">
              <a:solidFill>
                <a:schemeClr val="accent5">
                  <a:lumMod val="76000"/>
                </a:schemeClr>
              </a:solidFill>
            </a:endParaRPr>
          </a:p>
        </p:txBody>
      </p:sp>
      <p:sp>
        <p:nvSpPr>
          <p:cNvPr id="4" name="Rubrik 2">
            <a:extLst>
              <a:ext uri="{FF2B5EF4-FFF2-40B4-BE49-F238E27FC236}">
                <a16:creationId xmlns:a16="http://schemas.microsoft.com/office/drawing/2014/main" id="{09242323-E833-7A4A-C691-3648CC018E7D}"/>
              </a:ext>
            </a:extLst>
          </p:cNvPr>
          <p:cNvSpPr txBox="1">
            <a:spLocks/>
          </p:cNvSpPr>
          <p:nvPr/>
        </p:nvSpPr>
        <p:spPr>
          <a:xfrm>
            <a:off x="5418127" y="3312200"/>
            <a:ext cx="1679976" cy="430768"/>
          </a:xfrm>
          <a:prstGeom prst="rect">
            <a:avLst/>
          </a:prstGeom>
        </p:spPr>
        <p:txBody>
          <a:bodyPr lIns="91440" tIns="45720" rIns="91440" bIns="45720" anchor="t"/>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r>
              <a:rPr lang="en-GB" sz="2800" b="1" noProof="0" dirty="0">
                <a:solidFill>
                  <a:schemeClr val="accent5">
                    <a:lumMod val="76000"/>
                  </a:schemeClr>
                </a:solidFill>
                <a:latin typeface="Trebuchet MS"/>
              </a:rPr>
              <a:t>Adapt</a:t>
            </a:r>
            <a:endParaRPr lang="en-GB" sz="2800" noProof="0" dirty="0">
              <a:solidFill>
                <a:schemeClr val="accent5">
                  <a:lumMod val="76000"/>
                </a:schemeClr>
              </a:solidFill>
            </a:endParaRPr>
          </a:p>
        </p:txBody>
      </p:sp>
      <p:sp>
        <p:nvSpPr>
          <p:cNvPr id="5" name="Rubrik 2">
            <a:extLst>
              <a:ext uri="{FF2B5EF4-FFF2-40B4-BE49-F238E27FC236}">
                <a16:creationId xmlns:a16="http://schemas.microsoft.com/office/drawing/2014/main" id="{5B8A4C02-FFDC-9DFC-A20A-F1D3737B76D2}"/>
              </a:ext>
            </a:extLst>
          </p:cNvPr>
          <p:cNvSpPr txBox="1">
            <a:spLocks/>
          </p:cNvSpPr>
          <p:nvPr/>
        </p:nvSpPr>
        <p:spPr>
          <a:xfrm>
            <a:off x="8649007" y="3312200"/>
            <a:ext cx="1679976" cy="430768"/>
          </a:xfrm>
          <a:prstGeom prst="rect">
            <a:avLst/>
          </a:prstGeom>
        </p:spPr>
        <p:txBody>
          <a:bodyPr lIns="91440" tIns="45720" rIns="91440" bIns="45720" anchor="t"/>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r>
              <a:rPr lang="en-GB" sz="2800" b="1" noProof="0" dirty="0">
                <a:solidFill>
                  <a:schemeClr val="accent5">
                    <a:lumMod val="76000"/>
                  </a:schemeClr>
                </a:solidFill>
                <a:latin typeface="Trebuchet MS"/>
              </a:rPr>
              <a:t>Navigate</a:t>
            </a:r>
            <a:endParaRPr lang="en-GB" noProof="0" dirty="0"/>
          </a:p>
        </p:txBody>
      </p:sp>
      <p:sp>
        <p:nvSpPr>
          <p:cNvPr id="7" name="Rubrik 2">
            <a:extLst>
              <a:ext uri="{FF2B5EF4-FFF2-40B4-BE49-F238E27FC236}">
                <a16:creationId xmlns:a16="http://schemas.microsoft.com/office/drawing/2014/main" id="{8FAB0A41-78A9-1D10-FA80-A5C99D7E7FD9}"/>
              </a:ext>
            </a:extLst>
          </p:cNvPr>
          <p:cNvSpPr txBox="1">
            <a:spLocks/>
          </p:cNvSpPr>
          <p:nvPr/>
        </p:nvSpPr>
        <p:spPr>
          <a:xfrm>
            <a:off x="8618527" y="5892840"/>
            <a:ext cx="1954296" cy="430768"/>
          </a:xfrm>
          <a:prstGeom prst="rect">
            <a:avLst/>
          </a:prstGeom>
        </p:spPr>
        <p:txBody>
          <a:bodyPr lIns="91440" tIns="45720" rIns="91440" bIns="45720" anchor="t"/>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r>
              <a:rPr lang="en-GB" sz="2800" b="1" noProof="0" dirty="0">
                <a:solidFill>
                  <a:schemeClr val="accent5">
                    <a:lumMod val="76000"/>
                  </a:schemeClr>
                </a:solidFill>
                <a:latin typeface="Trebuchet MS"/>
              </a:rPr>
              <a:t>Cooperate</a:t>
            </a:r>
            <a:endParaRPr lang="en-GB" noProof="0" dirty="0"/>
          </a:p>
        </p:txBody>
      </p:sp>
      <p:sp>
        <p:nvSpPr>
          <p:cNvPr id="9" name="Rubrik 2">
            <a:extLst>
              <a:ext uri="{FF2B5EF4-FFF2-40B4-BE49-F238E27FC236}">
                <a16:creationId xmlns:a16="http://schemas.microsoft.com/office/drawing/2014/main" id="{DCB013CE-928E-4B96-4985-E46730012CED}"/>
              </a:ext>
            </a:extLst>
          </p:cNvPr>
          <p:cNvSpPr txBox="1">
            <a:spLocks/>
          </p:cNvSpPr>
          <p:nvPr/>
        </p:nvSpPr>
        <p:spPr>
          <a:xfrm>
            <a:off x="5225087" y="5892840"/>
            <a:ext cx="2076216" cy="430768"/>
          </a:xfrm>
          <a:prstGeom prst="rect">
            <a:avLst/>
          </a:prstGeom>
        </p:spPr>
        <p:txBody>
          <a:bodyPr lIns="91440" tIns="45720" rIns="91440" bIns="45720" anchor="t"/>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r>
              <a:rPr lang="en-GB" sz="2800" b="1" noProof="0" dirty="0">
                <a:solidFill>
                  <a:schemeClr val="accent5">
                    <a:lumMod val="76000"/>
                  </a:schemeClr>
                </a:solidFill>
                <a:latin typeface="Trebuchet MS"/>
              </a:rPr>
              <a:t>Tone down</a:t>
            </a:r>
            <a:endParaRPr lang="en-GB" noProof="0" dirty="0">
              <a:solidFill>
                <a:schemeClr val="accent5">
                  <a:lumMod val="76000"/>
                </a:schemeClr>
              </a:solidFill>
            </a:endParaRPr>
          </a:p>
        </p:txBody>
      </p:sp>
      <p:sp>
        <p:nvSpPr>
          <p:cNvPr id="11" name="Rubrik 2">
            <a:extLst>
              <a:ext uri="{FF2B5EF4-FFF2-40B4-BE49-F238E27FC236}">
                <a16:creationId xmlns:a16="http://schemas.microsoft.com/office/drawing/2014/main" id="{603E6A33-6A56-6287-DCF7-E8449B809E76}"/>
              </a:ext>
            </a:extLst>
          </p:cNvPr>
          <p:cNvSpPr txBox="1">
            <a:spLocks/>
          </p:cNvSpPr>
          <p:nvPr/>
        </p:nvSpPr>
        <p:spPr>
          <a:xfrm>
            <a:off x="2075487" y="5892840"/>
            <a:ext cx="1954296" cy="430768"/>
          </a:xfrm>
          <a:prstGeom prst="rect">
            <a:avLst/>
          </a:prstGeom>
        </p:spPr>
        <p:txBody>
          <a:bodyPr lIns="91440" tIns="45720" rIns="91440" bIns="45720" anchor="t"/>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r>
              <a:rPr lang="en-GB" sz="2800" b="1" noProof="0" dirty="0">
                <a:solidFill>
                  <a:schemeClr val="accent5">
                    <a:lumMod val="76000"/>
                  </a:schemeClr>
                </a:solidFill>
                <a:latin typeface="Trebuchet MS"/>
              </a:rPr>
              <a:t>Challenge</a:t>
            </a:r>
            <a:endParaRPr lang="en-GB" noProof="0" dirty="0"/>
          </a:p>
        </p:txBody>
      </p:sp>
    </p:spTree>
    <p:extLst>
      <p:ext uri="{BB962C8B-B14F-4D97-AF65-F5344CB8AC3E}">
        <p14:creationId xmlns:p14="http://schemas.microsoft.com/office/powerpoint/2010/main" val="32506311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p:cNvGrpSpPr/>
        <p:nvPr/>
      </p:nvGrpSpPr>
      <p:grpSpPr>
        <a:xfrm>
          <a:off x="0" y="0"/>
          <a:ext cx="0" cy="0"/>
          <a:chOff x="0" y="0"/>
          <a:chExt cx="0" cy="0"/>
        </a:xfrm>
      </p:grpSpPr>
      <p:sp>
        <p:nvSpPr>
          <p:cNvPr id="3" name="textruta 2"/>
          <p:cNvSpPr txBox="1"/>
          <p:nvPr/>
        </p:nvSpPr>
        <p:spPr>
          <a:xfrm>
            <a:off x="4945276" y="1018346"/>
            <a:ext cx="2304256" cy="938719"/>
          </a:xfrm>
          <a:prstGeom prst="rect">
            <a:avLst/>
          </a:prstGeom>
          <a:noFill/>
        </p:spPr>
        <p:txBody>
          <a:bodyPr wrap="square" lIns="91440" tIns="45720" rIns="91440" bIns="45720" rtlCol="0" anchor="t">
            <a:spAutoFit/>
          </a:bodyPr>
          <a:lstStyle/>
          <a:p>
            <a:pPr algn="ctr"/>
            <a:r>
              <a:rPr lang="en-GB" sz="5500" b="1" noProof="0" dirty="0">
                <a:solidFill>
                  <a:schemeClr val="accent5">
                    <a:lumMod val="76000"/>
                  </a:schemeClr>
                </a:solidFill>
              </a:rPr>
              <a:t>Avoid</a:t>
            </a:r>
            <a:endParaRPr lang="en-GB" noProof="0" dirty="0">
              <a:solidFill>
                <a:schemeClr val="accent5">
                  <a:lumMod val="76000"/>
                </a:schemeClr>
              </a:solidFill>
            </a:endParaRPr>
          </a:p>
        </p:txBody>
      </p:sp>
      <p:pic>
        <p:nvPicPr>
          <p:cNvPr id="2" name="Bild 1" descr="Rör ej med hel fyllning">
            <a:extLst>
              <a:ext uri="{FF2B5EF4-FFF2-40B4-BE49-F238E27FC236}">
                <a16:creationId xmlns:a16="http://schemas.microsoft.com/office/drawing/2014/main" id="{E2F8C6AC-9699-E2F1-3003-D9A71E28F5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2640" y="1965960"/>
            <a:ext cx="2926080" cy="2926080"/>
          </a:xfrm>
          <a:prstGeom prst="rect">
            <a:avLst/>
          </a:prstGeom>
        </p:spPr>
      </p:pic>
    </p:spTree>
    <p:extLst>
      <p:ext uri="{BB962C8B-B14F-4D97-AF65-F5344CB8AC3E}">
        <p14:creationId xmlns:p14="http://schemas.microsoft.com/office/powerpoint/2010/main" val="7555080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942D1883-07B4-17BF-10DB-D6A69E4A7199}"/>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8AD47E8C-A18C-5B57-C5A3-08C3EF527E11}"/>
              </a:ext>
            </a:extLst>
          </p:cNvPr>
          <p:cNvSpPr txBox="1"/>
          <p:nvPr/>
        </p:nvSpPr>
        <p:spPr>
          <a:xfrm>
            <a:off x="4945276" y="1018346"/>
            <a:ext cx="2304256" cy="938719"/>
          </a:xfrm>
          <a:prstGeom prst="rect">
            <a:avLst/>
          </a:prstGeom>
          <a:noFill/>
        </p:spPr>
        <p:txBody>
          <a:bodyPr wrap="square" lIns="91440" tIns="45720" rIns="91440" bIns="45720" rtlCol="0" anchor="t">
            <a:spAutoFit/>
          </a:bodyPr>
          <a:lstStyle/>
          <a:p>
            <a:pPr algn="ctr"/>
            <a:r>
              <a:rPr lang="en-GB" sz="5500" b="1" noProof="0" dirty="0">
                <a:solidFill>
                  <a:schemeClr val="accent5">
                    <a:lumMod val="76000"/>
                  </a:schemeClr>
                </a:solidFill>
              </a:rPr>
              <a:t>Adapt</a:t>
            </a:r>
            <a:endParaRPr lang="en-GB" noProof="0" dirty="0">
              <a:solidFill>
                <a:schemeClr val="accent5">
                  <a:lumMod val="76000"/>
                </a:schemeClr>
              </a:solidFill>
            </a:endParaRPr>
          </a:p>
        </p:txBody>
      </p:sp>
      <p:pic>
        <p:nvPicPr>
          <p:cNvPr id="5" name="Bild 4" descr="Pussel med hel fyllning">
            <a:extLst>
              <a:ext uri="{FF2B5EF4-FFF2-40B4-BE49-F238E27FC236}">
                <a16:creationId xmlns:a16="http://schemas.microsoft.com/office/drawing/2014/main" id="{869FCB18-3376-496F-92F4-6C3C7B9AFE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0000">
            <a:off x="4122420" y="2250036"/>
            <a:ext cx="2072640" cy="2072640"/>
          </a:xfrm>
          <a:prstGeom prst="rect">
            <a:avLst/>
          </a:prstGeom>
        </p:spPr>
      </p:pic>
      <p:pic>
        <p:nvPicPr>
          <p:cNvPr id="6" name="Bild 5" descr="Pussel med hel fyllning">
            <a:extLst>
              <a:ext uri="{FF2B5EF4-FFF2-40B4-BE49-F238E27FC236}">
                <a16:creationId xmlns:a16="http://schemas.microsoft.com/office/drawing/2014/main" id="{BD46F3A8-7F35-23B4-B24E-5456FAE31D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0000">
            <a:off x="5784626" y="2254069"/>
            <a:ext cx="2072640" cy="2072640"/>
          </a:xfrm>
          <a:prstGeom prst="rect">
            <a:avLst/>
          </a:prstGeom>
        </p:spPr>
      </p:pic>
    </p:spTree>
    <p:extLst>
      <p:ext uri="{BB962C8B-B14F-4D97-AF65-F5344CB8AC3E}">
        <p14:creationId xmlns:p14="http://schemas.microsoft.com/office/powerpoint/2010/main" val="1765382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A989A6CE-08FE-B23B-57BE-8B65B92B0C78}"/>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1EB99E4C-1453-EE6C-8E84-A20F4B036481}"/>
              </a:ext>
            </a:extLst>
          </p:cNvPr>
          <p:cNvSpPr txBox="1"/>
          <p:nvPr/>
        </p:nvSpPr>
        <p:spPr>
          <a:xfrm>
            <a:off x="4579516" y="1058986"/>
            <a:ext cx="3025616" cy="938719"/>
          </a:xfrm>
          <a:prstGeom prst="rect">
            <a:avLst/>
          </a:prstGeom>
          <a:noFill/>
        </p:spPr>
        <p:txBody>
          <a:bodyPr wrap="square" lIns="91440" tIns="45720" rIns="91440" bIns="45720" rtlCol="0" anchor="t">
            <a:spAutoFit/>
          </a:bodyPr>
          <a:lstStyle/>
          <a:p>
            <a:pPr algn="ctr"/>
            <a:r>
              <a:rPr lang="en-GB" sz="5500" b="1" noProof="0" dirty="0">
                <a:solidFill>
                  <a:schemeClr val="accent5">
                    <a:lumMod val="76000"/>
                  </a:schemeClr>
                </a:solidFill>
              </a:rPr>
              <a:t>Navigate</a:t>
            </a:r>
            <a:endParaRPr lang="en-GB" noProof="0" dirty="0">
              <a:solidFill>
                <a:schemeClr val="accent5">
                  <a:lumMod val="76000"/>
                </a:schemeClr>
              </a:solidFill>
            </a:endParaRPr>
          </a:p>
        </p:txBody>
      </p:sp>
      <p:pic>
        <p:nvPicPr>
          <p:cNvPr id="4" name="Bild 3" descr="Växla med hel fyllning">
            <a:extLst>
              <a:ext uri="{FF2B5EF4-FFF2-40B4-BE49-F238E27FC236}">
                <a16:creationId xmlns:a16="http://schemas.microsoft.com/office/drawing/2014/main" id="{47329FCD-382A-5374-D2DC-DE5CB6B427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82160" y="1915160"/>
            <a:ext cx="3037840" cy="3037840"/>
          </a:xfrm>
          <a:prstGeom prst="rect">
            <a:avLst/>
          </a:prstGeom>
        </p:spPr>
      </p:pic>
    </p:spTree>
    <p:extLst>
      <p:ext uri="{BB962C8B-B14F-4D97-AF65-F5344CB8AC3E}">
        <p14:creationId xmlns:p14="http://schemas.microsoft.com/office/powerpoint/2010/main" val="29346235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18DD4FAB-6C6C-FA37-5F2F-091706913DAA}"/>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E8D4E647-6AF9-C98A-E27E-5EBC62B739C9}"/>
              </a:ext>
            </a:extLst>
          </p:cNvPr>
          <p:cNvSpPr txBox="1"/>
          <p:nvPr/>
        </p:nvSpPr>
        <p:spPr>
          <a:xfrm>
            <a:off x="4355996" y="1048826"/>
            <a:ext cx="3482816" cy="938719"/>
          </a:xfrm>
          <a:prstGeom prst="rect">
            <a:avLst/>
          </a:prstGeom>
          <a:noFill/>
        </p:spPr>
        <p:txBody>
          <a:bodyPr wrap="square" lIns="91440" tIns="45720" rIns="91440" bIns="45720" rtlCol="0" anchor="t">
            <a:spAutoFit/>
          </a:bodyPr>
          <a:lstStyle/>
          <a:p>
            <a:pPr algn="ctr"/>
            <a:r>
              <a:rPr lang="en-GB" sz="5500" b="1" noProof="0" dirty="0">
                <a:solidFill>
                  <a:schemeClr val="accent5">
                    <a:lumMod val="76000"/>
                  </a:schemeClr>
                </a:solidFill>
              </a:rPr>
              <a:t>Challenge</a:t>
            </a:r>
            <a:endParaRPr lang="en-GB" noProof="0" dirty="0">
              <a:solidFill>
                <a:schemeClr val="accent5">
                  <a:lumMod val="76000"/>
                </a:schemeClr>
              </a:solidFill>
            </a:endParaRPr>
          </a:p>
        </p:txBody>
      </p:sp>
      <p:pic>
        <p:nvPicPr>
          <p:cNvPr id="2" name="Bild 1" descr="Frågor med hel fyllning">
            <a:extLst>
              <a:ext uri="{FF2B5EF4-FFF2-40B4-BE49-F238E27FC236}">
                <a16:creationId xmlns:a16="http://schemas.microsoft.com/office/drawing/2014/main" id="{FED92E06-1DFA-913A-111E-E30F296F64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9257" y="2202543"/>
            <a:ext cx="3037840" cy="3037840"/>
          </a:xfrm>
          <a:prstGeom prst="rect">
            <a:avLst/>
          </a:prstGeom>
        </p:spPr>
      </p:pic>
    </p:spTree>
    <p:extLst>
      <p:ext uri="{BB962C8B-B14F-4D97-AF65-F5344CB8AC3E}">
        <p14:creationId xmlns:p14="http://schemas.microsoft.com/office/powerpoint/2010/main" val="12821763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6610B2B9-395D-2C71-036D-C55212F44CF0}"/>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081D5298-4167-6AC6-5A2D-6A827859C504}"/>
              </a:ext>
            </a:extLst>
          </p:cNvPr>
          <p:cNvSpPr txBox="1"/>
          <p:nvPr/>
        </p:nvSpPr>
        <p:spPr>
          <a:xfrm>
            <a:off x="4132476" y="1028506"/>
            <a:ext cx="3919696" cy="938719"/>
          </a:xfrm>
          <a:prstGeom prst="rect">
            <a:avLst/>
          </a:prstGeom>
          <a:noFill/>
        </p:spPr>
        <p:txBody>
          <a:bodyPr wrap="square" lIns="91440" tIns="45720" rIns="91440" bIns="45720" rtlCol="0" anchor="t">
            <a:spAutoFit/>
          </a:bodyPr>
          <a:lstStyle/>
          <a:p>
            <a:pPr algn="ctr"/>
            <a:r>
              <a:rPr lang="en-GB" sz="5500" b="1" noProof="0" dirty="0">
                <a:solidFill>
                  <a:schemeClr val="accent5">
                    <a:lumMod val="76000"/>
                  </a:schemeClr>
                </a:solidFill>
              </a:rPr>
              <a:t>Tone down</a:t>
            </a:r>
            <a:endParaRPr lang="en-GB" noProof="0" dirty="0">
              <a:solidFill>
                <a:schemeClr val="accent5">
                  <a:lumMod val="76000"/>
                </a:schemeClr>
              </a:solidFill>
            </a:endParaRPr>
          </a:p>
        </p:txBody>
      </p:sp>
      <p:pic>
        <p:nvPicPr>
          <p:cNvPr id="5" name="Bild 4" descr="Stapeldiagram med nedåtgående trend med hel fyllning">
            <a:extLst>
              <a:ext uri="{FF2B5EF4-FFF2-40B4-BE49-F238E27FC236}">
                <a16:creationId xmlns:a16="http://schemas.microsoft.com/office/drawing/2014/main" id="{01781E99-BD10-BFE5-1055-0F4ECCA671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2140" y="2127069"/>
            <a:ext cx="3342640" cy="3362960"/>
          </a:xfrm>
          <a:prstGeom prst="rect">
            <a:avLst/>
          </a:prstGeom>
        </p:spPr>
      </p:pic>
    </p:spTree>
    <p:extLst>
      <p:ext uri="{BB962C8B-B14F-4D97-AF65-F5344CB8AC3E}">
        <p14:creationId xmlns:p14="http://schemas.microsoft.com/office/powerpoint/2010/main" val="22494709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1EBE4"/>
        </a:solidFill>
        <a:effectLst/>
      </p:bgPr>
    </p:bg>
    <p:spTree>
      <p:nvGrpSpPr>
        <p:cNvPr id="1" name="">
          <a:extLst>
            <a:ext uri="{FF2B5EF4-FFF2-40B4-BE49-F238E27FC236}">
              <a16:creationId xmlns:a16="http://schemas.microsoft.com/office/drawing/2014/main" id="{4A6AFBE0-56C5-708A-10BD-AF54E389B8EE}"/>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6B5D73B7-4A83-C287-D920-8E67A42E4AD5}"/>
              </a:ext>
            </a:extLst>
          </p:cNvPr>
          <p:cNvSpPr txBox="1"/>
          <p:nvPr/>
        </p:nvSpPr>
        <p:spPr>
          <a:xfrm>
            <a:off x="4132476" y="1028506"/>
            <a:ext cx="3919696" cy="938719"/>
          </a:xfrm>
          <a:prstGeom prst="rect">
            <a:avLst/>
          </a:prstGeom>
          <a:noFill/>
        </p:spPr>
        <p:txBody>
          <a:bodyPr wrap="square" lIns="91440" tIns="45720" rIns="91440" bIns="45720" rtlCol="0" anchor="t">
            <a:spAutoFit/>
          </a:bodyPr>
          <a:lstStyle/>
          <a:p>
            <a:pPr algn="ctr"/>
            <a:r>
              <a:rPr lang="en-GB" sz="5500" b="1" noProof="0" dirty="0">
                <a:solidFill>
                  <a:schemeClr val="accent5">
                    <a:lumMod val="76000"/>
                  </a:schemeClr>
                </a:solidFill>
              </a:rPr>
              <a:t>Cooperate</a:t>
            </a:r>
            <a:endParaRPr lang="en-GB" noProof="0" dirty="0">
              <a:solidFill>
                <a:schemeClr val="accent5">
                  <a:lumMod val="76000"/>
                </a:schemeClr>
              </a:solidFill>
            </a:endParaRPr>
          </a:p>
        </p:txBody>
      </p:sp>
      <p:pic>
        <p:nvPicPr>
          <p:cNvPr id="2" name="Bild 1" descr="Handskakning med hel fyllning">
            <a:extLst>
              <a:ext uri="{FF2B5EF4-FFF2-40B4-BE49-F238E27FC236}">
                <a16:creationId xmlns:a16="http://schemas.microsoft.com/office/drawing/2014/main" id="{C69DE56D-EDCB-3C2F-C2C1-580318237A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6314" y="1715589"/>
            <a:ext cx="3688080" cy="3688080"/>
          </a:xfrm>
          <a:prstGeom prst="rect">
            <a:avLst/>
          </a:prstGeom>
        </p:spPr>
      </p:pic>
    </p:spTree>
    <p:extLst>
      <p:ext uri="{BB962C8B-B14F-4D97-AF65-F5344CB8AC3E}">
        <p14:creationId xmlns:p14="http://schemas.microsoft.com/office/powerpoint/2010/main" val="4121856427"/>
      </p:ext>
    </p:extLst>
  </p:cSld>
  <p:clrMapOvr>
    <a:masterClrMapping/>
  </p:clrMapOvr>
</p:sld>
</file>

<file path=ppt/theme/theme1.xml><?xml version="1.0" encoding="utf-8"?>
<a:theme xmlns:a="http://schemas.openxmlformats.org/drawingml/2006/main" name="Powerpointmall engelsk">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M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xml><?xml version="1.0" encoding="utf-8"?>
<a:themeOverride xmlns:a="http://schemas.openxmlformats.org/drawingml/2006/main">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xml><?xml version="1.0" encoding="utf-8"?>
<a:themeOverride xmlns:a="http://schemas.openxmlformats.org/drawingml/2006/main">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4.xml><?xml version="1.0" encoding="utf-8"?>
<a:themeOverride xmlns:a="http://schemas.openxmlformats.org/drawingml/2006/main">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99ee89d-3efa-42d0-a1de-5c5e96f5a87c" xsi:nil="true"/>
    <lcf76f155ced4ddcb4097134ff3c332f xmlns="a67e2331-c98d-49ec-80d9-e9d15a945b0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1614D2F84816D469A6EAE2A0142C601" ma:contentTypeVersion="19" ma:contentTypeDescription="Skapa ett nytt dokument." ma:contentTypeScope="" ma:versionID="74022f407d6fdd8d23e60c89bbd34ab0">
  <xsd:schema xmlns:xsd="http://www.w3.org/2001/XMLSchema" xmlns:xs="http://www.w3.org/2001/XMLSchema" xmlns:p="http://schemas.microsoft.com/office/2006/metadata/properties" xmlns:ns2="a67e2331-c98d-49ec-80d9-e9d15a945b0f" xmlns:ns3="f99ee89d-3efa-42d0-a1de-5c5e96f5a87c" targetNamespace="http://schemas.microsoft.com/office/2006/metadata/properties" ma:root="true" ma:fieldsID="bdc5c7a491918a3cf36a57a49822ce19" ns2:_="" ns3:_="">
    <xsd:import namespace="a67e2331-c98d-49ec-80d9-e9d15a945b0f"/>
    <xsd:import namespace="f99ee89d-3efa-42d0-a1de-5c5e96f5a87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7e2331-c98d-49ec-80d9-e9d15a945b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fc94a9c-aa5b-4035-8ca6-10f28b064d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9ee89d-3efa-42d0-a1de-5c5e96f5a87c"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126b955b-7247-44dd-9255-5378ed359c3b}" ma:internalName="TaxCatchAll" ma:showField="CatchAllData" ma:web="f99ee89d-3efa-42d0-a1de-5c5e96f5a8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35949A-C923-47CD-931A-E2AA0E5A1ACB}">
  <ds:schemaRefs>
    <ds:schemaRef ds:uri="http://schemas.microsoft.com/sharepoint/v3/contenttype/forms"/>
  </ds:schemaRefs>
</ds:datastoreItem>
</file>

<file path=customXml/itemProps2.xml><?xml version="1.0" encoding="utf-8"?>
<ds:datastoreItem xmlns:ds="http://schemas.openxmlformats.org/officeDocument/2006/customXml" ds:itemID="{30902101-2106-490A-9A22-F0428C1D6D00}">
  <ds:schemaRefs>
    <ds:schemaRef ds:uri="http://purl.org/dc/elements/1.1/"/>
    <ds:schemaRef ds:uri="http://schemas.microsoft.com/office/2006/metadata/properties"/>
    <ds:schemaRef ds:uri="http://purl.org/dc/dcmitype/"/>
    <ds:schemaRef ds:uri="http://schemas.microsoft.com/office/infopath/2007/PartnerControls"/>
    <ds:schemaRef ds:uri="http://schemas.microsoft.com/office/2006/documentManagement/types"/>
    <ds:schemaRef ds:uri="http://purl.org/dc/terms/"/>
    <ds:schemaRef ds:uri="http://www.w3.org/XML/1998/namespace"/>
    <ds:schemaRef ds:uri="http://schemas.openxmlformats.org/package/2006/metadata/core-properties"/>
    <ds:schemaRef ds:uri="f99ee89d-3efa-42d0-a1de-5c5e96f5a87c"/>
    <ds:schemaRef ds:uri="a67e2331-c98d-49ec-80d9-e9d15a945b0f"/>
  </ds:schemaRefs>
</ds:datastoreItem>
</file>

<file path=customXml/itemProps3.xml><?xml version="1.0" encoding="utf-8"?>
<ds:datastoreItem xmlns:ds="http://schemas.openxmlformats.org/officeDocument/2006/customXml" ds:itemID="{715B4C73-93D3-4D32-88D8-1DDF85306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7e2331-c98d-49ec-80d9-e9d15a945b0f"/>
    <ds:schemaRef ds:uri="f99ee89d-3efa-42d0-a1de-5c5e96f5a8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35796</TotalTime>
  <Words>10571</Words>
  <Application>Microsoft Office PowerPoint</Application>
  <PresentationFormat>Bredbild</PresentationFormat>
  <Paragraphs>942</Paragraphs>
  <Slides>104</Slides>
  <Notes>104</Notes>
  <HiddenSlides>0</HiddenSlides>
  <MMClips>0</MMClips>
  <ScaleCrop>false</ScaleCrop>
  <HeadingPairs>
    <vt:vector size="4" baseType="variant">
      <vt:variant>
        <vt:lpstr>Tema</vt:lpstr>
      </vt:variant>
      <vt:variant>
        <vt:i4>1</vt:i4>
      </vt:variant>
      <vt:variant>
        <vt:lpstr>Bildrubriker</vt:lpstr>
      </vt:variant>
      <vt:variant>
        <vt:i4>104</vt:i4>
      </vt:variant>
    </vt:vector>
  </HeadingPairs>
  <TitlesOfParts>
    <vt:vector size="105" baseType="lpstr">
      <vt:lpstr>Powerpointmall engelsk</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Ekumeniska Centret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Ann Sundell</dc:creator>
  <dc:description>SMR9000, v1.1, 2015-12-22</dc:description>
  <cp:lastModifiedBy>Petter Jakobsson</cp:lastModifiedBy>
  <cp:revision>2801</cp:revision>
  <cp:lastPrinted>2019-10-16T09:03:13Z</cp:lastPrinted>
  <dcterms:created xsi:type="dcterms:W3CDTF">2019-09-27T12:20:29Z</dcterms:created>
  <dcterms:modified xsi:type="dcterms:W3CDTF">2026-02-26T10:13:25Z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0x010100A1614D2F84816D469A6EAE2A0142C601</vt:lpwstr>
  </property>
  <property fmtid="{D5CDD505-2E9C-101B-9397-08002B2CF9AE}" pid="3" name="MediaServiceImageTags">
    <vt:lpwstr/>
  </property>
</Properties>
</file>