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2" r:id="rId5"/>
    <p:sldMasterId id="2147483654" r:id="rId6"/>
    <p:sldMasterId id="2147483656" r:id="rId7"/>
    <p:sldMasterId id="2147483658" r:id="rId8"/>
  </p:sldMasterIdLst>
  <p:notesMasterIdLst>
    <p:notesMasterId r:id="rId3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Quattrocento Sans" panose="020B0502050000020003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7AwZNkiLHntx+T0o7UZvlQ4/6X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7588A-4300-FA6D-C849-67AD603AF528}" name="Eben Bhujel" initials="EB" userId="S::ebh@stefanus.no::0f9db9ec-00ad-46b6-9b96-35db36e90a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63818" autoAdjust="0"/>
  </p:normalViewPr>
  <p:slideViewPr>
    <p:cSldViewPr snapToGrid="0">
      <p:cViewPr varScale="1">
        <p:scale>
          <a:sx n="72" d="100"/>
          <a:sy n="72" d="100"/>
        </p:scale>
        <p:origin x="1224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1.fntdata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4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6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2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n Bhujel" userId="0f9db9ec-00ad-46b6-9b96-35db36e90aee" providerId="ADAL" clId="{EE1405C9-4452-43FD-B606-56BB24CDCE76}"/>
    <pc:docChg chg="">
      <pc:chgData name="Eben Bhujel" userId="0f9db9ec-00ad-46b6-9b96-35db36e90aee" providerId="ADAL" clId="{EE1405C9-4452-43FD-B606-56BB24CDCE76}" dt="2023-08-16T08:22:20.788" v="16"/>
      <pc:docMkLst>
        <pc:docMk/>
      </pc:docMkLst>
      <pc:sldChg chg="delCm modCm">
        <pc:chgData name="Eben Bhujel" userId="0f9db9ec-00ad-46b6-9b96-35db36e90aee" providerId="ADAL" clId="{EE1405C9-4452-43FD-B606-56BB24CDCE76}" dt="2023-08-16T08:21:31.438" v="1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Eben Bhujel" userId="0f9db9ec-00ad-46b6-9b96-35db36e90aee" providerId="ADAL" clId="{EE1405C9-4452-43FD-B606-56BB24CDCE76}" dt="2023-08-16T08:21:31.438" v="1"/>
              <pc2:cmMkLst xmlns:pc2="http://schemas.microsoft.com/office/powerpoint/2019/9/main/command">
                <pc:docMk/>
                <pc:sldMk cId="0" sldId="256"/>
                <pc2:cmMk id="{BB234BE0-D1C9-4D62-B144-B1A83B653698}"/>
              </pc2:cmMkLst>
            </pc226:cmChg>
          </p:ext>
        </pc:extLst>
      </pc:sldChg>
      <pc:sldChg chg="delCm">
        <pc:chgData name="Eben Bhujel" userId="0f9db9ec-00ad-46b6-9b96-35db36e90aee" providerId="ADAL" clId="{EE1405C9-4452-43FD-B606-56BB24CDCE76}" dt="2023-08-16T08:21:39.088" v="2"/>
        <pc:sldMkLst>
          <pc:docMk/>
          <pc:sldMk cId="0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EE1405C9-4452-43FD-B606-56BB24CDCE76}" dt="2023-08-16T08:21:39.088" v="2"/>
              <pc2:cmMkLst xmlns:pc2="http://schemas.microsoft.com/office/powerpoint/2019/9/main/command">
                <pc:docMk/>
                <pc:sldMk cId="0" sldId="266"/>
                <pc2:cmMk id="{98138FD3-9484-49C1-9DE8-3B857EFFC5C7}"/>
              </pc2:cmMkLst>
            </pc226:cmChg>
          </p:ext>
        </pc:extLst>
      </pc:sldChg>
      <pc:sldChg chg="delCm">
        <pc:chgData name="Eben Bhujel" userId="0f9db9ec-00ad-46b6-9b96-35db36e90aee" providerId="ADAL" clId="{EE1405C9-4452-43FD-B606-56BB24CDCE76}" dt="2023-08-16T08:21:40.708" v="3"/>
        <pc:sldMkLst>
          <pc:docMk/>
          <pc:sldMk cId="0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EE1405C9-4452-43FD-B606-56BB24CDCE76}" dt="2023-08-16T08:21:40.708" v="3"/>
              <pc2:cmMkLst xmlns:pc2="http://schemas.microsoft.com/office/powerpoint/2019/9/main/command">
                <pc:docMk/>
                <pc:sldMk cId="0" sldId="267"/>
                <pc2:cmMk id="{8330E6B9-3E1B-42FF-BDB0-23689B6DD360}"/>
              </pc2:cmMkLst>
            </pc226:cmChg>
          </p:ext>
        </pc:extLst>
      </pc:sldChg>
      <pc:sldChg chg="delCm">
        <pc:chgData name="Eben Bhujel" userId="0f9db9ec-00ad-46b6-9b96-35db36e90aee" providerId="ADAL" clId="{EE1405C9-4452-43FD-B606-56BB24CDCE76}" dt="2023-08-16T08:21:46.950" v="5"/>
        <pc:sldMkLst>
          <pc:docMk/>
          <pc:sldMk cId="0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EE1405C9-4452-43FD-B606-56BB24CDCE76}" dt="2023-08-16T08:21:46.950" v="5"/>
              <pc2:cmMkLst xmlns:pc2="http://schemas.microsoft.com/office/powerpoint/2019/9/main/command">
                <pc:docMk/>
                <pc:sldMk cId="0" sldId="268"/>
                <pc2:cmMk id="{D103CCA2-F26A-4B16-BFB1-44C11BD53011}"/>
              </pc2:cmMkLst>
            </pc226:cmChg>
            <pc226:cmChg xmlns:pc226="http://schemas.microsoft.com/office/powerpoint/2022/06/main/command" chg="del">
              <pc226:chgData name="Eben Bhujel" userId="0f9db9ec-00ad-46b6-9b96-35db36e90aee" providerId="ADAL" clId="{EE1405C9-4452-43FD-B606-56BB24CDCE76}" dt="2023-08-16T08:21:42.912" v="4"/>
              <pc2:cmMkLst xmlns:pc2="http://schemas.microsoft.com/office/powerpoint/2019/9/main/command">
                <pc:docMk/>
                <pc:sldMk cId="0" sldId="268"/>
                <pc2:cmMk id="{854116DD-F274-467B-9C34-5B77D823AE9E}"/>
              </pc2:cmMkLst>
            </pc226:cmChg>
          </p:ext>
        </pc:extLst>
      </pc:sldChg>
      <pc:sldChg chg="delCm">
        <pc:chgData name="Eben Bhujel" userId="0f9db9ec-00ad-46b6-9b96-35db36e90aee" providerId="ADAL" clId="{EE1405C9-4452-43FD-B606-56BB24CDCE76}" dt="2023-08-16T08:21:49.730" v="6"/>
        <pc:sldMkLst>
          <pc:docMk/>
          <pc:sldMk cId="0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EE1405C9-4452-43FD-B606-56BB24CDCE76}" dt="2023-08-16T08:21:49.730" v="6"/>
              <pc2:cmMkLst xmlns:pc2="http://schemas.microsoft.com/office/powerpoint/2019/9/main/command">
                <pc:docMk/>
                <pc:sldMk cId="0" sldId="269"/>
                <pc2:cmMk id="{9ABF4D0C-CE82-48EA-BA9E-F6FFBB00E5C2}"/>
              </pc2:cmMkLst>
            </pc226:cmChg>
          </p:ext>
        </pc:extLst>
      </pc:sldChg>
      <pc:sldChg chg="delCm">
        <pc:chgData name="Eben Bhujel" userId="0f9db9ec-00ad-46b6-9b96-35db36e90aee" providerId="ADAL" clId="{EE1405C9-4452-43FD-B606-56BB24CDCE76}" dt="2023-08-16T08:21:53.179" v="7"/>
        <pc:sldMkLst>
          <pc:docMk/>
          <pc:sldMk cId="0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EE1405C9-4452-43FD-B606-56BB24CDCE76}" dt="2023-08-16T08:21:53.179" v="7"/>
              <pc2:cmMkLst xmlns:pc2="http://schemas.microsoft.com/office/powerpoint/2019/9/main/command">
                <pc:docMk/>
                <pc:sldMk cId="0" sldId="273"/>
                <pc2:cmMk id="{E08D8EF4-4030-40F5-A16E-0461130FEE37}"/>
              </pc2:cmMkLst>
            </pc226:cmChg>
          </p:ext>
        </pc:extLst>
      </pc:sldChg>
      <pc:sldChg chg="delCm">
        <pc:chgData name="Eben Bhujel" userId="0f9db9ec-00ad-46b6-9b96-35db36e90aee" providerId="ADAL" clId="{EE1405C9-4452-43FD-B606-56BB24CDCE76}" dt="2023-08-16T08:22:02.421" v="8"/>
        <pc:sldMkLst>
          <pc:docMk/>
          <pc:sldMk cId="0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EE1405C9-4452-43FD-B606-56BB24CDCE76}" dt="2023-08-16T08:22:02.421" v="8"/>
              <pc2:cmMkLst xmlns:pc2="http://schemas.microsoft.com/office/powerpoint/2019/9/main/command">
                <pc:docMk/>
                <pc:sldMk cId="0" sldId="275"/>
                <pc2:cmMk id="{B0DBC2EC-A797-4430-B49C-D35A83A40E6C}"/>
              </pc2:cmMkLst>
            </pc226:cmChg>
          </p:ext>
        </pc:extLst>
      </pc:sldChg>
      <pc:sldChg chg="delCm">
        <pc:chgData name="Eben Bhujel" userId="0f9db9ec-00ad-46b6-9b96-35db36e90aee" providerId="ADAL" clId="{EE1405C9-4452-43FD-B606-56BB24CDCE76}" dt="2023-08-16T08:22:08.522" v="9"/>
        <pc:sldMkLst>
          <pc:docMk/>
          <pc:sldMk cId="0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EE1405C9-4452-43FD-B606-56BB24CDCE76}" dt="2023-08-16T08:22:08.522" v="9"/>
              <pc2:cmMkLst xmlns:pc2="http://schemas.microsoft.com/office/powerpoint/2019/9/main/command">
                <pc:docMk/>
                <pc:sldMk cId="0" sldId="276"/>
                <pc2:cmMk id="{70309384-1486-4E4D-8F80-F0B2355F74E9}"/>
              </pc2:cmMkLst>
            </pc226:cmChg>
          </p:ext>
        </pc:extLst>
      </pc:sldChg>
      <pc:sldChg chg="delCm">
        <pc:chgData name="Eben Bhujel" userId="0f9db9ec-00ad-46b6-9b96-35db36e90aee" providerId="ADAL" clId="{EE1405C9-4452-43FD-B606-56BB24CDCE76}" dt="2023-08-16T08:22:11.439" v="10"/>
        <pc:sldMkLst>
          <pc:docMk/>
          <pc:sldMk cId="0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EE1405C9-4452-43FD-B606-56BB24CDCE76}" dt="2023-08-16T08:22:11.439" v="10"/>
              <pc2:cmMkLst xmlns:pc2="http://schemas.microsoft.com/office/powerpoint/2019/9/main/command">
                <pc:docMk/>
                <pc:sldMk cId="0" sldId="277"/>
                <pc2:cmMk id="{F753B011-A188-496F-AFEA-62BFA34BCA46}"/>
              </pc2:cmMkLst>
            </pc226:cmChg>
          </p:ext>
        </pc:extLst>
      </pc:sldChg>
      <pc:sldChg chg="delCm">
        <pc:chgData name="Eben Bhujel" userId="0f9db9ec-00ad-46b6-9b96-35db36e90aee" providerId="ADAL" clId="{EE1405C9-4452-43FD-B606-56BB24CDCE76}" dt="2023-08-16T08:22:13.425" v="11"/>
        <pc:sldMkLst>
          <pc:docMk/>
          <pc:sldMk cId="0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EE1405C9-4452-43FD-B606-56BB24CDCE76}" dt="2023-08-16T08:22:13.425" v="11"/>
              <pc2:cmMkLst xmlns:pc2="http://schemas.microsoft.com/office/powerpoint/2019/9/main/command">
                <pc:docMk/>
                <pc:sldMk cId="0" sldId="278"/>
                <pc2:cmMk id="{A5FE4438-8809-4E3C-9399-148A74D59AD3}"/>
              </pc2:cmMkLst>
            </pc226:cmChg>
          </p:ext>
        </pc:extLst>
      </pc:sldChg>
      <pc:sldChg chg="delCm">
        <pc:chgData name="Eben Bhujel" userId="0f9db9ec-00ad-46b6-9b96-35db36e90aee" providerId="ADAL" clId="{EE1405C9-4452-43FD-B606-56BB24CDCE76}" dt="2023-08-16T08:22:14.846" v="12"/>
        <pc:sldMkLst>
          <pc:docMk/>
          <pc:sldMk cId="0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EE1405C9-4452-43FD-B606-56BB24CDCE76}" dt="2023-08-16T08:22:14.846" v="12"/>
              <pc2:cmMkLst xmlns:pc2="http://schemas.microsoft.com/office/powerpoint/2019/9/main/command">
                <pc:docMk/>
                <pc:sldMk cId="0" sldId="279"/>
                <pc2:cmMk id="{FDAA77E6-F777-414A-A167-FB23145666D5}"/>
              </pc2:cmMkLst>
            </pc226:cmChg>
          </p:ext>
        </pc:extLst>
      </pc:sldChg>
      <pc:sldChg chg="delCm">
        <pc:chgData name="Eben Bhujel" userId="0f9db9ec-00ad-46b6-9b96-35db36e90aee" providerId="ADAL" clId="{EE1405C9-4452-43FD-B606-56BB24CDCE76}" dt="2023-08-16T08:22:16.244" v="13"/>
        <pc:sldMkLst>
          <pc:docMk/>
          <pc:sldMk cId="0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EE1405C9-4452-43FD-B606-56BB24CDCE76}" dt="2023-08-16T08:22:16.244" v="13"/>
              <pc2:cmMkLst xmlns:pc2="http://schemas.microsoft.com/office/powerpoint/2019/9/main/command">
                <pc:docMk/>
                <pc:sldMk cId="0" sldId="280"/>
                <pc2:cmMk id="{73725A45-C01D-44B2-B2FB-A80A0963EF97}"/>
              </pc2:cmMkLst>
            </pc226:cmChg>
          </p:ext>
        </pc:extLst>
      </pc:sldChg>
      <pc:sldChg chg="delCm">
        <pc:chgData name="Eben Bhujel" userId="0f9db9ec-00ad-46b6-9b96-35db36e90aee" providerId="ADAL" clId="{EE1405C9-4452-43FD-B606-56BB24CDCE76}" dt="2023-08-16T08:22:17.729" v="14"/>
        <pc:sldMkLst>
          <pc:docMk/>
          <pc:sldMk cId="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EE1405C9-4452-43FD-B606-56BB24CDCE76}" dt="2023-08-16T08:22:17.729" v="14"/>
              <pc2:cmMkLst xmlns:pc2="http://schemas.microsoft.com/office/powerpoint/2019/9/main/command">
                <pc:docMk/>
                <pc:sldMk cId="0" sldId="281"/>
                <pc2:cmMk id="{D1A9D091-F92C-41F8-81C6-C90DB0B25E2C}"/>
              </pc2:cmMkLst>
            </pc226:cmChg>
          </p:ext>
        </pc:extLst>
      </pc:sldChg>
      <pc:sldChg chg="delCm">
        <pc:chgData name="Eben Bhujel" userId="0f9db9ec-00ad-46b6-9b96-35db36e90aee" providerId="ADAL" clId="{EE1405C9-4452-43FD-B606-56BB24CDCE76}" dt="2023-08-16T08:22:20.788" v="16"/>
        <pc:sldMkLst>
          <pc:docMk/>
          <pc:sldMk cId="0" sldId="2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EE1405C9-4452-43FD-B606-56BB24CDCE76}" dt="2023-08-16T08:22:19.264" v="15"/>
              <pc2:cmMkLst xmlns:pc2="http://schemas.microsoft.com/office/powerpoint/2019/9/main/command">
                <pc:docMk/>
                <pc:sldMk cId="0" sldId="282"/>
                <pc2:cmMk id="{18AEA76C-7095-4784-83C8-1B2FC57CD3AF}"/>
              </pc2:cmMkLst>
            </pc226:cmChg>
            <pc226:cmChg xmlns:pc226="http://schemas.microsoft.com/office/powerpoint/2022/06/main/command" chg="del">
              <pc226:chgData name="Eben Bhujel" userId="0f9db9ec-00ad-46b6-9b96-35db36e90aee" providerId="ADAL" clId="{EE1405C9-4452-43FD-B606-56BB24CDCE76}" dt="2023-08-16T08:22:20.788" v="16"/>
              <pc2:cmMkLst xmlns:pc2="http://schemas.microsoft.com/office/powerpoint/2019/9/main/command">
                <pc:docMk/>
                <pc:sldMk cId="0" sldId="282"/>
                <pc2:cmMk id="{906A6BBB-F1ED-44E5-A128-0CDA926FA778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  <p:sp>
        <p:nvSpPr>
          <p:cNvPr id="42" name="Google Shape;42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43" name="Google Shape;43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Чтобы воплотить это в жизнь, страны мира договорились об универсальных правах человека (правах, которые есть у каждого человека) и об обязанности каждого государства уважать, защищать и продвигать эти права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47" name="Google Shape;147;p1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48" name="Google Shape;14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Три наиболее важных </a:t>
            </a:r>
            <a:r>
              <a:rPr lang="ru-RU" dirty="0"/>
              <a:t>документа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по правам человека:  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18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Всеобщая декларация прав человека (ВДПЧ), познакомиться с которой нам помогли наши плакаты, 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18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и два подробных </a:t>
            </a:r>
            <a:r>
              <a:rPr lang="ru-RU" dirty="0"/>
              <a:t>договора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, в которых наши права объясняются более детально:</a:t>
            </a:r>
            <a:endParaRPr sz="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18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Международный пакт о гражданских и политических правах (МПГПП),   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18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Международный пакт об экономических, социальных и культурных правах (МПЭСКП).</a:t>
            </a:r>
            <a:endParaRPr lang="sv-SE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Эти два договора имеют обязательную юридическую силу для стран, которые присоединились к договорам (ратифицировали их)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55" name="Google Shape;155;p1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56" name="Google Shape;15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Обязательство соблюдать эти </a:t>
            </a:r>
            <a:r>
              <a:rPr lang="ru-RU"/>
              <a:t>договоры </a:t>
            </a: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взяло на себя подавляющее большинство стран – эти страны отмечены на картах </a:t>
            </a:r>
            <a:r>
              <a:rPr lang="ru-RU"/>
              <a:t>синим </a:t>
            </a: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цветом! Правительства всех этих стран признали, что в соответствии с международным правом они обязаны делать три вещи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 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>
                <a:latin typeface="Calibri"/>
                <a:ea typeface="Calibri"/>
                <a:cs typeface="Calibri"/>
                <a:sym typeface="Calibri"/>
              </a:rPr>
              <a:t>(Примечание: страны, выделенные </a:t>
            </a:r>
            <a:r>
              <a:rPr lang="ru-RU" i="1"/>
              <a:t>синим </a:t>
            </a:r>
            <a:r>
              <a:rPr lang="ru-RU" sz="1200" i="1">
                <a:latin typeface="Calibri"/>
                <a:ea typeface="Calibri"/>
                <a:cs typeface="Calibri"/>
                <a:sym typeface="Calibri"/>
              </a:rPr>
              <a:t>цветом, </a:t>
            </a:r>
            <a:r>
              <a:rPr lang="ru-RU" i="1"/>
              <a:t>присоединились к соответствующему Пакту </a:t>
            </a:r>
            <a:r>
              <a:rPr lang="ru-RU" sz="1200" i="1">
                <a:latin typeface="Calibri"/>
                <a:ea typeface="Calibri"/>
                <a:cs typeface="Calibri"/>
                <a:sym typeface="Calibri"/>
              </a:rPr>
              <a:t>и ратифицировали </a:t>
            </a:r>
            <a:r>
              <a:rPr lang="ru-RU" i="1"/>
              <a:t>его</a:t>
            </a:r>
            <a:r>
              <a:rPr lang="ru-RU" sz="1200" i="1">
                <a:latin typeface="Calibri"/>
                <a:ea typeface="Calibri"/>
                <a:cs typeface="Calibri"/>
                <a:sym typeface="Calibri"/>
              </a:rPr>
              <a:t> – это означает, что они обязаны соблюдать </a:t>
            </a:r>
            <a:r>
              <a:rPr lang="ru-RU" i="1"/>
              <a:t>договор </a:t>
            </a:r>
            <a:r>
              <a:rPr lang="ru-RU" sz="1200" i="1">
                <a:latin typeface="Calibri"/>
                <a:ea typeface="Calibri"/>
                <a:cs typeface="Calibri"/>
                <a:sym typeface="Calibri"/>
              </a:rPr>
              <a:t>в соответствии с международным правом. Страны, выделенные оранжевым цветом, не </a:t>
            </a:r>
            <a:r>
              <a:rPr lang="ru-RU" i="1"/>
              <a:t>присоединились к Пакту </a:t>
            </a:r>
            <a:r>
              <a:rPr lang="ru-RU" sz="1200" i="1">
                <a:latin typeface="Calibri"/>
                <a:ea typeface="Calibri"/>
                <a:cs typeface="Calibri"/>
                <a:sym typeface="Calibri"/>
              </a:rPr>
              <a:t>и не ратифицировали </a:t>
            </a:r>
            <a:r>
              <a:rPr lang="ru-RU" i="1"/>
              <a:t>его</a:t>
            </a:r>
            <a:r>
              <a:rPr lang="ru-RU" sz="1200" i="1">
                <a:latin typeface="Calibri"/>
                <a:ea typeface="Calibri"/>
                <a:cs typeface="Calibri"/>
                <a:sym typeface="Calibri"/>
              </a:rPr>
              <a:t>. Страны, выделенные бежевым цветом, только подписали Пакт, но не ратифицировали его – это означает, что </a:t>
            </a:r>
            <a:r>
              <a:rPr lang="ru-RU" i="1"/>
              <a:t>страны </a:t>
            </a:r>
            <a:r>
              <a:rPr lang="ru-RU" sz="1200" i="1">
                <a:latin typeface="Calibri"/>
                <a:ea typeface="Calibri"/>
                <a:cs typeface="Calibri"/>
                <a:sym typeface="Calibri"/>
              </a:rPr>
              <a:t>выразили политическое намерение соблюдать </a:t>
            </a:r>
            <a:r>
              <a:rPr lang="ru-RU" i="1"/>
              <a:t>определенный </a:t>
            </a:r>
            <a:r>
              <a:rPr lang="ru-RU" sz="1200" i="1">
                <a:latin typeface="Calibri"/>
                <a:ea typeface="Calibri"/>
                <a:cs typeface="Calibri"/>
                <a:sym typeface="Calibri"/>
              </a:rPr>
              <a:t>Пакт, но не он не является для них юридически обязательным. Страны, выделенные серым цветом, – оккупированные территории.)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71" name="Google Shape;171;p1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72" name="Google Shape;17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Уважать права и свободы человека с точки зрения принимаемых </a:t>
            </a:r>
            <a:r>
              <a:rPr lang="ru-RU" dirty="0"/>
              <a:t>государствами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законов и действий должностных лиц. Например, в стране не должно быть дискриминационных законов, и никто не должен подвергаться пыткам. 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lang="sv-S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Защищать права и свободы человека, гарантируя, что каждый может добиться справедливости, когда </a:t>
            </a:r>
            <a:r>
              <a:rPr lang="ru-RU" dirty="0"/>
              <a:t>чьи-либо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права нарушаются государством или кем-либо еще.  </a:t>
            </a:r>
            <a:endParaRPr lang="sv-SE"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И продвигать права человека – делать все возможное, чтобы каждый имел доступ к своим правам </a:t>
            </a:r>
            <a:r>
              <a:rPr lang="ru-RU" dirty="0"/>
              <a:t>и свободам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. Например, сделать все возможное, чтобы обеспечить каждому доступ к здравоохранению и образованию. Конечно, не все государства имеют одинаковые ресурсы, поэтому реализация экономических и</a:t>
            </a:r>
            <a:r>
              <a:rPr lang="ru-RU" dirty="0"/>
              <a:t>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социальных</a:t>
            </a:r>
            <a:r>
              <a:rPr lang="ru-RU" dirty="0"/>
              <a:t>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прав — процесс постепенный.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84" name="Google Shape;184;p1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85" name="Google Shape;18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Государства согласились с тем, что каждый человек имеет эти права в равной степени. В самой первой статье Всеобщей декларации прав человека говорится (ВДПЧ): «Все люди рождаются свободными и равными в своем достоинстве и правах».</a:t>
            </a:r>
            <a:r>
              <a:rPr lang="ru-RU" i="1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98" name="Google Shape;198;p1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99" name="Google Shape;19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К сожалению, многие государства не выполняют этих обязательств — права многих людей нарушаются. Женщины, девочки, меньшинства, лица с инвалидностью и мигранты особенно уязвимы с точки зрения нарушения прав. Распространенным примером, который характере</a:t>
            </a:r>
            <a:r>
              <a:rPr lang="ru-RU"/>
              <a:t>н</a:t>
            </a: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 для всех стран мира, является гендерное насилие.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07" name="Google Shape;207;p1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08" name="Google Shape;20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Критика прав человека</a:t>
            </a:r>
            <a:br>
              <a:rPr lang="ru-RU" sz="1200" b="1"/>
            </a:b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На глобальном уровне нет какой-либо полицейской службы, которая могла бы вмешаться и наказать государство, нарушающее права человека или неспособное защитить людей от нарушения их прав. А если нет международной полиции, которая могла бы заставить государство соблюдать права человека, разве можно сказать, что права человека являются эффективным инструментом продвижения перемен, а не пустыми словами на бумаге?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15" name="Google Shape;215;p1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16" name="Google Shape;21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Доля правды в этом конечно же есть – на некоторые государства очень трудно повлиять. Однако во многих странах международная и внутренняя критика нарушений прав человека привела к позитивным изменениям. Есть много способов продвигать права человека и без международной полиции.</a:t>
            </a:r>
            <a:endParaRPr/>
          </a:p>
        </p:txBody>
      </p:sp>
      <p:sp>
        <p:nvSpPr>
          <p:cNvPr id="223" name="Google Shape;223;p1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24" name="Google Shape;224;p1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25" name="Google Shape;2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Есть и другие причины, в силу которых люди критикуют права человека. Может у вас тоже были подобные мысли?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Возможно, права человека кажутся вам слишком специализированной темой – для юристов и политиков, а не область, в которой вы можете принимать активное участие.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Или вы, возможно, считаете, что права человека далеки от вашей повседневной жизни – пусть об этом беспокоится элита в столицах.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Или, может быть, права человека кажутся вам оружием в глобальной политической игре. Инструментом, который государства лицемерно используют, чтобы критиковать своих врагов, а сами при этом нарушают права человека.</a:t>
            </a:r>
            <a:endParaRPr lang="sv-SE"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Что тут можно сказать: права человека основаны на законе, законы принимают политики, а юристы могут бороться за права человека в суде. И да, этот термин иногда используется в политических целях. </a:t>
            </a:r>
            <a:r>
              <a:rPr lang="ru-RU" dirty="0"/>
              <a:t>ОДНАКО права человека – гораздо больше и шире!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32" name="Google Shape;232;p1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33" name="Google Shape;23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Права человека и мы</a:t>
            </a:r>
            <a:b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Как мы увидели, права человека связаны с потребностями, которые есть у нас в повседневной жизни. Они касаются того, что происходит в наших школах, на фермах, на работе, дома и в нашем квартале. Того, как мы должны относиться друг к другу, и как должны относиться к нам. Они призваны защитить нас от злоупотреблений со стороны тех, кто имеет власть над нашей жизнью – домовладельцев, работодателей, учителей или даже членов семьи. И, конечно же, со стороны власть имущих – полиции, судов, армии и государственных органов.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Чтобы выразить это в нескольких словах, можно сказать, что права человека касаются общества, в котором мы хотим жить, и работы над построением такого общества. Если мы хотим, чтобы права человека стали реальностью в наших сообществах, мы все должны сыграть определенную роль. Во многих случаях нарушения прав человека происходят из-за того, что обычные люди не уважают права других людей – например, когда мы относимся к некоторым людям так, как будто они не равны нам. А государство, бизнес и отдельные лица могут регулярно нарушать права человека, потому что люди не заступаются друг за друга и не пытаются что-то изменить. Потому что мы часто молчим.</a:t>
            </a:r>
            <a:endParaRPr sz="1200"/>
          </a:p>
        </p:txBody>
      </p:sp>
      <p:sp>
        <p:nvSpPr>
          <p:cNvPr id="239" name="Google Shape;239;p1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40" name="Google Shape;240;p1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41" name="Google Shape;24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5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52" name="Google Shape;52;p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53" name="Google Shape;53;p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Мы - не государство, мы не подписывали международные соглашения по правам человека. Юридически нас никто не обязывает соблюдать права человека. Но мы люди, имеющие разум и совесть, и у нас есть моральный долг друг перед другом. Как говорится во Всеобщей декларации прав человека:   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7272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latin typeface="Calibri"/>
                <a:ea typeface="Calibri"/>
                <a:cs typeface="Calibri"/>
                <a:sym typeface="Calibri"/>
              </a:rPr>
              <a:t>«Все люди рождаются равными в достоинстве и правах. </a:t>
            </a:r>
            <a:r>
              <a:rPr lang="ru-RU" i="1" dirty="0"/>
              <a:t>Они наделены разумом и совестью и должны поступать в отношении друг друга в духе братства</a:t>
            </a:r>
            <a:r>
              <a:rPr lang="ru-RU" sz="1200" i="1" dirty="0">
                <a:latin typeface="Calibri"/>
                <a:ea typeface="Calibri"/>
                <a:cs typeface="Calibri"/>
                <a:sym typeface="Calibri"/>
              </a:rPr>
              <a:t>».</a:t>
            </a:r>
            <a:endParaRPr sz="1200" i="1" dirty="0">
              <a:latin typeface="Calibri"/>
              <a:ea typeface="Calibri"/>
              <a:cs typeface="Calibri"/>
              <a:sym typeface="Calibri"/>
            </a:endParaRPr>
          </a:p>
          <a:p>
            <a:pPr marL="0" marR="17272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latin typeface="Calibri"/>
                <a:ea typeface="Calibri"/>
                <a:cs typeface="Calibri"/>
                <a:sym typeface="Calibri"/>
              </a:rPr>
              <a:t>«…</a:t>
            </a:r>
            <a:r>
              <a:rPr lang="ru-RU" i="1" dirty="0"/>
              <a:t>чтобы каждый человек и каждый орган общества</a:t>
            </a:r>
            <a:r>
              <a:rPr lang="ru-RU" sz="1200" i="1" dirty="0">
                <a:latin typeface="Calibri"/>
                <a:ea typeface="Calibri"/>
                <a:cs typeface="Calibri"/>
                <a:sym typeface="Calibri"/>
              </a:rPr>
              <a:t> […] </a:t>
            </a:r>
            <a:r>
              <a:rPr lang="ru-RU" i="1" dirty="0"/>
              <a:t>стремились путем просвещения и образования содействовать уважению этих прав и свобод</a:t>
            </a:r>
            <a:r>
              <a:rPr lang="ru-RU" sz="1200" i="1" dirty="0">
                <a:latin typeface="Calibri"/>
                <a:ea typeface="Calibri"/>
                <a:cs typeface="Calibri"/>
                <a:sym typeface="Calibri"/>
              </a:rPr>
              <a:t>».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Всякий раз, когда у нас есть возможность сделать другим людям добро или причинить зло, мы должны помнить о моральном долге защищать права человека. </a:t>
            </a:r>
            <a:endParaRPr lang="nb-NO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Мы не можем сделать все – в некоторых ситуациях трудно понять, что можно сделать, – но, когда мы видим, что совершается несправедливость, а мы МОЖЕМ сделать что-то, чтобы помочь, возможно, </a:t>
            </a:r>
            <a:r>
              <a:rPr lang="ru-RU" dirty="0"/>
              <a:t>наш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моральный долг хотя бы попытаться.</a:t>
            </a:r>
            <a:endParaRPr lang="nb-NO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Сделать хоть что-то может быть так же просто, как быть хорошим соседом.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48" name="Google Shape;248;p2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49" name="Google Shape;24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Истории творцов перемен</a:t>
            </a:r>
            <a:br>
              <a:rPr lang="ru-RU" sz="1200" b="1"/>
            </a:br>
            <a:r>
              <a:rPr lang="ru-RU">
                <a:latin typeface="Calibri"/>
                <a:ea typeface="Calibri"/>
                <a:cs typeface="Calibri"/>
                <a:sym typeface="Calibri"/>
              </a:rPr>
              <a:t>Шафак Хассан – мусульманка из южного Лондона, Великобритания. В последние годы в Великобритании наблюдается всплеск преступлений на почве ненависти. Мусульмане, а особенно женщины, которые (как Шафак) носят головные уборы, часто подвергаются травле в Интернете и на улице. В этих условиях большое значение приобретают повседневные проявления дружелюбия и щедрости между людьми разных религиозных традиций.  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По словам Шафак, она вновь поверила в человечество после того, как ее сосед, не являющийся мусульманином, неожиданно подарил ей и ее 14-летнему сыну Аяну подарки на праздник Айт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   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60" name="Google Shape;260;p2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61" name="Google Shape;26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Шафак опубликовала фотографию подарков в Twitter, снабдив ее следующим описанием: 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1200" i="1">
                <a:latin typeface="Calibri"/>
                <a:ea typeface="Calibri"/>
                <a:cs typeface="Calibri"/>
                <a:sym typeface="Calibri"/>
              </a:rPr>
              <a:t>Наш сосед-немусульманин преподнес нам сюрприз: подарил алжирские финики и молитвенный коврик моему 14-летнему сыну, который целый месяц держал пост. Этот человек живет с нами по соседству уже более 20 лет, а тут совершенно поразил нас своими подарками на айт</a:t>
            </a: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».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1200" i="1">
                <a:latin typeface="Calibri"/>
                <a:ea typeface="Calibri"/>
                <a:cs typeface="Calibri"/>
                <a:sym typeface="Calibri"/>
              </a:rPr>
              <a:t>Я и не знала, что он заметил, что Аян держит пост. Мой сын почувствовал себя особенным. Наши соседи дружелюбные люди, обожающие блюдо бирьяни, которое готовит моя мама, так что мы всегда угощаем их. В нашем сообществе проживают представители разных культур, и нам очень приятно, что наш сосед с такой заботой и одобрением относится к Аяну и его религиозным убеждениям</a:t>
            </a: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ru-RU"/>
              <a:t>.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69" name="Google Shape;269;p2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70" name="Google Shape;27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Залиха и Магдалена тоже внедряют перемены, но совершенно в другом контексте.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Залиха – набожная мусульманка с острова Пемба на Занзибаре, где она воспитывает внуков и преподает в местном медресе.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78" name="Google Shape;278;p2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79" name="Google Shape;27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 словам Залихи, </a:t>
            </a:r>
            <a:r>
              <a:rPr lang="ru-RU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ее</a:t>
            </a:r>
            <a:r>
              <a:rPr lang="ru-RU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беспокоят волнения в наших сообществах: </a:t>
            </a:r>
            <a:r>
              <a:rPr lang="ru-RU" i="1" dirty="0"/>
              <a:t>«</a:t>
            </a:r>
            <a:r>
              <a:rPr lang="ru-RU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Наша молодежь не верит в наших политических лидеров и не имеет возможностей».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87" name="Google Shape;287;p2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88" name="Google Shape;28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Кроме того, по словам Залихи</a:t>
            </a:r>
            <a:r>
              <a:rPr lang="ru-RU"/>
              <a:t>: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«Многие жители материка, которые переезжают сюда, чтобы работать в сфере туризма, являются христианами. Многие из моих знакомых мусульман обвиняют христиан в том, что они отняли у них работу. Много лет я жила в условиях политических волнений и религиозной напряженности. Видела, как сжигали церкви, раздавали листовки с разжигающими ненависть высказываниями, терроризировали христиан по дороге в церковь. Я вижу, что наша молодежь становится все более радикализированной, и это меня беспокоит. Вот почему я вступила в Женский межконфессиональный комитет».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96" name="Google Shape;296;p2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97" name="Google Shape;29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«Я хочу участвовать в профилактике религиозного насилия на нашем острове. В медресе я учу детей тому, что терпимость и любовь являются фундаментальной частью нашей религии. Будущее за нашими детьми, и мы обязаны указать им путь».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305" name="Google Shape;305;p2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306" name="Google Shape;30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В межконфессиональной работе участвует и Магдалена, христианка, переехавшая на Занзибар с материка. Она подвергается дискриминации из-за того, как она одевается, и своей религии. Несмотря на это, она полна решимости преодолеть пропасть между христианами и мусульманами. Она вступила в Женский совет региона Унгойя, представительницы которого обсуждают с местными жителями межконфессиональные проблемы и права женщин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i="1">
                <a:solidFill>
                  <a:srgbClr val="000000"/>
                </a:solidFill>
              </a:rPr>
              <a:t>Я вступила в этот комитет, чтобы больше узнать об исламе, и понять, как живут мусульмане,</a:t>
            </a:r>
            <a:r>
              <a:rPr lang="ru-RU">
                <a:solidFill>
                  <a:srgbClr val="000000"/>
                </a:solidFill>
              </a:rPr>
              <a:t> — объясняет она. </a:t>
            </a:r>
            <a:r>
              <a:rPr lang="ru-RU"/>
              <a:t>—</a:t>
            </a:r>
            <a:r>
              <a:rPr lang="ru-RU" i="1">
                <a:solidFill>
                  <a:srgbClr val="000000"/>
                </a:solidFill>
              </a:rPr>
              <a:t> Так как все мы женщины, мы все подвергаемся дискриминации, так что мы должны держаться вместе и поддерживать друг друга</a:t>
            </a:r>
            <a:r>
              <a:rPr lang="ru-RU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314" name="Google Shape;314;p2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315" name="Google Shape;31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Таких людей, как сосед Шафаки, как Залиха и Магдалина, очень и очень много. Это обычные люди, как мы с вами, которые как могут стараются воплотить права человека в жизнь в своих сообществах, — это местные творцы перемен!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Не важно, кто мы – мы можем сделать хоть что-то, чтобы права человека стали реальностью!</a:t>
            </a:r>
            <a:endParaRPr sz="1200"/>
          </a:p>
        </p:txBody>
      </p:sp>
      <p:sp>
        <p:nvSpPr>
          <p:cNvPr id="322" name="Google Shape;322;p2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323" name="Google Shape;323;p2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324" name="Google Shape;32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  <p:sp>
        <p:nvSpPr>
          <p:cNvPr id="331" name="Google Shape;331;p2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332" name="Google Shape;332;p2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/>
              <a:t>Слайды №2–№6 касаются плана сессии "Введение в курс".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необходимости адаптируйте этот слайд и в ходе демонстрации слайда зачитайте вслух </a:t>
            </a:r>
            <a:r>
              <a:rPr lang="ru-RU" i="1" dirty="0"/>
              <a:t>заметки 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 </a:t>
            </a:r>
            <a:r>
              <a:rPr lang="ru-RU" i="1" dirty="0"/>
              <a:t>перескажите их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своими словами.</a:t>
            </a:r>
            <a:r>
              <a:rPr lang="ru-RU" sz="1200" i="1" dirty="0"/>
              <a:t>  </a:t>
            </a:r>
            <a:endParaRPr sz="1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данного курса предусмотрены 4 основные цели: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помочь распознать и научиться ценить культурно-личностное многообразие внутри сообществ и между сообществами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помочь понять и научиться ценить наши права человека, включая право на свободу религии или убеждений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выявить проблемы, связанные со свободой религии или убеждений в наших сообществах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найти совместные пути решения этих проблем</a:t>
            </a:r>
            <a:r>
              <a:rPr lang="nb-NO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60" name="Google Shape;60;p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61" name="Google Shape;61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62" name="Google Shape;6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В рамках этого курса мы не будем сидеть и слушать длинные лекции. Вместо этого учиться мы будем через активное участие. Мы будем делиться </a:t>
            </a:r>
            <a:r>
              <a:rPr lang="ru-RU"/>
              <a:t>мнениями 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и размышлять, анализировать и планировать способы принятия мер.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Вам будут предложены содержательные презентации; кроме того, мы </a:t>
            </a:r>
            <a:r>
              <a:rPr lang="ru-RU"/>
              <a:t>проведем 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обсуждения, групповые упражнения, игры и сценки, которые помогут нам усвоить полученные знания, связав их с нашим сообществом и контекстом.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Запомнить новые знания бывает очень трудно, если мы все вместе не анализируем и не обдумываем услышанное. Кроме того, учебный процесс становится гораздо </a:t>
            </a:r>
            <a:r>
              <a:rPr lang="ru-RU"/>
              <a:t>веселее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, когда мы взаимодействуем друг с другом. Итак, ваше активное участие – опыт, мысли и вклад – действительно важен.</a:t>
            </a:r>
            <a:endParaRPr/>
          </a:p>
        </p:txBody>
      </p:sp>
      <p:sp>
        <p:nvSpPr>
          <p:cNvPr id="68" name="Google Shape;68;p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69" name="Google Shape;69;p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70" name="Google Shape;7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dirty="0"/>
              <a:t>В ходе курса мы рассмотрим такие темы, как:   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Потребности, права и обязанности человека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/>
              <a:t>Свобода религии или убеждений – какие ценности она представляет, какие у нас есть права, когда эти права могут быть ограничены и как выглядят нарушения прав?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/>
              <a:t>Свобода религии или убеждений в нашем контексте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/>
              <a:t>Тактика продвижения прав человека – как мы можем продвигать уважение прав?  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/>
              <a:t>Составление плана действий – что именно мы хотим сделать?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6" name="Google Shape;76;p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77" name="Google Shape;77;p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78" name="Google Shape;7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Курс состоит из девяти двухчасовых сессий. Настоятельно рекомендуйте участникам посетить все сессии. Пройдитесь по всем практическим вопросам, которые вы добавили.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85" name="Google Shape;85;p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86" name="Google Shape;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Слайды №7–№28 касаются презентации </a:t>
            </a:r>
            <a:r>
              <a:rPr lang="ru-RU" i="1"/>
              <a:t>С</a:t>
            </a:r>
            <a:r>
              <a:rPr lang="ru-RU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ессия №1.</a:t>
            </a:r>
            <a:br>
              <a:rPr lang="ru-RU" sz="1200" i="1"/>
            </a:br>
            <a:br>
              <a:rPr lang="ru-RU" sz="1200" i="1"/>
            </a:br>
            <a:r>
              <a:rPr lang="ru-RU" sz="1200" b="1"/>
              <a:t>Презентация</a:t>
            </a: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Потребности человека - права человека - обязанности человека</a:t>
            </a:r>
            <a:br>
              <a:rPr lang="ru-RU" sz="1200" b="1"/>
            </a:b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Независимо от того, кто мы, какая у нас религия, этническая принадлежность, пол, возраст и где мы живем, у нас есть общие базовые потребности. Никто не хочет быть </a:t>
            </a:r>
            <a:r>
              <a:rPr lang="ru-RU"/>
              <a:t>произвольно задержанным</a:t>
            </a: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, подвергнуться пыткам или дискриминации, и никто не хочет, чтобы его дети голодали. Мы все хотим жить в обществе, где мы защищены от подобных вещей.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93" name="Google Shape;93;p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94" name="Google Shape;9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У людей одни и те же основные, универсальные потребности. Если потребности </a:t>
            </a:r>
            <a:r>
              <a:rPr lang="ru-RU" dirty="0"/>
              <a:t>человека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не удовлетворяются, мы страдаем физически, эмоционально и духовно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  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100" name="Google Shape;100;p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01" name="Google Shape;101;p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02" name="Google Shape;10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Права человека</a:t>
            </a:r>
            <a:b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Правительства во всем мире признали, что эти потребности есть у </a:t>
            </a:r>
            <a:r>
              <a:rPr lang="ru-RU"/>
              <a:t>каждого человека</a:t>
            </a: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 везде, и что государство несет ответственность (в действительности - обязанность государства), чтобы эти потребности уважались, и делать все возможное для их удовлетворения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  </a:t>
            </a:r>
            <a:r>
              <a:rPr lang="ru-RU" sz="1200"/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24" name="Google Shape;124;p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25" name="Google Shape;12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bNY">
  <p:cSld name="ForbNY">
    <p:bg>
      <p:bgPr>
        <a:solidFill>
          <a:srgbClr val="F3E5D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>
  <p:cSld name="Rubrik och innehåll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passad layout">
  <p:cSld name="Anpassad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passad layout">
  <p:cSld name="Anpassad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npassad layout">
  <p:cSld name="2_Anpassad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passad layout">
  <p:cSld name="Anpassad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Anpassad layout">
  <p:cSld name="9_Anpassad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74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4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8" name="Google Shape;2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5" y="22225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4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4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028" y="5282109"/>
            <a:ext cx="1973944" cy="130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" descr="En bild som visar text, clipart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976" y="3192435"/>
            <a:ext cx="5905500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 txBox="1"/>
          <p:nvPr/>
        </p:nvSpPr>
        <p:spPr>
          <a:xfrm>
            <a:off x="0" y="1169180"/>
            <a:ext cx="12192000" cy="133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Курс «Местные творцы перемен»</a:t>
            </a:r>
            <a:endParaRPr sz="6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3025" y="1525188"/>
            <a:ext cx="4262451" cy="423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48312">
            <a:off x="894167" y="1901063"/>
            <a:ext cx="3171824" cy="411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0087" y="969288"/>
            <a:ext cx="317182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2908">
            <a:off x="8180816" y="1902481"/>
            <a:ext cx="31623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 txBox="1"/>
          <p:nvPr/>
        </p:nvSpPr>
        <p:spPr>
          <a:xfrm rot="-448312">
            <a:off x="834215" y="3092791"/>
            <a:ext cx="295507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Всеобщая </a:t>
            </a:r>
            <a:endParaRPr lang="sv-SE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декларация</a:t>
            </a:r>
            <a:endParaRPr lang="sv-SE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прав человека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 rot="552908">
            <a:off x="8551224" y="2842571"/>
            <a:ext cx="251321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Международный пакт о социальных, экономических и культурных правах </a:t>
            </a:r>
            <a:endParaRPr dirty="0"/>
          </a:p>
        </p:txBody>
      </p:sp>
      <p:sp>
        <p:nvSpPr>
          <p:cNvPr id="163" name="Google Shape;163;p11"/>
          <p:cNvSpPr txBox="1"/>
          <p:nvPr/>
        </p:nvSpPr>
        <p:spPr>
          <a:xfrm>
            <a:off x="4706159" y="2082683"/>
            <a:ext cx="262166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Международный </a:t>
            </a:r>
            <a:endParaRPr lang="sv-SE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пакт о гражданских и политических правах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448312">
            <a:off x="1898632" y="2235975"/>
            <a:ext cx="776710" cy="722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52908">
            <a:off x="9600455" y="2170562"/>
            <a:ext cx="776710" cy="722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2407" y="1252226"/>
            <a:ext cx="776710" cy="722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/>
        </p:nvSpPr>
        <p:spPr>
          <a:xfrm>
            <a:off x="6096000" y="1411153"/>
            <a:ext cx="60842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Международный пакт о социальных, экономических и культурных правах 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4143" y="514059"/>
            <a:ext cx="1635175" cy="83240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 txBox="1"/>
          <p:nvPr/>
        </p:nvSpPr>
        <p:spPr>
          <a:xfrm>
            <a:off x="-2812" y="1410635"/>
            <a:ext cx="608425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Международный пакт о гражданских и политических правах 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8788" y="524959"/>
            <a:ext cx="1635175" cy="832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 descr="En bild som visar karta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7472" y="3034085"/>
            <a:ext cx="6084252" cy="352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 descr="En bild som visar karta&#10;&#10;Automatiskt genererad beskrivn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2503" y="3034559"/>
            <a:ext cx="6083988" cy="35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235" y="1548815"/>
            <a:ext cx="4165066" cy="413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3830" y="4818612"/>
            <a:ext cx="2212931" cy="124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63830" y="756989"/>
            <a:ext cx="1815737" cy="186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40902">
            <a:off x="6434211" y="2671929"/>
            <a:ext cx="1367394" cy="187171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3"/>
          <p:cNvSpPr txBox="1"/>
          <p:nvPr/>
        </p:nvSpPr>
        <p:spPr>
          <a:xfrm>
            <a:off x="8427979" y="1487776"/>
            <a:ext cx="23017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Уважение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3"/>
          <p:cNvSpPr txBox="1"/>
          <p:nvPr/>
        </p:nvSpPr>
        <p:spPr>
          <a:xfrm>
            <a:off x="8427979" y="3334549"/>
            <a:ext cx="16209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Защита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3"/>
          <p:cNvSpPr txBox="1"/>
          <p:nvPr/>
        </p:nvSpPr>
        <p:spPr>
          <a:xfrm>
            <a:off x="8427979" y="4988089"/>
            <a:ext cx="29412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Продвижение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995940"/>
            <a:ext cx="5003011" cy="345278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/>
          <p:nvPr/>
        </p:nvSpPr>
        <p:spPr>
          <a:xfrm>
            <a:off x="1029213" y="1331678"/>
            <a:ext cx="10224699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люди рождаются свободными и равными в своем достоинстве и правах. </a:t>
            </a:r>
            <a:b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Всеобщая декларация </a:t>
            </a:r>
            <a:endParaRPr lang="sv-SE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 человека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8112" y="1171574"/>
            <a:ext cx="4295775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31364">
            <a:off x="4265800" y="1723272"/>
            <a:ext cx="3572354" cy="379032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6"/>
          <p:cNvSpPr txBox="1"/>
          <p:nvPr/>
        </p:nvSpPr>
        <p:spPr>
          <a:xfrm>
            <a:off x="5016602" y="2225294"/>
            <a:ext cx="215879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Полиция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204" y="1126042"/>
            <a:ext cx="4358296" cy="5141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8" descr="En bild som visar text, drottning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052" y="1249596"/>
            <a:ext cx="6786397" cy="47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9" descr="En bild som visar text, clipart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331" y="1511077"/>
            <a:ext cx="9553337" cy="441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/>
        </p:nvSpPr>
        <p:spPr>
          <a:xfrm>
            <a:off x="0" y="869306"/>
            <a:ext cx="12180250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0" i="0" u="none" strike="noStrike" cap="none" spc="3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СЕССИЯ 1</a:t>
            </a:r>
            <a:endParaRPr lang="sv-SE" sz="3600" b="0" i="0" u="none" strike="noStrike" cap="none" spc="3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>
              <a:lnSpc>
                <a:spcPct val="150000"/>
              </a:lnSpc>
            </a:pPr>
            <a:endParaRPr sz="1000" b="0" i="0" u="none" strike="noStrike" cap="none" spc="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Потребности человека – права человека– обязанности человека</a:t>
            </a:r>
            <a:endParaRPr sz="6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5732" y="4262274"/>
            <a:ext cx="1777037" cy="1795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2207">
            <a:off x="1530135" y="1703237"/>
            <a:ext cx="3894967" cy="482746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0"/>
          <p:cNvSpPr txBox="1">
            <a:spLocks noGrp="1"/>
          </p:cNvSpPr>
          <p:nvPr>
            <p:ph type="title"/>
          </p:nvPr>
        </p:nvSpPr>
        <p:spPr>
          <a:xfrm rot="-262207">
            <a:off x="1761289" y="1244920"/>
            <a:ext cx="3156072" cy="436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b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Статья 1</a:t>
            </a:r>
            <a:br>
              <a:rPr lang="ru-RU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10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000" dirty="0">
                <a:solidFill>
                  <a:srgbClr val="000000"/>
                </a:solidFill>
              </a:rPr>
              <a:t>Все люди рождаются равными в достоинстве и правах. Они наделены разумом и совестью и должны поступать в отношении друг друга в духе братства</a:t>
            </a:r>
            <a:r>
              <a:rPr lang="sv-SE" sz="2000" dirty="0">
                <a:solidFill>
                  <a:srgbClr val="000000"/>
                </a:solidFill>
              </a:rPr>
              <a:t>.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»</a:t>
            </a:r>
            <a:br>
              <a:rPr lang="ru-RU" b="0" i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dirty="0"/>
          </a:p>
        </p:txBody>
      </p:sp>
      <p:pic>
        <p:nvPicPr>
          <p:cNvPr id="253" name="Google Shape;25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6889">
            <a:off x="6629749" y="1664742"/>
            <a:ext cx="3949196" cy="484366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 txBox="1"/>
          <p:nvPr/>
        </p:nvSpPr>
        <p:spPr>
          <a:xfrm rot="266889">
            <a:off x="6839928" y="1332401"/>
            <a:ext cx="3352015" cy="500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Преамбула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br>
              <a:rPr lang="ru-RU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Чтобы каждый человек и каждый орган общества  стремились путем просвещения и образования содействовать уважению этих прав и свобод</a:t>
            </a:r>
            <a:r>
              <a:rPr lang="sv-SE" sz="2000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»</a:t>
            </a:r>
            <a:br>
              <a:rPr lang="ru-RU" sz="36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800" dirty="0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br>
              <a:rPr lang="ru-RU" sz="44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ru-RU" sz="44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4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1599453" y="607436"/>
            <a:ext cx="939379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Всеобщая декларация прав человека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/>
          <p:nvPr/>
        </p:nvSpPr>
        <p:spPr>
          <a:xfrm rot="-5400000">
            <a:off x="9554964" y="5322164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 Pjr Travel / Alamy Stock Photo</a:t>
            </a:r>
            <a:endParaRPr sz="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351" y="486879"/>
            <a:ext cx="9165482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/>
          <p:nvPr/>
        </p:nvSpPr>
        <p:spPr>
          <a:xfrm rot="-5400000">
            <a:off x="9554964" y="5322164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 Robbi Akbari Kamaruddin / Alamy Stock Photo</a:t>
            </a:r>
            <a:endParaRPr sz="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22" descr="En bild som visar inomhus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5944" y="486879"/>
            <a:ext cx="9170123" cy="6113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/>
          <p:nvPr/>
        </p:nvSpPr>
        <p:spPr>
          <a:xfrm rot="-5400000">
            <a:off x="8233044" y="5322164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  Hidaya Dude, ZANZIC</a:t>
            </a:r>
            <a:endParaRPr/>
          </a:p>
        </p:txBody>
      </p:sp>
      <p:pic>
        <p:nvPicPr>
          <p:cNvPr id="282" name="Google Shape;282;p23" descr="En bild som visar kläder, person, halsduk, huvudduk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7070" y="497336"/>
            <a:ext cx="6347077" cy="6102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/>
          <p:nvPr/>
        </p:nvSpPr>
        <p:spPr>
          <a:xfrm rot="-5400000">
            <a:off x="9554964" y="5322164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 Sergi Reboredo / Alamy Stock Photo</a:t>
            </a:r>
            <a:endParaRPr sz="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24" descr="En bild som visar text, person, sten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062" y="490291"/>
            <a:ext cx="9165005" cy="611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/>
          <p:nvPr/>
        </p:nvSpPr>
        <p:spPr>
          <a:xfrm rot="-5400000">
            <a:off x="9554964" y="5322164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 Joerg Boethling / Alamy Stock Photo</a:t>
            </a:r>
            <a:endParaRPr/>
          </a:p>
        </p:txBody>
      </p:sp>
      <p:pic>
        <p:nvPicPr>
          <p:cNvPr id="300" name="Google Shape;300;p25" descr="En bild som visar golv, inomhus, person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5944" y="486880"/>
            <a:ext cx="9170122" cy="6113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"/>
          <p:cNvSpPr/>
          <p:nvPr/>
        </p:nvSpPr>
        <p:spPr>
          <a:xfrm rot="-5400000">
            <a:off x="9554964" y="5322164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 Charles O. Cecil / Alamy Stock Photo</a:t>
            </a:r>
            <a:endParaRPr/>
          </a:p>
        </p:txBody>
      </p:sp>
      <p:pic>
        <p:nvPicPr>
          <p:cNvPr id="309" name="Google Shape;30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5944" y="486879"/>
            <a:ext cx="9170123" cy="6113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"/>
          <p:cNvSpPr/>
          <p:nvPr/>
        </p:nvSpPr>
        <p:spPr>
          <a:xfrm rot="-5400000">
            <a:off x="8274855" y="5322164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  Hidaya Dude, ZANZIC</a:t>
            </a:r>
            <a:endParaRPr/>
          </a:p>
        </p:txBody>
      </p:sp>
      <p:pic>
        <p:nvPicPr>
          <p:cNvPr id="318" name="Google Shape;31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999" y="498143"/>
            <a:ext cx="6517959" cy="6102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8" descr="En bild som visar person, folksamling&#10;&#10;Automatiskt genererad beskrivning"/>
          <p:cNvPicPr preferRelativeResize="0"/>
          <p:nvPr/>
        </p:nvPicPr>
        <p:blipFill rotWithShape="1">
          <a:blip r:embed="rId3">
            <a:alphaModFix/>
          </a:blip>
          <a:srcRect l="1" r="264"/>
          <a:stretch/>
        </p:blipFill>
        <p:spPr>
          <a:xfrm>
            <a:off x="0" y="207818"/>
            <a:ext cx="12192000" cy="6650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/>
          <p:nvPr/>
        </p:nvSpPr>
        <p:spPr>
          <a:xfrm>
            <a:off x="0" y="223877"/>
            <a:ext cx="12192000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 хорошо поработали и мы будем рады видеть вас снова!</a:t>
            </a:r>
            <a:endParaRPr lang="sv-SE"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Тема следующей сессии: </a:t>
            </a:r>
            <a:b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Знакомство с концепцией свободы мысли, </a:t>
            </a:r>
            <a:endParaRPr lang="sv-SE"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совести, религии или убеждений 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482" y="4262275"/>
            <a:ext cx="1777036" cy="1795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/>
          <p:nvPr/>
        </p:nvSpPr>
        <p:spPr>
          <a:xfrm>
            <a:off x="1145666" y="1320730"/>
            <a:ext cx="9821732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 курса</a:t>
            </a:r>
            <a:br>
              <a:rPr lang="ru-R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ru-R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Помочь сообществам: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Научиться ценить культурно-личностное многообразие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Понять права каждого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Выявить проблемы в области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СРиУ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Найти совместные пути решения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/>
          <p:nvPr/>
        </p:nvSpPr>
        <p:spPr>
          <a:xfrm>
            <a:off x="1021977" y="1320730"/>
            <a:ext cx="10834050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Методология курса</a:t>
            </a:r>
            <a:b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Учиться – Делиться и размышлять – </a:t>
            </a:r>
            <a:endParaRPr lang="sv-SE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Анализировать – Готовить план действий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Обсуждения, групповые упражнения, игры! 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/>
          <p:nvPr/>
        </p:nvSpPr>
        <p:spPr>
          <a:xfrm>
            <a:off x="1148851" y="1308506"/>
            <a:ext cx="11159264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Темы курса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Потребности, права и обязанности человека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Свобода религии или убеждений – права и ограничения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spc="-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Свобода религии или убеждений в нашем контексте</a:t>
            </a:r>
            <a:endParaRPr spc="-5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Тактики продвижения прав человека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Составление плана действий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/>
          <p:nvPr/>
        </p:nvSpPr>
        <p:spPr>
          <a:xfrm>
            <a:off x="1172476" y="1312458"/>
            <a:ext cx="10816323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Практические вопросы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Каждая из девяти сессий длится два часа.</a:t>
            </a:r>
            <a:endParaRPr sz="3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желанию вы можете добавить информацию о дате/времени проведения сессий</a:t>
            </a:r>
            <a:r>
              <a:rPr lang="sv-SE" sz="3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(например, каждую субботу в 14:00)</a:t>
            </a:r>
            <a:r>
              <a:rPr lang="sv-SE" sz="3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Кроме того, вы можете добавить </a:t>
            </a:r>
            <a:r>
              <a:rPr lang="ru-RU" sz="3400" i="1" spc="-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любую практическую и необходимую вам информацию.</a:t>
            </a:r>
            <a:endParaRPr sz="3400" i="1" spc="-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6274" y="1590675"/>
            <a:ext cx="6159451" cy="4250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5222" y="2315728"/>
            <a:ext cx="2715014" cy="187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7740" y="3850282"/>
            <a:ext cx="1028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29448" y="700812"/>
            <a:ext cx="10287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15670" y="2339858"/>
            <a:ext cx="10382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97740" y="2546564"/>
            <a:ext cx="1028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76887" y="710338"/>
            <a:ext cx="10382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33019" y="5392438"/>
            <a:ext cx="10287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19375" y="1233321"/>
            <a:ext cx="10382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22649" y="4997151"/>
            <a:ext cx="10382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33851" y="700812"/>
            <a:ext cx="10382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77055" y="3640462"/>
            <a:ext cx="1028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86412" y="5392437"/>
            <a:ext cx="10287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835878" y="1242846"/>
            <a:ext cx="10382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05102" y="4830628"/>
            <a:ext cx="1028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229448" y="5392437"/>
            <a:ext cx="10287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/>
          <p:nvPr/>
        </p:nvSpPr>
        <p:spPr>
          <a:xfrm>
            <a:off x="3771860" y="4232651"/>
            <a:ext cx="46247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Потребности человека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/>
          <p:nvPr/>
        </p:nvSpPr>
        <p:spPr>
          <a:xfrm>
            <a:off x="3514499" y="3867434"/>
            <a:ext cx="5163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Обязанности государства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9100" y="2080370"/>
            <a:ext cx="3153797" cy="16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7740" y="3850282"/>
            <a:ext cx="1028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29448" y="700812"/>
            <a:ext cx="10287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15670" y="2339858"/>
            <a:ext cx="10382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97740" y="2546564"/>
            <a:ext cx="1028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76887" y="710338"/>
            <a:ext cx="10382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33019" y="5392438"/>
            <a:ext cx="10287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19375" y="1233321"/>
            <a:ext cx="10382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22649" y="4997151"/>
            <a:ext cx="10382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33851" y="700812"/>
            <a:ext cx="10382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77055" y="3640462"/>
            <a:ext cx="1028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86412" y="5392437"/>
            <a:ext cx="10287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835878" y="1242846"/>
            <a:ext cx="10382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05102" y="4830628"/>
            <a:ext cx="1028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229448" y="5392437"/>
            <a:ext cx="10287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879760-8d42-4139-817b-a85748325e78">
      <Terms xmlns="http://schemas.microsoft.com/office/infopath/2007/PartnerControls"/>
    </lcf76f155ced4ddcb4097134ff3c332f>
    <_x00c5_r xmlns="27879760-8d42-4139-817b-a85748325e78">2021</_x00c5_r>
    <TaxCatchAll xmlns="007ce96f-f6e4-41e9-bbc1-3453ece26c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CAC8BA-491F-4A2C-9119-501265D03F7B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007ce96f-f6e4-41e9-bbc1-3453ece26c5d"/>
    <ds:schemaRef ds:uri="http://purl.org/dc/elements/1.1/"/>
    <ds:schemaRef ds:uri="http://schemas.microsoft.com/office/infopath/2007/PartnerControls"/>
    <ds:schemaRef ds:uri="27879760-8d42-4139-817b-a85748325e7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1FA519-A749-4E0C-BFA6-E49D83FEEAED}"/>
</file>

<file path=customXml/itemProps3.xml><?xml version="1.0" encoding="utf-8"?>
<ds:datastoreItem xmlns:ds="http://schemas.openxmlformats.org/officeDocument/2006/customXml" ds:itemID="{EC2A4018-EFA4-405E-ACCE-2D644AB7D7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2600</Words>
  <Application>Microsoft Office PowerPoint</Application>
  <PresentationFormat>Widescreen</PresentationFormat>
  <Paragraphs>219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Quattrocento Sans</vt:lpstr>
      <vt:lpstr>Times New Roman</vt:lpstr>
      <vt:lpstr>Noto Sans Symbols</vt:lpstr>
      <vt:lpstr>Calibri</vt:lpstr>
      <vt:lpstr>Arial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Статья 1  «Все люди рождаются равными в достоинстве и правах. Они наделены разумом и совестью и должны поступать в отношении друг друга в духе братства.»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FORB Learning Platform;Katherine.Cash@smc.global</dc:creator>
  <cp:lastModifiedBy>Eben Bhujel</cp:lastModifiedBy>
  <cp:revision>17</cp:revision>
  <dcterms:created xsi:type="dcterms:W3CDTF">2021-07-06T04:33:10Z</dcterms:created>
  <dcterms:modified xsi:type="dcterms:W3CDTF">2023-08-16T08:22:33Z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