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726" r:id="rId5"/>
    <p:sldMasterId id="2147483812" r:id="rId6"/>
    <p:sldMasterId id="2147483696" r:id="rId7"/>
    <p:sldMasterId id="2147483800" r:id="rId8"/>
  </p:sldMasterIdLst>
  <p:notesMasterIdLst>
    <p:notesMasterId r:id="rId38"/>
  </p:notesMasterIdLst>
  <p:handoutMasterIdLst>
    <p:handoutMasterId r:id="rId39"/>
  </p:handoutMasterIdLst>
  <p:sldIdLst>
    <p:sldId id="256" r:id="rId9"/>
    <p:sldId id="373" r:id="rId10"/>
    <p:sldId id="353" r:id="rId11"/>
    <p:sldId id="370" r:id="rId12"/>
    <p:sldId id="371" r:id="rId13"/>
    <p:sldId id="372" r:id="rId14"/>
    <p:sldId id="374" r:id="rId15"/>
    <p:sldId id="375" r:id="rId16"/>
    <p:sldId id="399" r:id="rId17"/>
    <p:sldId id="377" r:id="rId18"/>
    <p:sldId id="378" r:id="rId19"/>
    <p:sldId id="379" r:id="rId20"/>
    <p:sldId id="40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ktoria Myrén" initials="VM [7]" lastIdx="1" clrIdx="6"/>
  <p:cmAuthor id="1" name="Viktoria Myrén" initials="VM" lastIdx="1" clrIdx="0"/>
  <p:cmAuthor id="8" name="Viktoria Myren" initials="VM" lastIdx="3" clrIdx="7"/>
  <p:cmAuthor id="2" name="Viktoria Myrén" initials="VM [2]" lastIdx="1" clrIdx="1"/>
  <p:cmAuthor id="9" name="Kristina Schollin-Borg" initials="KSB" lastIdx="1" clrIdx="8">
    <p:extLst>
      <p:ext uri="{19B8F6BF-5375-455C-9EA6-DF929625EA0E}">
        <p15:presenceInfo xmlns:p15="http://schemas.microsoft.com/office/powerpoint/2012/main" userId="b4e1ecc18a5bd808" providerId="Windows Live"/>
      </p:ext>
    </p:extLst>
  </p:cmAuthor>
  <p:cmAuthor id="3" name="Viktoria Myrén" initials="VM [3]" lastIdx="1" clrIdx="2"/>
  <p:cmAuthor id="10" name="Katherine Cash" initials="KC" lastIdx="44" clrIdx="9">
    <p:extLst>
      <p:ext uri="{19B8F6BF-5375-455C-9EA6-DF929625EA0E}">
        <p15:presenceInfo xmlns:p15="http://schemas.microsoft.com/office/powerpoint/2012/main" userId="S::Katherine.Cash@smc.global::f7797b46-2b2d-4b8f-b225-8c373fe2af75" providerId="AD"/>
      </p:ext>
    </p:extLst>
  </p:cmAuthor>
  <p:cmAuthor id="4" name="Viktoria Myrén" initials="VM [4]" lastIdx="1" clrIdx="3"/>
  <p:cmAuthor id="11" name="Katherine Cash" initials="KC [2]" lastIdx="11" clrIdx="10">
    <p:extLst>
      <p:ext uri="{19B8F6BF-5375-455C-9EA6-DF929625EA0E}">
        <p15:presenceInfo xmlns:p15="http://schemas.microsoft.com/office/powerpoint/2012/main" userId="S::katherine.cash_smc.global#ext#@stefanusalliansen.onmicrosoft.com::c8443033-ba39-4d66-bc55-3451e72e1980" providerId="AD"/>
      </p:ext>
    </p:extLst>
  </p:cmAuthor>
  <p:cmAuthor id="5" name="Viktoria Myrén" initials="VM [5]" lastIdx="1" clrIdx="4"/>
  <p:cmAuthor id="6" name="Viktoria Myrén" initials="VM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A2AB"/>
    <a:srgbClr val="F4E4D1"/>
    <a:srgbClr val="D1E0DF"/>
    <a:srgbClr val="D4C2CA"/>
    <a:srgbClr val="E59760"/>
    <a:srgbClr val="EEB88E"/>
    <a:srgbClr val="574961"/>
    <a:srgbClr val="CFE0DF"/>
    <a:srgbClr val="4E7D88"/>
    <a:srgbClr val="E3A3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AA0DC-3AA8-4601-AED1-FFBAB85D6F70}" v="9" dt="2026-04-29T07:44:50.927"/>
    <p1510:client id="{EE1F53F1-C396-A9E3-24B6-7414A19359A4}" v="2" dt="2026-04-29T12:12:00.603"/>
    <p1510:client id="{FB73BC19-BA58-5AED-684A-145D42728CD6}" v="6" dt="2026-04-29T08:33:48.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2" autoAdjust="0"/>
    <p:restoredTop sz="76047" autoAdjust="0"/>
  </p:normalViewPr>
  <p:slideViewPr>
    <p:cSldViewPr snapToGrid="0">
      <p:cViewPr varScale="1">
        <p:scale>
          <a:sx n="76" d="100"/>
          <a:sy n="76" d="100"/>
        </p:scale>
        <p:origin x="216" y="200"/>
      </p:cViewPr>
      <p:guideLst>
        <p:guide orient="horz" pos="2160"/>
        <p:guide pos="38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95" d="100"/>
          <a:sy n="95" d="100"/>
        </p:scale>
        <p:origin x="257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243AA0DC-3AA8-4601-AED1-FFBAB85D6F70}"/>
    <pc:docChg chg="modSld">
      <pc:chgData name="Katherine Cash" userId="S::katherine.cash_smc.global#ext#@stefanusalliansen.onmicrosoft.com::c8443033-ba39-4d66-bc55-3451e72e1980" providerId="AD" clId="Web-{243AA0DC-3AA8-4601-AED1-FFBAB85D6F70}" dt="2026-04-29T07:44:39.443" v="3" actId="20577"/>
      <pc:docMkLst>
        <pc:docMk/>
      </pc:docMkLst>
      <pc:sldChg chg="modSp">
        <pc:chgData name="Katherine Cash" userId="S::katherine.cash_smc.global#ext#@stefanusalliansen.onmicrosoft.com::c8443033-ba39-4d66-bc55-3451e72e1980" providerId="AD" clId="Web-{243AA0DC-3AA8-4601-AED1-FFBAB85D6F70}" dt="2026-04-29T07:44:39.443" v="3" actId="20577"/>
        <pc:sldMkLst>
          <pc:docMk/>
          <pc:sldMk cId="1669646669" sldId="373"/>
        </pc:sldMkLst>
        <pc:spChg chg="mod">
          <ac:chgData name="Katherine Cash" userId="S::katherine.cash_smc.global#ext#@stefanusalliansen.onmicrosoft.com::c8443033-ba39-4d66-bc55-3451e72e1980" providerId="AD" clId="Web-{243AA0DC-3AA8-4601-AED1-FFBAB85D6F70}" dt="2026-04-29T07:44:39.443" v="3" actId="20577"/>
          <ac:spMkLst>
            <pc:docMk/>
            <pc:sldMk cId="1669646669" sldId="373"/>
            <ac:spMk id="6" creationId="{586552A5-80D1-5E49-BF59-CA8F281A9CAA}"/>
          </ac:spMkLst>
        </pc:spChg>
      </pc:sldChg>
    </pc:docChg>
  </pc:docChgLst>
  <pc:docChgLst>
    <pc:chgData name="Katherine Cash" userId="S::katherine.cash_smc.global#ext#@stefanusalliansen.onmicrosoft.com::c8443033-ba39-4d66-bc55-3451e72e1980" providerId="AD" clId="Web-{EE1F53F1-C396-A9E3-24B6-7414A19359A4}"/>
    <pc:docChg chg="modSld">
      <pc:chgData name="Katherine Cash" userId="S::katherine.cash_smc.global#ext#@stefanusalliansen.onmicrosoft.com::c8443033-ba39-4d66-bc55-3451e72e1980" providerId="AD" clId="Web-{EE1F53F1-C396-A9E3-24B6-7414A19359A4}" dt="2026-04-29T12:12:00.603" v="0" actId="20577"/>
      <pc:docMkLst>
        <pc:docMk/>
      </pc:docMkLst>
      <pc:sldChg chg="modSp">
        <pc:chgData name="Katherine Cash" userId="S::katherine.cash_smc.global#ext#@stefanusalliansen.onmicrosoft.com::c8443033-ba39-4d66-bc55-3451e72e1980" providerId="AD" clId="Web-{EE1F53F1-C396-A9E3-24B6-7414A19359A4}" dt="2026-04-29T12:12:00.603" v="0" actId="20577"/>
        <pc:sldMkLst>
          <pc:docMk/>
          <pc:sldMk cId="2800922083" sldId="256"/>
        </pc:sldMkLst>
        <pc:spChg chg="mod">
          <ac:chgData name="Katherine Cash" userId="S::katherine.cash_smc.global#ext#@stefanusalliansen.onmicrosoft.com::c8443033-ba39-4d66-bc55-3451e72e1980" providerId="AD" clId="Web-{EE1F53F1-C396-A9E3-24B6-7414A19359A4}" dt="2026-04-29T12:12:00.603" v="0" actId="20577"/>
          <ac:spMkLst>
            <pc:docMk/>
            <pc:sldMk cId="2800922083" sldId="256"/>
            <ac:spMk id="19" creationId="{7246315C-6EBB-9A47-B2AE-6E968AC7ED5A}"/>
          </ac:spMkLst>
        </pc:spChg>
      </pc:sldChg>
    </pc:docChg>
  </pc:docChgLst>
  <pc:docChgLst>
    <pc:chgData name="Katherine Cash" userId="S::katherine.cash_smc.global#ext#@stefanusalliansen.onmicrosoft.com::c8443033-ba39-4d66-bc55-3451e72e1980" providerId="AD" clId="Web-{FB73BC19-BA58-5AED-684A-145D42728CD6}"/>
    <pc:docChg chg="modSld">
      <pc:chgData name="Katherine Cash" userId="S::katherine.cash_smc.global#ext#@stefanusalliansen.onmicrosoft.com::c8443033-ba39-4d66-bc55-3451e72e1980" providerId="AD" clId="Web-{FB73BC19-BA58-5AED-684A-145D42728CD6}" dt="2026-04-29T08:33:48.836" v="4" actId="20577"/>
      <pc:docMkLst>
        <pc:docMk/>
      </pc:docMkLst>
      <pc:sldChg chg="modSp">
        <pc:chgData name="Katherine Cash" userId="S::katherine.cash_smc.global#ext#@stefanusalliansen.onmicrosoft.com::c8443033-ba39-4d66-bc55-3451e72e1980" providerId="AD" clId="Web-{FB73BC19-BA58-5AED-684A-145D42728CD6}" dt="2026-04-29T08:33:48.836" v="4" actId="20577"/>
        <pc:sldMkLst>
          <pc:docMk/>
          <pc:sldMk cId="917326179" sldId="397"/>
        </pc:sldMkLst>
        <pc:spChg chg="mod">
          <ac:chgData name="Katherine Cash" userId="S::katherine.cash_smc.global#ext#@stefanusalliansen.onmicrosoft.com::c8443033-ba39-4d66-bc55-3451e72e1980" providerId="AD" clId="Web-{FB73BC19-BA58-5AED-684A-145D42728CD6}" dt="2026-04-29T08:33:48.836" v="4" actId="20577"/>
          <ac:spMkLst>
            <pc:docMk/>
            <pc:sldMk cId="917326179" sldId="397"/>
            <ac:spMk id="5" creationId="{20EE2234-945D-5C45-87D9-34D9F77579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3E7962D-2BC7-AC4D-8AF6-4D773DF6E7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a:t>FORB</a:t>
            </a:r>
          </a:p>
        </p:txBody>
      </p:sp>
      <p:sp>
        <p:nvSpPr>
          <p:cNvPr id="3" name="Platshållare för datum 2">
            <a:extLst>
              <a:ext uri="{FF2B5EF4-FFF2-40B4-BE49-F238E27FC236}">
                <a16:creationId xmlns:a16="http://schemas.microsoft.com/office/drawing/2014/main" id="{016146D4-B27F-A14B-AE10-FB1CE0FC93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8582EE-D4F7-2443-B5D1-79E9D43FA05A}" type="datetime1">
              <a:rPr lang="sv-SE" smtClean="0"/>
              <a:t>2026-05-04</a:t>
            </a:fld>
            <a:endParaRPr lang="sv-SE"/>
          </a:p>
        </p:txBody>
      </p:sp>
      <p:sp>
        <p:nvSpPr>
          <p:cNvPr id="4" name="Platshållare för sidfot 3">
            <a:extLst>
              <a:ext uri="{FF2B5EF4-FFF2-40B4-BE49-F238E27FC236}">
                <a16:creationId xmlns:a16="http://schemas.microsoft.com/office/drawing/2014/main" id="{FECB0F73-9802-0B47-AF9F-3EFFC8BBD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3F1BAC2-54EA-D244-B158-D979F637FA4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8FBC57-9DA0-9E44-BFA6-90C691399BBE}" type="slidenum">
              <a:rPr lang="sv-SE" smtClean="0"/>
              <a:t>‹#›</a:t>
            </a:fld>
            <a:endParaRPr lang="sv-SE"/>
          </a:p>
        </p:txBody>
      </p:sp>
    </p:spTree>
    <p:extLst>
      <p:ext uri="{BB962C8B-B14F-4D97-AF65-F5344CB8AC3E}">
        <p14:creationId xmlns:p14="http://schemas.microsoft.com/office/powerpoint/2010/main" val="2945902799"/>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FORB</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A3781-7CA1-994C-9194-9762AB29D620}" type="datetime1">
              <a:rPr lang="sv-SE" smtClean="0"/>
              <a:t>2026-05-04</a:t>
            </a:fld>
            <a:endParaRPr lang="en-GB"/>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7DBD2-2B10-4EF4-A6B5-C85AC3CD16FB}" type="slidenum">
              <a:rPr lang="en-GB" smtClean="0"/>
              <a:t>‹#›</a:t>
            </a:fld>
            <a:endParaRPr lang="en-GB"/>
          </a:p>
        </p:txBody>
      </p:sp>
    </p:spTree>
    <p:extLst>
      <p:ext uri="{BB962C8B-B14F-4D97-AF65-F5344CB8AC3E}">
        <p14:creationId xmlns:p14="http://schemas.microsoft.com/office/powerpoint/2010/main" val="2904205785"/>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1</a:t>
            </a:fld>
            <a:endParaRPr lang="en-GB"/>
          </a:p>
        </p:txBody>
      </p:sp>
      <p:sp>
        <p:nvSpPr>
          <p:cNvPr id="5" name="Platshållare för datum 4">
            <a:extLst>
              <a:ext uri="{FF2B5EF4-FFF2-40B4-BE49-F238E27FC236}">
                <a16:creationId xmlns:a16="http://schemas.microsoft.com/office/drawing/2014/main" id="{25F1DB1E-CFD5-9D4F-B0C4-69DF1008B917}"/>
              </a:ext>
            </a:extLst>
          </p:cNvPr>
          <p:cNvSpPr>
            <a:spLocks noGrp="1"/>
          </p:cNvSpPr>
          <p:nvPr>
            <p:ph type="dt" idx="1"/>
          </p:nvPr>
        </p:nvSpPr>
        <p:spPr/>
        <p:txBody>
          <a:bodyPr/>
          <a:lstStyle/>
          <a:p>
            <a:fld id="{93F28D6D-EA6A-E844-8FEC-210152C040C6}" type="datetime1">
              <a:rPr lang="sv-SE" smtClean="0"/>
              <a:t>2026-05-04</a:t>
            </a:fld>
            <a:endParaRPr lang="en-GB"/>
          </a:p>
        </p:txBody>
      </p:sp>
      <p:sp>
        <p:nvSpPr>
          <p:cNvPr id="6" name="Platshållare för sidhuvud 5">
            <a:extLst>
              <a:ext uri="{FF2B5EF4-FFF2-40B4-BE49-F238E27FC236}">
                <a16:creationId xmlns:a16="http://schemas.microsoft.com/office/drawing/2014/main" id="{F73A8976-9EEE-0841-B8FF-00CCB69FE9B0}"/>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5391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0" i="0" dirty="0">
                <a:solidFill>
                  <a:srgbClr val="000000"/>
                </a:solidFill>
                <a:effectLst/>
                <a:latin typeface="Calibri Light" panose="020F0302020204030204" pitchFamily="34" charset="0"/>
              </a:rPr>
              <a:t>Để giúp điều này trở thành hiện thực, các chính phủ trên thế giới đã nhất trí về các quyền con người phổ quát - về các quyền mà mỗi người có được và nhiệm vụ của mỗi chính phủ là phải tôn trọng, bảo vệ và thúc đẩy những quyền đó.   </a:t>
            </a:r>
            <a:endParaRPr lang="vi-VN" b="0" i="0" dirty="0">
              <a:solidFill>
                <a:srgbClr val="000000"/>
              </a:solidFill>
              <a:effectLst/>
              <a:latin typeface="Segoe UI" panose="020B0502040204020203"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 </a:t>
            </a: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10</a:t>
            </a:fld>
            <a:endParaRPr lang="en-GB"/>
          </a:p>
        </p:txBody>
      </p:sp>
    </p:spTree>
    <p:extLst>
      <p:ext uri="{BB962C8B-B14F-4D97-AF65-F5344CB8AC3E}">
        <p14:creationId xmlns:p14="http://schemas.microsoft.com/office/powerpoint/2010/main" val="63473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0" i="0" dirty="0">
                <a:solidFill>
                  <a:srgbClr val="000000"/>
                </a:solidFill>
                <a:effectLst/>
                <a:latin typeface="Calibri Light" panose="020F0302020204030204" pitchFamily="34" charset="0"/>
              </a:rPr>
              <a:t> </a:t>
            </a:r>
            <a:endParaRPr lang="vi-VN" b="0" i="0" dirty="0">
              <a:solidFill>
                <a:srgbClr val="000000"/>
              </a:solidFill>
              <a:effectLst/>
              <a:latin typeface="Segoe UI" panose="020B0502040204020203"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3 thỏa thuận nhân quyền quan trọng nhất là:  </a:t>
            </a:r>
          </a:p>
          <a:p>
            <a:pPr marL="285750" indent="-285750" algn="l" rtl="0" fontAlgn="base">
              <a:lnSpc>
                <a:spcPts val="1376"/>
              </a:lnSpc>
              <a:buFont typeface="Arial" panose="020B0604020202020204" pitchFamily="34" charset="0"/>
              <a:buChar char="•"/>
            </a:pPr>
            <a:r>
              <a:rPr lang="vi-VN" sz="1800" b="0" i="0" dirty="0">
                <a:solidFill>
                  <a:srgbClr val="000000"/>
                </a:solidFill>
                <a:effectLst/>
                <a:latin typeface="Calibri Light" panose="020F0302020204030204" pitchFamily="34" charset="0"/>
              </a:rPr>
              <a:t>Tuyên ngôn Quốc tế về nhân quyền , mà chúng tôi đã xem xét bằng cách sử dụng các áp phích, </a:t>
            </a:r>
          </a:p>
          <a:p>
            <a:pPr algn="l" rtl="0" fontAlgn="base">
              <a:lnSpc>
                <a:spcPts val="1376"/>
              </a:lnSpc>
            </a:pPr>
            <a:r>
              <a:rPr lang="vi-VN" sz="1800" b="0" i="0" dirty="0">
                <a:solidFill>
                  <a:srgbClr val="000000"/>
                </a:solidFill>
                <a:effectLst/>
                <a:latin typeface="Calibri Light" panose="020F0302020204030204" pitchFamily="34" charset="0"/>
              </a:rPr>
              <a:t>và hai bản thỏa thuận chi tiết để giải thích sâu hơn về quyền của chúng ta:  </a:t>
            </a:r>
          </a:p>
          <a:p>
            <a:pPr marL="285750" indent="-285750" algn="l" rtl="0" fontAlgn="base">
              <a:lnSpc>
                <a:spcPts val="1376"/>
              </a:lnSpc>
              <a:buFont typeface="Arial" panose="020B0604020202020204" pitchFamily="34" charset="0"/>
              <a:buChar char="•"/>
            </a:pPr>
            <a:r>
              <a:rPr lang="vi-VN" sz="1800" b="0" i="0" dirty="0">
                <a:solidFill>
                  <a:srgbClr val="000000"/>
                </a:solidFill>
                <a:effectLst/>
                <a:latin typeface="Calibri Light" panose="020F0302020204030204" pitchFamily="34" charset="0"/>
              </a:rPr>
              <a:t>Công ước quốc tế về các quyền dân sự và chính trị (ICCPR) và</a:t>
            </a:r>
          </a:p>
          <a:p>
            <a:pPr marL="285750" indent="-285750" algn="l" rtl="0" fontAlgn="base">
              <a:lnSpc>
                <a:spcPts val="1376"/>
              </a:lnSpc>
              <a:buFont typeface="Arial" panose="020B0604020202020204" pitchFamily="34" charset="0"/>
              <a:buChar char="•"/>
            </a:pPr>
            <a:r>
              <a:rPr lang="vi-VN" sz="1800" b="0" i="0" dirty="0">
                <a:solidFill>
                  <a:srgbClr val="000000"/>
                </a:solidFill>
                <a:effectLst/>
                <a:latin typeface="Calibri Light" panose="020F0302020204030204" pitchFamily="34" charset="0"/>
              </a:rPr>
              <a:t>Công ước quốc tế về các quyền kinh tế, xã hội và văn hóa (ICESCR)</a:t>
            </a:r>
          </a:p>
          <a:p>
            <a:pPr algn="l" rtl="0" fontAlgn="base">
              <a:lnSpc>
                <a:spcPts val="1376"/>
              </a:lnSpc>
            </a:pPr>
            <a:r>
              <a:rPr lang="vi-VN" sz="1800" b="0" i="0" dirty="0">
                <a:solidFill>
                  <a:srgbClr val="000000"/>
                </a:solidFill>
                <a:effectLst/>
                <a:latin typeface="Calibri Light" panose="020F0302020204030204" pitchFamily="34" charset="0"/>
              </a:rPr>
              <a:t>Hai Công ước này ràng buộc về mặt pháp lý đối với các quốc gia phê chuẩn chúng.</a:t>
            </a:r>
            <a:r>
              <a:rPr lang="vi-VN" sz="1800" b="0" i="0" dirty="0">
                <a:solidFill>
                  <a:srgbClr val="000000"/>
                </a:solidFill>
                <a:effectLst/>
                <a:latin typeface="WordVisiCarriageReturn_MSFontService"/>
              </a:rPr>
              <a:t> </a:t>
            </a: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11</a:t>
            </a:fld>
            <a:endParaRPr lang="en-GB"/>
          </a:p>
        </p:txBody>
      </p:sp>
    </p:spTree>
    <p:extLst>
      <p:ext uri="{BB962C8B-B14F-4D97-AF65-F5344CB8AC3E}">
        <p14:creationId xmlns:p14="http://schemas.microsoft.com/office/powerpoint/2010/main" val="333911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b="0" i="0" noProof="0" dirty="0">
                <a:solidFill>
                  <a:srgbClr val="000000"/>
                </a:solidFill>
                <a:effectLst/>
                <a:latin typeface="Calibri Light" panose="020F0302020204030204" pitchFamily="34" charset="0"/>
              </a:rPr>
              <a:t>Đại đa số các quốc gia đã cam kết thực hiện các thỏa thuận này – tất cả các quốc gia đều có màu xanh lá cây trên các bản đồ này! Chính phủ của tất cả các quốc gia này đã chấp thuận rằng họ có nghĩa vụ pháp lý theo luật pháp quốc tế để thực hiện 3 việc:  </a:t>
            </a:r>
          </a:p>
          <a:p>
            <a:pPr fontAlgn="base"/>
            <a:endParaRPr lang="en-GB" sz="1200" kern="1200" dirty="0">
              <a:solidFill>
                <a:schemeClr val="tx1"/>
              </a:solidFill>
              <a:effectLst/>
              <a:latin typeface="+mn-lt"/>
              <a:ea typeface="+mn-ea"/>
              <a:cs typeface="+mn-cs"/>
            </a:endParaRPr>
          </a:p>
          <a:p>
            <a:pPr rtl="0"/>
            <a:r>
              <a:rPr lang="vi-VN" dirty="0">
                <a:highlight>
                  <a:srgbClr val="FF00FF"/>
                </a:highlight>
              </a:rPr>
              <a:t>(Lưu ý: Các quốc gia được tô màu xanh lá cây đã ký</a:t>
            </a:r>
            <a:r>
              <a:rPr lang="en-US" dirty="0">
                <a:highlight>
                  <a:srgbClr val="FF00FF"/>
                </a:highlight>
              </a:rPr>
              <a:t> (signed)</a:t>
            </a:r>
            <a:r>
              <a:rPr lang="vi-VN" dirty="0">
                <a:highlight>
                  <a:srgbClr val="FF00FF"/>
                </a:highlight>
              </a:rPr>
              <a:t> và phê chuẩn </a:t>
            </a:r>
            <a:r>
              <a:rPr lang="en-US" dirty="0">
                <a:highlight>
                  <a:srgbClr val="FF00FF"/>
                </a:highlight>
              </a:rPr>
              <a:t>(ratified) </a:t>
            </a:r>
            <a:r>
              <a:rPr lang="vi-VN" dirty="0">
                <a:highlight>
                  <a:srgbClr val="FF00FF"/>
                </a:highlight>
              </a:rPr>
              <a:t>công ước liên quan, nghĩa là họ bị ràng buộc bởi luật pháp quốc tế phải tuân theo công ước đó. Các quốc gia được tô màu cam chưa ký cũng chưa phê chuẩn công ước. Các quốc gia được tô màu be chỉ ký mà chưa phê chuẩn, nghĩa là họ đã bày tỏ ý định chính trị tuân theo nhưng không bị ràng buộc về mặt pháp lý bởi công ước. Các quốc gia được tô màu xám là các vùng lãnh thổ bị chiếm đóng.)</a:t>
            </a: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12</a:t>
            </a:fld>
            <a:endParaRPr lang="en-GB"/>
          </a:p>
        </p:txBody>
      </p:sp>
    </p:spTree>
    <p:extLst>
      <p:ext uri="{BB962C8B-B14F-4D97-AF65-F5344CB8AC3E}">
        <p14:creationId xmlns:p14="http://schemas.microsoft.com/office/powerpoint/2010/main" val="116067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vi-VN" sz="1200" kern="1200" dirty="0">
                <a:solidFill>
                  <a:schemeClr val="tx1"/>
                </a:solidFill>
                <a:effectLst/>
                <a:latin typeface="+mn-lt"/>
                <a:ea typeface="+mn-ea"/>
                <a:cs typeface="+mn-cs"/>
              </a:rPr>
              <a:t>Tôn trọng quyền con người trong luật  pháp họ đưa ra  ban hành và các hành động mà các  viên chức thực hiện. Ví dụ, không nên có luật phân biệt đối xử và không ai bị tra tấn.  </a:t>
            </a:r>
          </a:p>
          <a:p>
            <a:pPr marL="171450" lvl="0" indent="-171450">
              <a:buFont typeface="Arial" panose="020B0604020202020204" pitchFamily="34" charset="0"/>
              <a:buChar char="•"/>
            </a:pPr>
            <a:r>
              <a:rPr lang="vi-VN" sz="1200" kern="1200" dirty="0">
                <a:solidFill>
                  <a:schemeClr val="tx1"/>
                </a:solidFill>
                <a:effectLst/>
                <a:latin typeface="+mn-lt"/>
                <a:ea typeface="+mn-ea"/>
                <a:cs typeface="+mn-cs"/>
              </a:rPr>
              <a:t>Để bảo vệ quyền con người, đảm bảo mọi người đều có thể tìm kiếm công lý khi quyền lợi của họ bị nhà nước hoặc bất kỳ ai khác xâm phạm.  </a:t>
            </a:r>
          </a:p>
          <a:p>
            <a:pPr marL="171450" lvl="0" indent="-171450">
              <a:buFont typeface="Arial" panose="020B0604020202020204" pitchFamily="34" charset="0"/>
              <a:buChar char="•"/>
            </a:pPr>
            <a:r>
              <a:rPr lang="vi-VN" sz="1200" kern="1200" dirty="0">
                <a:solidFill>
                  <a:schemeClr val="tx1"/>
                </a:solidFill>
                <a:effectLst/>
                <a:latin typeface="+mn-lt"/>
                <a:ea typeface="+mn-ea"/>
                <a:cs typeface="+mn-cs"/>
              </a:rPr>
              <a:t>Và để thúc đẩy quyền con người – cố gắng hết sức đảm bảo rằng mọi người đều có quyền tiếp cận các quyền của mình. Ví dụ, cố gắng hết sức để mọi người đều được tiếp cận với dịch vụ chăm sóc sức khỏe và giáo dục. Tất nhiên, không phải tất cả các chính phủ đều có đủ nguồn lực như nhau, vì vậy việc biến các quyền xã hội và kinh tế này thành hiện thực là một quá trình dần dần.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13</a:t>
            </a:fld>
            <a:endParaRPr lang="en-GB"/>
          </a:p>
        </p:txBody>
      </p:sp>
    </p:spTree>
    <p:extLst>
      <p:ext uri="{BB962C8B-B14F-4D97-AF65-F5344CB8AC3E}">
        <p14:creationId xmlns:p14="http://schemas.microsoft.com/office/powerpoint/2010/main" val="2174416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0" i="0" dirty="0">
                <a:solidFill>
                  <a:srgbClr val="000000"/>
                </a:solidFill>
                <a:effectLst/>
                <a:latin typeface="Calibri Light" panose="020F0302020204030204" pitchFamily="34" charset="0"/>
              </a:rPr>
              <a:t>Các chính phủ đã đồng ý rằng mọi con người đều có những quyền này một cách bình đẳng  như nhau. Điều đầu tiên của Tuyên ngôn Quốc tế Nhân quyền nêu rõ về Quyền con người nói: “Tất cả mọi người sinh ra đều được tự do, bình đẳng về phẩm giá và quyền lợi”. </a:t>
            </a:r>
            <a:r>
              <a:rPr lang="vi-VN" sz="1800" b="0" i="1" dirty="0">
                <a:solidFill>
                  <a:srgbClr val="000000"/>
                </a:solidFill>
                <a:effectLst/>
                <a:latin typeface="Calibri Light" panose="020F0302020204030204" pitchFamily="34" charset="0"/>
              </a:rPr>
              <a:t> </a:t>
            </a:r>
            <a:r>
              <a:rPr lang="vi-VN" sz="1800" b="0" i="0" dirty="0">
                <a:solidFill>
                  <a:srgbClr val="000000"/>
                </a:solidFill>
                <a:effectLst/>
                <a:latin typeface="Calibri Light" panose="020F0302020204030204" pitchFamily="34" charset="0"/>
              </a:rPr>
              <a:t>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14</a:t>
            </a:fld>
            <a:endParaRPr lang="en-GB"/>
          </a:p>
        </p:txBody>
      </p:sp>
    </p:spTree>
    <p:extLst>
      <p:ext uri="{BB962C8B-B14F-4D97-AF65-F5344CB8AC3E}">
        <p14:creationId xmlns:p14="http://schemas.microsoft.com/office/powerpoint/2010/main" val="128673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0" i="0" dirty="0">
                <a:solidFill>
                  <a:srgbClr val="000000"/>
                </a:solidFill>
                <a:effectLst/>
                <a:latin typeface="Calibri Light" panose="020F0302020204030204" pitchFamily="34" charset="0"/>
              </a:rPr>
              <a:t>Đáng buồn thay, nhiều chính phủ không tuân theo những cam kết này – nhiều người đã bị xâm phạm quyền. Phụ nữ, trẻ em gái, dân tộc thiểu số, người khuyến tật và người di cư đặc biệt dễ bị xâm phạm quyền. Bạo lực trên cơ sở giới là một ví dụ phổ biến xảy ra ở mọi quốc gia trên thế giới.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15</a:t>
            </a:fld>
            <a:endParaRPr lang="en-GB"/>
          </a:p>
        </p:txBody>
      </p:sp>
    </p:spTree>
    <p:extLst>
      <p:ext uri="{BB962C8B-B14F-4D97-AF65-F5344CB8AC3E}">
        <p14:creationId xmlns:p14="http://schemas.microsoft.com/office/powerpoint/2010/main" val="371090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1" i="0" dirty="0">
                <a:effectLst/>
                <a:latin typeface="Calibri" panose="020F0502020204030204" pitchFamily="34" charset="0"/>
              </a:rPr>
              <a:t>TIÊU CHUẨN CỦA NHÂN QUYỀN  </a:t>
            </a:r>
            <a:r>
              <a:rPr lang="vi-VN" sz="1800" b="0" i="0" dirty="0">
                <a:effectLst/>
                <a:latin typeface="Calibri" panose="020F0502020204030204" pitchFamily="34" charset="0"/>
              </a:rPr>
              <a:t> </a:t>
            </a:r>
            <a:endParaRPr lang="vi-VN" b="0" i="0" dirty="0">
              <a:effectLst/>
            </a:endParaRPr>
          </a:p>
          <a:p>
            <a:pPr algn="l" rtl="0" fontAlgn="base">
              <a:lnSpc>
                <a:spcPts val="1376"/>
              </a:lnSpc>
            </a:pPr>
            <a:r>
              <a:rPr lang="vi-VN" sz="1800" b="0" i="0" dirty="0">
                <a:effectLst/>
                <a:latin typeface="Calibri Light" panose="020F0302020204030204" pitchFamily="34" charset="0"/>
              </a:rPr>
              <a:t>Khi chính phủ vi phạm quyền hoặc không bảo vệ người dân khỏi bị xâm phạm quyền, sẽ không có lực lượng cảnh sát toàn cầu nào đến và trừng phạt chính phủ. Vì vậy, nếu không có lực lượng cảnh sát quốc tế để( nào) buộc các chính phủ tuân theo nhân quyền – nhân quyền không phải là vô dụng sao không phải nhân quyền không có biện pháp chế tài liệu những lời nói trên giấy có còn là một công cụ hiệu quả để thay đổi không?   </a:t>
            </a:r>
            <a:endParaRPr lang="vi-VN" b="0" i="0" dirty="0">
              <a:effectLst/>
            </a:endParaRPr>
          </a:p>
          <a:p>
            <a:pPr algn="l" rtl="0" fontAlgn="base">
              <a:lnSpc>
                <a:spcPts val="1376"/>
              </a:lnSpc>
            </a:pPr>
            <a:r>
              <a:rPr lang="vi-VN" sz="1800" b="0" i="0" dirty="0">
                <a:effectLst/>
                <a:latin typeface="Calibri Light" panose="020F0302020204030204" pitchFamily="34" charset="0"/>
              </a:rPr>
              <a:t> </a:t>
            </a:r>
            <a:endParaRPr lang="vi-VN" b="0" i="0" dirty="0">
              <a:effectLs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16</a:t>
            </a:fld>
            <a:endParaRPr lang="en-GB"/>
          </a:p>
        </p:txBody>
      </p:sp>
    </p:spTree>
    <p:extLst>
      <p:ext uri="{BB962C8B-B14F-4D97-AF65-F5344CB8AC3E}">
        <p14:creationId xmlns:p14="http://schemas.microsoft.com/office/powerpoint/2010/main" val="2410246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0" i="0" dirty="0">
                <a:solidFill>
                  <a:srgbClr val="000000"/>
                </a:solidFill>
                <a:effectLst/>
                <a:latin typeface="Calibri Light" panose="020F0302020204030204" pitchFamily="34" charset="0"/>
              </a:rPr>
              <a:t> </a:t>
            </a:r>
            <a:endParaRPr lang="vi-VN" b="0" i="0" dirty="0">
              <a:solidFill>
                <a:srgbClr val="000000"/>
              </a:solidFill>
              <a:effectLst/>
              <a:latin typeface="Segoe UI" panose="020B0502040204020203"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Có một số sự thật trong đó là – một vài chính phủ rất khó bị tác động. Tuy nhiên, sự chỉ trích của quốc tế và trong nước đối với các hành vi vi phạm nhân quyền ở nhiều quốc gia đã có nhiều thay đổi tích cực. Có rất nhiều cách để thúc đẩy nhân quyền mà không cần đến lực lượng cảnh sát quốc tế.</a:t>
            </a:r>
            <a:endParaRPr lang="vi-VN" b="0" i="0" dirty="0">
              <a:solidFill>
                <a:srgbClr val="000000"/>
              </a:solidFill>
              <a:effectLst/>
              <a:latin typeface="Segoe UI" panose="020B0502040204020203" pitchFamily="34" charset="0"/>
            </a:endParaRPr>
          </a:p>
          <a:p>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17</a:t>
            </a:fld>
            <a:endParaRPr lang="en-GB"/>
          </a:p>
        </p:txBody>
      </p:sp>
    </p:spTree>
    <p:extLst>
      <p:ext uri="{BB962C8B-B14F-4D97-AF65-F5344CB8AC3E}">
        <p14:creationId xmlns:p14="http://schemas.microsoft.com/office/powerpoint/2010/main" val="346672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0" i="0" dirty="0">
                <a:solidFill>
                  <a:srgbClr val="000000"/>
                </a:solidFill>
                <a:effectLst/>
                <a:latin typeface="Calibri Light" panose="020F0302020204030204" pitchFamily="34" charset="0"/>
              </a:rPr>
              <a:t>Có một số lý do khác khiến mà mọi người chỉ trích nhân quyền. Có thể bạn cũng đã từng có những suy nghĩ này?  </a:t>
            </a:r>
          </a:p>
          <a:p>
            <a:pPr marL="285750" indent="-285750" algn="l" rtl="0" fontAlgn="base">
              <a:lnSpc>
                <a:spcPts val="1376"/>
              </a:lnSpc>
              <a:buFont typeface="Arial" panose="020B0604020202020204" pitchFamily="34" charset="0"/>
              <a:buChar char="•"/>
            </a:pPr>
            <a:r>
              <a:rPr lang="vi-VN" sz="1800" b="0" i="0" dirty="0">
                <a:solidFill>
                  <a:srgbClr val="000000"/>
                </a:solidFill>
                <a:effectLst/>
                <a:latin typeface="Calibri Light" panose="020F0302020204030204" pitchFamily="34" charset="0"/>
              </a:rPr>
              <a:t>Có lẽ nhân quyền nghe có vẻ xa vời đối với bạn – một chủ đề chỉ dành cho các luật sư và chính trị gia hơn là một chủ đề dành cho bạn tham gia.   </a:t>
            </a:r>
          </a:p>
          <a:p>
            <a:pPr marL="285750" indent="-285750" algn="l" rtl="0" fontAlgn="base">
              <a:lnSpc>
                <a:spcPts val="1376"/>
              </a:lnSpc>
              <a:buFont typeface="Arial" panose="020B0604020202020204" pitchFamily="34" charset="0"/>
              <a:buChar char="•"/>
            </a:pPr>
            <a:r>
              <a:rPr lang="vi-VN" sz="1800" b="0" i="0" dirty="0">
                <a:solidFill>
                  <a:srgbClr val="000000"/>
                </a:solidFill>
                <a:effectLst/>
                <a:latin typeface="Calibri Light" panose="020F0302020204030204" pitchFamily="34" charset="0"/>
              </a:rPr>
              <a:t>Hoặc có lẽ bạn nghĩ rằng nhân quyền đã xa vời cuộc sống hàng ngày của bạn – điều mà chỉ có giới tinh hoa ở các thành phố thủ đô quan tâm.   </a:t>
            </a:r>
          </a:p>
          <a:p>
            <a:pPr marL="285750" indent="-285750" algn="l" rtl="0" fontAlgn="base">
              <a:lnSpc>
                <a:spcPts val="1376"/>
              </a:lnSpc>
              <a:buFont typeface="Arial" panose="020B0604020202020204" pitchFamily="34" charset="0"/>
              <a:buChar char="•"/>
            </a:pPr>
            <a:r>
              <a:rPr lang="vi-VN" sz="1800" b="0" i="0" dirty="0">
                <a:solidFill>
                  <a:srgbClr val="000000"/>
                </a:solidFill>
                <a:effectLst/>
                <a:latin typeface="Calibri Light" panose="020F0302020204030204" pitchFamily="34" charset="0"/>
              </a:rPr>
              <a:t>Hoặc có thể nhân quyền dường như là một vũ khí trong một trò chơi chính trị toàn cầu. Một cái gì đó mà các chính phủ dùng như đạo đức giả, chỉ trích kẻ thù của họ trong khi bản thân họ cũng vi phạm nhân quyền.  </a:t>
            </a:r>
          </a:p>
          <a:p>
            <a:pPr algn="l" rtl="0" fontAlgn="base">
              <a:lnSpc>
                <a:spcPts val="1376"/>
              </a:lnSpc>
            </a:pPr>
            <a:r>
              <a:rPr lang="vi-VN" sz="1800" b="0" i="0" dirty="0">
                <a:solidFill>
                  <a:srgbClr val="000000"/>
                </a:solidFill>
                <a:effectLst/>
                <a:latin typeface="Calibri Light" panose="020F0302020204030204" pitchFamily="34" charset="0"/>
              </a:rPr>
              <a:t>Vâng, nhân quyền liên quan đến pháp luật, các chính trị gia tạo ra luật pháp và luật sư có thể đau tranh cho nhân quyền thông qua tòa án . Và đúng như thế, thuật ngữ này đôi khi được sử dụng và lạm dụng cho mục đích chính trị. Nhưng nhân quyền còn hơn thế nữa!  </a:t>
            </a:r>
            <a:endParaRPr lang="vi-VN" b="0" i="0" dirty="0">
              <a:solidFill>
                <a:srgbClr val="000000"/>
              </a:solidFill>
              <a:effectLst/>
              <a:latin typeface="Segoe UI" panose="020B0502040204020203"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 </a:t>
            </a: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18</a:t>
            </a:fld>
            <a:endParaRPr lang="en-GB"/>
          </a:p>
        </p:txBody>
      </p:sp>
    </p:spTree>
    <p:extLst>
      <p:ext uri="{BB962C8B-B14F-4D97-AF65-F5344CB8AC3E}">
        <p14:creationId xmlns:p14="http://schemas.microsoft.com/office/powerpoint/2010/main" val="402099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1" i="0" dirty="0">
                <a:effectLst/>
                <a:latin typeface="Calibri" panose="020F0502020204030204" pitchFamily="34" charset="0"/>
              </a:rPr>
              <a:t>NHÂN QUYỀN VÀ CHÚNG TA</a:t>
            </a:r>
            <a:r>
              <a:rPr lang="vi-VN" sz="1800" b="0" i="0" dirty="0">
                <a:effectLst/>
                <a:latin typeface="Calibri" panose="020F0502020204030204" pitchFamily="34" charset="0"/>
              </a:rPr>
              <a:t> </a:t>
            </a:r>
            <a:endParaRPr lang="vi-VN" b="0" i="0" dirty="0">
              <a:effectLst/>
            </a:endParaRPr>
          </a:p>
          <a:p>
            <a:pPr algn="l" rtl="0" fontAlgn="base">
              <a:lnSpc>
                <a:spcPts val="1376"/>
              </a:lnSpc>
            </a:pPr>
            <a:r>
              <a:rPr lang="vi-VN" sz="1800" b="0" i="0" dirty="0">
                <a:effectLst/>
                <a:latin typeface="Calibri Light" panose="020F0302020204030204" pitchFamily="34" charset="0"/>
              </a:rPr>
              <a:t> </a:t>
            </a:r>
            <a:endParaRPr lang="vi-VN" b="0" i="0" dirty="0">
              <a:effectLst/>
            </a:endParaRPr>
          </a:p>
          <a:p>
            <a:pPr algn="l" rtl="0" fontAlgn="base">
              <a:lnSpc>
                <a:spcPts val="1376"/>
              </a:lnSpc>
            </a:pPr>
            <a:r>
              <a:rPr lang="vi-VN" sz="1800" b="0" i="0" dirty="0">
                <a:effectLst/>
                <a:latin typeface="Calibri Light" panose="020F0302020204030204" pitchFamily="34" charset="0"/>
              </a:rPr>
              <a:t>Như chúng ta đã thấy, nhân quyền thực sự liên quan đến những nhu cầu mà chúng ta có trong cuộc sống hàng ngày. Về những gì xảy ra trong trường học, trang trại, nơi làm việc, nhà riêng và khu phố của chúng ta. Về cách chúng ta nên đối xử với nhau và được đối xử. Về việc bảo vệ chúng ta khỏi bị lạm dụng bởi những người có quyền lực đối với cuộc sống của chúng ta – chủ nhà, người sử dụng lao động, giáo viên hoặc thậm chí các thành viên trong gia đình. Và tất nhiên, sẽ bảo vệ chúng ta khỏi bị lạm dụng bởi các cơ quan chức năng như cảnh sát, tòa án, quân đội và chính phủ.</a:t>
            </a:r>
          </a:p>
          <a:p>
            <a:pPr algn="l" rtl="0" fontAlgn="base">
              <a:lnSpc>
                <a:spcPts val="1376"/>
              </a:lnSpc>
            </a:pPr>
            <a:r>
              <a:rPr lang="vi-VN" sz="1800" b="0" i="0" dirty="0">
                <a:effectLst/>
                <a:latin typeface="Calibri Light" panose="020F0302020204030204" pitchFamily="34" charset="0"/>
              </a:rPr>
              <a:t>Chúng ta có thể tóm tắt điều đó rằng: nhân quyền liên quan đến xã hội mà chúng ta muốn sống và nổ lực xây dựng.   </a:t>
            </a:r>
          </a:p>
          <a:p>
            <a:pPr algn="l" rtl="0" fontAlgn="base">
              <a:lnSpc>
                <a:spcPts val="1376"/>
              </a:lnSpc>
            </a:pPr>
            <a:r>
              <a:rPr lang="vi-VN" sz="1800" b="0" i="0" dirty="0">
                <a:effectLst/>
                <a:latin typeface="Calibri Light" panose="020F0302020204030204" pitchFamily="34" charset="0"/>
              </a:rPr>
              <a:t>Nếu nhân quyền trở thành hiện thực trong cộng đồng của chúng ta, thì tất cả chúng ta đều có một phần động góp trong đó. Rất nhiều vi phạm nhân quyền xảy ra vì những người bình thường không tôn trọng quyền của người khác – ví dụ như khi chúng ta đối xử không bình đẳng với một số người. Các chính phủ, doanh nghiệp và cá nhân có thể tiếp tục vi phạm nhân quyền bởi vì mọi người không đứng về phía họ và cố gắng thay đổi mọi thứ. Và vì chúng ta thường im lặng. </a:t>
            </a:r>
            <a:r>
              <a:rPr lang="vi-VN" sz="1800" b="0" i="0" dirty="0">
                <a:effectLst/>
                <a:latin typeface="WordVisiCarriageReturn_MSFontService"/>
              </a:rPr>
              <a:t> </a:t>
            </a:r>
            <a:br>
              <a:rPr lang="vi-VN" sz="1800" b="0" i="0" dirty="0">
                <a:effectLst/>
                <a:latin typeface="WordVisiCarriageReturn_MSFontService"/>
              </a:rPr>
            </a:br>
            <a:r>
              <a:rPr lang="vi-VN" sz="1800" b="0" i="0" dirty="0">
                <a:effectLst/>
                <a:latin typeface="Calibri Light" panose="020F0302020204030204" pitchFamily="34" charset="0"/>
              </a:rPr>
              <a:t> </a:t>
            </a:r>
            <a:endParaRPr lang="vi-VN" b="0" i="0" dirty="0">
              <a:effectLs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19</a:t>
            </a:fld>
            <a:endParaRPr lang="en-GB"/>
          </a:p>
        </p:txBody>
      </p:sp>
    </p:spTree>
    <p:extLst>
      <p:ext uri="{BB962C8B-B14F-4D97-AF65-F5344CB8AC3E}">
        <p14:creationId xmlns:p14="http://schemas.microsoft.com/office/powerpoint/2010/main" val="3232556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2026-05-04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58275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0" i="0" dirty="0">
                <a:solidFill>
                  <a:srgbClr val="000000"/>
                </a:solidFill>
                <a:effectLst/>
                <a:latin typeface="Calibri Light" panose="020F0302020204030204" pitchFamily="34" charset="0"/>
              </a:rPr>
              <a:t>Chúng ta không phải là chính phủ – chúng ta chưa ký các hiệp định nhân quyền quốc tế. Chúng ta không có nghĩa vụ pháp lý để đảm bảo quyền con người được tuân thủ. Nhưng chúng ta là những con người có lý trí và lương tâm, và chúng ta có nghĩa vụ đạo đức đối với nhau. Như Tuyên ngôn Quốc tế Nhân quyền Toàn cầu đã nói:   </a:t>
            </a:r>
          </a:p>
          <a:p>
            <a:pPr algn="l" rtl="0" fontAlgn="base">
              <a:lnSpc>
                <a:spcPts val="1376"/>
              </a:lnSpc>
            </a:pPr>
            <a:endParaRPr lang="vi-VN" sz="1800" b="0" i="0" dirty="0">
              <a:solidFill>
                <a:srgbClr val="000000"/>
              </a:solidFill>
              <a:effectLst/>
              <a:latin typeface="Calibri Light" panose="020F0302020204030204"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“Mọi người sinh ra tự do và bình đẳng về phẩm cách và quyền lợi, có lý trí và lương tri, và phải đối xử với nhau trong tinh thần anh em trong tình bác ái.”</a:t>
            </a:r>
          </a:p>
          <a:p>
            <a:pPr algn="l" rtl="0" fontAlgn="base">
              <a:lnSpc>
                <a:spcPts val="1376"/>
              </a:lnSpc>
            </a:pPr>
            <a:endParaRPr lang="vi-VN" sz="1800" b="0" i="0" dirty="0">
              <a:solidFill>
                <a:srgbClr val="000000"/>
              </a:solidFill>
              <a:effectLst/>
              <a:latin typeface="Calibri Light" panose="020F0302020204030204"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“...Mỗi mọi cá nhân mỗi và mọi cơ quan của xã hội […] sẽ cố gắng giảng dạy và giáo dục để thúc đẩy sự tôn trọng các quyền và tự do này.”  </a:t>
            </a:r>
            <a:endParaRPr lang="vi-VN" b="0" i="0" dirty="0">
              <a:solidFill>
                <a:srgbClr val="000000"/>
              </a:solidFill>
              <a:effectLst/>
              <a:latin typeface="Segoe UI" panose="020B0502040204020203"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 </a:t>
            </a:r>
            <a:endParaRPr lang="vi-VN" b="0" i="0" dirty="0">
              <a:solidFill>
                <a:srgbClr val="000000"/>
              </a:solidFill>
              <a:effectLst/>
              <a:latin typeface="Segoe UI" panose="020B0502040204020203"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Bất cứ khi nào chúng ta có quyền làm điều tốt hoặc điều xấu trong cuộc sống của người khác, chúng ta có nghĩa vụ đạo đức để bảo vệ quyền con người. Chúng ta không thể làm mọi thứ – trong một số tình huống, thật khó để nghĩ ra bất cứ điều gì chúng ta có thể làm – nhưng khi chúng ta thấy những điều bất công xảy ra và chúng ta CÓ THỂ làm điều gì đó để giúp đỡ, có lẽ chúng ta có nghĩa vụ đạo đức phải cố gắng.    </a:t>
            </a:r>
          </a:p>
          <a:p>
            <a:pPr algn="l" rtl="0" fontAlgn="base">
              <a:lnSpc>
                <a:spcPts val="1376"/>
              </a:lnSpc>
            </a:pPr>
            <a:r>
              <a:rPr lang="vi-VN" sz="1800" b="0" i="0" dirty="0">
                <a:solidFill>
                  <a:srgbClr val="000000"/>
                </a:solidFill>
                <a:effectLst/>
                <a:latin typeface="Calibri Light" panose="020F0302020204030204" pitchFamily="34" charset="0"/>
              </a:rPr>
              <a:t>Làm một điều gì đó có thể đơn giản như trở thành một người hàng xóm tốt.  </a:t>
            </a:r>
            <a:r>
              <a:rPr lang="vi-VN" sz="1800" b="0" i="0" dirty="0">
                <a:solidFill>
                  <a:srgbClr val="000000"/>
                </a:solidFill>
                <a:effectLst/>
                <a:latin typeface="WordVisiCarriageReturn_MSFontService"/>
              </a:rPr>
              <a:t> </a:t>
            </a:r>
            <a:br>
              <a:rPr lang="vi-VN" sz="1800" b="0" i="0" dirty="0">
                <a:solidFill>
                  <a:srgbClr val="000000"/>
                </a:solidFill>
                <a:effectLst/>
                <a:latin typeface="WordVisiCarriageReturn_MSFontService"/>
              </a:rPr>
            </a:b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20</a:t>
            </a:fld>
            <a:endParaRPr lang="en-GB"/>
          </a:p>
        </p:txBody>
      </p:sp>
    </p:spTree>
    <p:extLst>
      <p:ext uri="{BB962C8B-B14F-4D97-AF65-F5344CB8AC3E}">
        <p14:creationId xmlns:p14="http://schemas.microsoft.com/office/powerpoint/2010/main" val="3419279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b="1" i="0" dirty="0">
                <a:solidFill>
                  <a:srgbClr val="000000"/>
                </a:solidFill>
                <a:effectLst/>
                <a:latin typeface="Calibri" panose="020F0502020204030204" pitchFamily="34" charset="0"/>
              </a:rPr>
              <a:t>CÁC CÂU CHUYỆN VỀ NGƯỜI THAY ĐỔI</a:t>
            </a:r>
            <a:r>
              <a:rPr lang="vi-VN" sz="1800" b="0" i="0" dirty="0">
                <a:solidFill>
                  <a:srgbClr val="000000"/>
                </a:solidFill>
                <a:effectLst/>
                <a:latin typeface="Calibri" panose="020F0502020204030204" pitchFamily="34" charset="0"/>
              </a:rPr>
              <a:t> </a:t>
            </a:r>
            <a:endParaRPr lang="da-DK" sz="1800" b="0" i="0" dirty="0">
              <a:solidFill>
                <a:srgbClr val="000000"/>
              </a:solidFill>
              <a:effectLst/>
              <a:latin typeface="Calibri" panose="020F0502020204030204" pitchFamily="34" charset="0"/>
            </a:endParaRPr>
          </a:p>
          <a:p>
            <a:pPr algn="l" rtl="0" fontAlgn="base">
              <a:lnSpc>
                <a:spcPts val="1376"/>
              </a:lnSpc>
            </a:pPr>
            <a:br>
              <a:rPr lang="en-GB" sz="1200" b="1" kern="1200" dirty="0">
                <a:effectLst/>
                <a:cs typeface="+mn-lt"/>
              </a:rPr>
            </a:br>
            <a:r>
              <a:rPr lang="vi-VN" sz="1800" b="0" i="0" dirty="0">
                <a:effectLst/>
                <a:latin typeface="WordVisiCarriageReturn_MSFontService"/>
              </a:rPr>
              <a:t> </a:t>
            </a:r>
            <a:br>
              <a:rPr lang="vi-VN" sz="1800" b="0" i="0" dirty="0">
                <a:effectLst/>
                <a:latin typeface="WordVisiCarriageReturn_MSFontService"/>
              </a:rPr>
            </a:br>
            <a:r>
              <a:rPr lang="vi-VN" sz="1800" b="0" i="0" dirty="0">
                <a:effectLst/>
                <a:latin typeface="Calibri Light" panose="020F0302020204030204" pitchFamily="34" charset="0"/>
              </a:rPr>
              <a:t>Shafaq Hassan, là một phụ nữ Hồi giáo người Anh đến từ phía nam Luân Đôn. Trong những năm gần đây, tội phạm thù hận đã gia tăng ở Anh. Người Hồi giáo và đặc biệt là phụ nữ Hồi giáo, những người như Shafaq, thường xuyên mặc đồ che kín mặt. Thường bị nhắm mục tiêu cả trên mạng và trên đường phố. Trong bối cảnh này, những hành động hữu nghị và hào phóng hàng ngày giữa những người có truyền thống tín ngưỡng khác nhau có thể có ý nghĩa rất lớn.   </a:t>
            </a:r>
            <a:endParaRPr lang="vi-VN" sz="1800" b="0" i="0" dirty="0">
              <a:effectLst/>
              <a:latin typeface="Times New Roman" panose="02020603050405020304" pitchFamily="18" charset="0"/>
            </a:endParaRPr>
          </a:p>
          <a:p>
            <a:pPr algn="l" rtl="0" fontAlgn="base">
              <a:lnSpc>
                <a:spcPts val="1376"/>
              </a:lnSpc>
            </a:pPr>
            <a:r>
              <a:rPr lang="vi-VN" sz="1800" b="0" i="0" dirty="0">
                <a:effectLst/>
                <a:latin typeface="Calibri Light" panose="020F0302020204030204" pitchFamily="34" charset="0"/>
              </a:rPr>
              <a:t> </a:t>
            </a:r>
            <a:endParaRPr lang="vi-VN" b="0" i="0" dirty="0">
              <a:effectLst/>
            </a:endParaRPr>
          </a:p>
          <a:p>
            <a:pPr algn="l" rtl="0" fontAlgn="base">
              <a:lnSpc>
                <a:spcPts val="1376"/>
              </a:lnSpc>
            </a:pPr>
            <a:r>
              <a:rPr lang="vi-VN" sz="1800" b="0" i="0" dirty="0">
                <a:effectLst/>
                <a:latin typeface="Calibri Light" panose="020F0302020204030204" pitchFamily="34" charset="0"/>
              </a:rPr>
              <a:t>Shafaq nói rằng cô đã có lại niềm tin vào con người khi được người hàng xóm không theo đạo Hồi bất ngờ tặng cô và cậu con trai 14 tuổi Ayaan của cô những món quà kỷ niệm lễ hội Eid.   </a:t>
            </a:r>
            <a:endParaRPr lang="vi-VN" b="0" i="0" dirty="0">
              <a:effectLst/>
            </a:endParaRPr>
          </a:p>
          <a:p>
            <a:pPr algn="l" rtl="0" fontAlgn="base">
              <a:lnSpc>
                <a:spcPts val="1376"/>
              </a:lnSpc>
            </a:pPr>
            <a:r>
              <a:rPr lang="vi-VN" sz="1800" b="0" i="0" dirty="0">
                <a:effectLst/>
                <a:latin typeface="Calibri Light" panose="020F0302020204030204" pitchFamily="34" charset="0"/>
              </a:rPr>
              <a:t> </a:t>
            </a:r>
            <a:endParaRPr lang="vi-VN" b="0" i="0" dirty="0">
              <a:effectLs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21</a:t>
            </a:fld>
            <a:endParaRPr lang="en-GB"/>
          </a:p>
        </p:txBody>
      </p:sp>
    </p:spTree>
    <p:extLst>
      <p:ext uri="{BB962C8B-B14F-4D97-AF65-F5344CB8AC3E}">
        <p14:creationId xmlns:p14="http://schemas.microsoft.com/office/powerpoint/2010/main" val="78067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0" i="0" dirty="0">
                <a:solidFill>
                  <a:srgbClr val="000000"/>
                </a:solidFill>
                <a:effectLst/>
                <a:latin typeface="Calibri Light" panose="020F0302020204030204" pitchFamily="34" charset="0"/>
              </a:rPr>
              <a:t>Shafaq đã đăng một bức ảnh về những món quà lên Twitter, nói: </a:t>
            </a:r>
          </a:p>
          <a:p>
            <a:pPr algn="l" rtl="0" fontAlgn="base">
              <a:lnSpc>
                <a:spcPts val="1376"/>
              </a:lnSpc>
            </a:pPr>
            <a:endParaRPr lang="vi-VN" sz="1800" b="0" i="0" dirty="0">
              <a:solidFill>
                <a:srgbClr val="000000"/>
              </a:solidFill>
              <a:effectLst/>
              <a:latin typeface="Calibri Light" panose="020F0302020204030204"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“Người hàng xóm không theo đạo Hồi của chúng tôi khiến chúng tôi ngạc nhiên với cuộc hẹn tại Algeria và tặng một tấm thảm cầu nguyện cho con tôi đã được 14 tuổi, đứa bé đã nhịn ăn cả tháng. Anh ấy là hàng xóm của chúng tôi trong hơn 20 năm, nhưng hoàn toàn khiến chúng tôi ngạc nhiên với những món quà của thần Eid.” </a:t>
            </a:r>
          </a:p>
          <a:p>
            <a:pPr algn="l" rtl="0" fontAlgn="base">
              <a:lnSpc>
                <a:spcPts val="1376"/>
              </a:lnSpc>
            </a:pPr>
            <a:endParaRPr lang="vi-VN" sz="1800" b="0" i="0" dirty="0">
              <a:solidFill>
                <a:srgbClr val="000000"/>
              </a:solidFill>
              <a:effectLst/>
              <a:latin typeface="Calibri Light" panose="020F0302020204030204"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“Tôi không nhận ra rằng anh ấy đã nhận thấy Ayaan đang nhịn ăn. Con trai tôi cảm thấy rất đặc biệt. Họ là những người hàng xóm thân thiện, họ là người rất thích món biryani của mẹ tôi, vì vậy chúng tôi luôn gửi cho họ một hộp. Chúng tôi là một cộng đồng đa dạng và thật ấm lòng khi người hàng xóm của chúng tôi rất chu đáo và động viên Ayaan cũng như niềm tin tôn giáo của cậu ấy như vậy.”  </a:t>
            </a:r>
            <a:endParaRPr lang="vi-VN" b="0" i="0" dirty="0">
              <a:solidFill>
                <a:srgbClr val="000000"/>
              </a:solidFill>
              <a:effectLst/>
              <a:latin typeface="Segoe UI" panose="020B0502040204020203" pitchFamily="34" charset="0"/>
            </a:endParaRPr>
          </a:p>
          <a:p>
            <a:r>
              <a:rPr lang="sv-SE" dirty="0">
                <a:effectLst/>
              </a:rPr>
              <a:t> </a:t>
            </a:r>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22</a:t>
            </a:fld>
            <a:endParaRPr lang="en-GB"/>
          </a:p>
        </p:txBody>
      </p:sp>
    </p:spTree>
    <p:extLst>
      <p:ext uri="{BB962C8B-B14F-4D97-AF65-F5344CB8AC3E}">
        <p14:creationId xmlns:p14="http://schemas.microsoft.com/office/powerpoint/2010/main" val="851917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vi-VN" sz="1800" b="0" i="0" dirty="0">
                <a:solidFill>
                  <a:srgbClr val="000000"/>
                </a:solidFill>
                <a:effectLst/>
                <a:latin typeface="Calibri Light" panose="020F0302020204030204" pitchFamily="34" charset="0"/>
              </a:rPr>
              <a:t>Trong một bối cảnh khác, Zaliha và Magdalena cũng đang tạo ra sự khác biệt. Zaliha là một tín đồ Hồi giáo sùng đạo và là bà ngoại, đến từ hòn đảo Pemba ở Zanzibar, nơi bà dạy tại trường học kinh Koran địa phương.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23</a:t>
            </a:fld>
            <a:endParaRPr lang="en-GB"/>
          </a:p>
        </p:txBody>
      </p:sp>
    </p:spTree>
    <p:extLst>
      <p:ext uri="{BB962C8B-B14F-4D97-AF65-F5344CB8AC3E}">
        <p14:creationId xmlns:p14="http://schemas.microsoft.com/office/powerpoint/2010/main" val="321020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0" i="0" dirty="0">
                <a:solidFill>
                  <a:srgbClr val="000000"/>
                </a:solidFill>
                <a:effectLst/>
                <a:latin typeface="Calibri Light" panose="020F0302020204030204" pitchFamily="34" charset="0"/>
              </a:rPr>
              <a:t>Zaliha nói,   </a:t>
            </a:r>
          </a:p>
          <a:p>
            <a:pPr algn="l" rtl="0" fontAlgn="base">
              <a:lnSpc>
                <a:spcPts val="1376"/>
              </a:lnSpc>
            </a:pPr>
            <a:endParaRPr lang="vi-VN" sz="1800" b="0" i="0" dirty="0">
              <a:solidFill>
                <a:srgbClr val="000000"/>
              </a:solidFill>
              <a:effectLst/>
              <a:latin typeface="Calibri Light" panose="020F0302020204030204"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“Tôi lo lắng về tình trạng bất ổn trong cộng đồng của chúng ta. Những người trẻ không có niềm tin vào các nhà lãnh đạo chính trị và họ không có cơ hội.”  </a:t>
            </a:r>
            <a:endParaRPr lang="vi-VN" b="0" i="0" dirty="0">
              <a:solidFill>
                <a:srgbClr val="000000"/>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24</a:t>
            </a:fld>
            <a:endParaRPr lang="en-GB"/>
          </a:p>
        </p:txBody>
      </p:sp>
    </p:spTree>
    <p:extLst>
      <p:ext uri="{BB962C8B-B14F-4D97-AF65-F5344CB8AC3E}">
        <p14:creationId xmlns:p14="http://schemas.microsoft.com/office/powerpoint/2010/main" val="4059216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vi-VN" sz="1200" kern="1200" dirty="0">
                <a:solidFill>
                  <a:schemeClr val="tx1"/>
                </a:solidFill>
                <a:effectLst/>
                <a:latin typeface="+mn-lt"/>
                <a:ea typeface="+mn-ea"/>
                <a:cs typeface="+mn-cs"/>
              </a:rPr>
              <a:t>Cô ấy tiếp tục nói:</a:t>
            </a:r>
          </a:p>
          <a:p>
            <a:pPr>
              <a:defRPr/>
            </a:pPr>
            <a:endParaRPr lang="vi-VN" sz="1200" kern="1200" dirty="0">
              <a:solidFill>
                <a:schemeClr val="tx1"/>
              </a:solidFill>
              <a:effectLst/>
              <a:latin typeface="+mn-lt"/>
              <a:ea typeface="+mn-ea"/>
              <a:cs typeface="+mn-cs"/>
            </a:endParaRPr>
          </a:p>
          <a:p>
            <a:pPr>
              <a:defRPr/>
            </a:pPr>
            <a:r>
              <a:rPr lang="vi-VN" sz="1200" kern="1200" dirty="0">
                <a:solidFill>
                  <a:schemeClr val="tx1"/>
                </a:solidFill>
                <a:effectLst/>
                <a:latin typeface="+mn-lt"/>
                <a:ea typeface="+mn-ea"/>
                <a:cs typeface="+mn-cs"/>
              </a:rPr>
              <a:t>“Nhiều người đại lục chuyển đến đây để làm việc trong ngành du lịch là những người theo đạo Thiên chúa. Nhiều người Hồi giáo mà tôi biết đổ lỗi cho những người theo đạo Thiên Chúa vì đã cướp mất việc làm của họ. Tôi đã trải qua nhiều năm sống ở một nơi có nhiều bất ổn chính trị và căng thẳng tôn giáo. Tôi thấy các nhà thờ bị đốt cháy, các tờ rơi có lời lẽ căm thù được phát tán, những người theo đạo Thiên Chúa bị sách nhiễu trên đường đến nhà thờ. Tôi thấy thanh thiếu niên ngày càng cực đoan hơn và điều đó là điều khiến tôi lo lắng. Đó là lý do tại sao tôi tham gia Ủy ban Liên giới tôn của Phụ nữ</a:t>
            </a:r>
            <a:r>
              <a:rPr lang="en-GB" sz="1800" b="0" i="0" dirty="0">
                <a:solidFill>
                  <a:srgbClr val="000000"/>
                </a:solidFill>
                <a:effectLst/>
                <a:latin typeface="Calibri Light" panose="020F0302020204030204" pitchFamily="34" charset="0"/>
              </a:rPr>
              <a:t>.”</a:t>
            </a:r>
            <a:r>
              <a:rPr lang="en-US" sz="1800" b="0" i="0" dirty="0">
                <a:solidFill>
                  <a:srgbClr val="000000"/>
                </a:solidFill>
                <a:effectLst/>
                <a:latin typeface="Calibri Light" panose="020F0302020204030204" pitchFamily="34" charset="0"/>
              </a:rPr>
              <a:t> </a:t>
            </a:r>
            <a:r>
              <a:rPr lang="sv-SE" dirty="0">
                <a:effectLst/>
              </a:rPr>
              <a:t> </a:t>
            </a:r>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25</a:t>
            </a:fld>
            <a:endParaRPr lang="en-GB"/>
          </a:p>
        </p:txBody>
      </p:sp>
    </p:spTree>
    <p:extLst>
      <p:ext uri="{BB962C8B-B14F-4D97-AF65-F5344CB8AC3E}">
        <p14:creationId xmlns:p14="http://schemas.microsoft.com/office/powerpoint/2010/main" val="177446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0" i="0" dirty="0">
                <a:solidFill>
                  <a:srgbClr val="000000"/>
                </a:solidFill>
                <a:effectLst/>
                <a:latin typeface="Calibri Light" panose="020F0302020204030204" pitchFamily="34" charset="0"/>
              </a:rPr>
              <a:t>“Tôi muốn giúp ngăn chặn bạo lực tôn giáo trên hòn đảo của chúng tôi. Tại trường học kinh Koran, tôi dạy bọn trẻ rằng lòng khoan dung và tình yêu thương là một phần cơ bản trong tôn giáo của chúng ta. Tương lai nằm ở con cái chúng ta và chúng ta có trách nhiệm chỉ cho chúng con đường đi.”  </a:t>
            </a:r>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26</a:t>
            </a:fld>
            <a:endParaRPr lang="en-GB"/>
          </a:p>
        </p:txBody>
      </p:sp>
    </p:spTree>
    <p:extLst>
      <p:ext uri="{BB962C8B-B14F-4D97-AF65-F5344CB8AC3E}">
        <p14:creationId xmlns:p14="http://schemas.microsoft.com/office/powerpoint/2010/main" val="1026874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0" i="0" dirty="0">
                <a:solidFill>
                  <a:srgbClr val="000000"/>
                </a:solidFill>
                <a:effectLst/>
                <a:latin typeface="Calibri Light" panose="020F0302020204030204" pitchFamily="34" charset="0"/>
              </a:rPr>
              <a:t>Magdalena, một người theo đạo Thiên chúa đã chuyển đến Zanzibar, cũng tham gia vào công việc liên tôn giáo. Cô ấy đã phải đối mặt với sự phân biệt đối xử vì cách ăn mặc và tôn giáo của mình, nhưng cô quyết tâm làm cầu nối giữa những người theo đạo Thiên chúa và người Hồi giáo. Cô đã tham gia Hội đồng Phụ nữ vùng Ungoya, tổ chức này đi vào các cộng đồng và nói về những thách thức liên tôn và quyền của phụ nữ. </a:t>
            </a:r>
          </a:p>
          <a:p>
            <a:pPr algn="l" rtl="0" fontAlgn="base">
              <a:lnSpc>
                <a:spcPts val="1376"/>
              </a:lnSpc>
            </a:pPr>
            <a:endParaRPr lang="vi-VN" sz="1800" b="0" i="0" dirty="0">
              <a:solidFill>
                <a:srgbClr val="000000"/>
              </a:solidFill>
              <a:effectLst/>
              <a:latin typeface="Calibri Light" panose="020F0302020204030204"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“Tôi tham gia Ủy ban để tìm hiểu thêm về người Hồi giáo và hiểu cách sống của người Hồi giáo,” cô giải thích. “Tất cả chúng ta đều là phụ nữ, và chúng ta đều phải đối mặt với sự phân biệt đối xử vì điều đó – chúng ta phải sát cánh và hỗ trợ lẫn nhau.”    </a:t>
            </a: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27</a:t>
            </a:fld>
            <a:endParaRPr lang="en-GB"/>
          </a:p>
        </p:txBody>
      </p:sp>
    </p:spTree>
    <p:extLst>
      <p:ext uri="{BB962C8B-B14F-4D97-AF65-F5344CB8AC3E}">
        <p14:creationId xmlns:p14="http://schemas.microsoft.com/office/powerpoint/2010/main" val="373230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0" i="0" dirty="0">
                <a:solidFill>
                  <a:srgbClr val="000000"/>
                </a:solidFill>
                <a:effectLst/>
                <a:latin typeface="Calibri Light" panose="020F0302020204030204" pitchFamily="34" charset="0"/>
              </a:rPr>
              <a:t>Có vô số người giống như hàng xóm của Shafaq và như Zaliha và Magdalena. Những người bình thường như chúng ta, những người theo cách nhỏ bé của riêng mình đang cố gắng biến nhân quyền thành hiện thực trong cộng đồng của họ – những người tạo ra sự thay đổi tại địa phương!  </a:t>
            </a:r>
          </a:p>
          <a:p>
            <a:pPr algn="l" rtl="0" fontAlgn="base">
              <a:lnSpc>
                <a:spcPts val="1376"/>
              </a:lnSpc>
            </a:pPr>
            <a:endParaRPr lang="vi-VN" sz="1800" b="0" i="0" dirty="0">
              <a:solidFill>
                <a:srgbClr val="000000"/>
              </a:solidFill>
              <a:effectLst/>
              <a:latin typeface="Calibri Light" panose="020F0302020204030204" pitchFamily="34" charset="0"/>
            </a:endParaRPr>
          </a:p>
          <a:p>
            <a:pPr algn="l" rtl="0" fontAlgn="base">
              <a:lnSpc>
                <a:spcPts val="1376"/>
              </a:lnSpc>
            </a:pPr>
            <a:r>
              <a:rPr lang="vi-VN" sz="1800" b="0" i="0" dirty="0">
                <a:solidFill>
                  <a:srgbClr val="000000"/>
                </a:solidFill>
                <a:effectLst/>
                <a:latin typeface="Calibri Light" panose="020F0302020204030204" pitchFamily="34" charset="0"/>
              </a:rPr>
              <a:t>Dù chúng ta là ai, chúng ta cũng có thể làm điều gì đó để biến nhân quyền thành hiện thực! </a:t>
            </a: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28</a:t>
            </a:fld>
            <a:endParaRPr lang="en-GB"/>
          </a:p>
        </p:txBody>
      </p:sp>
    </p:spTree>
    <p:extLst>
      <p:ext uri="{BB962C8B-B14F-4D97-AF65-F5344CB8AC3E}">
        <p14:creationId xmlns:p14="http://schemas.microsoft.com/office/powerpoint/2010/main" val="1518423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8D7DBD2-2B10-4EF4-A6B5-C85AC3CD16FB}" type="slidenum">
              <a:rPr lang="en-GB" smtClean="0"/>
              <a:t>29</a:t>
            </a:fld>
            <a:endParaRPr lang="en-GB"/>
          </a:p>
        </p:txBody>
      </p:sp>
      <p:sp>
        <p:nvSpPr>
          <p:cNvPr id="5" name="Platshållare för datum 4">
            <a:extLst>
              <a:ext uri="{FF2B5EF4-FFF2-40B4-BE49-F238E27FC236}">
                <a16:creationId xmlns:a16="http://schemas.microsoft.com/office/drawing/2014/main" id="{B7F9587B-F422-284D-9F39-B607376883E2}"/>
              </a:ext>
            </a:extLst>
          </p:cNvPr>
          <p:cNvSpPr>
            <a:spLocks noGrp="1"/>
          </p:cNvSpPr>
          <p:nvPr>
            <p:ph type="dt" idx="1"/>
          </p:nvPr>
        </p:nvSpPr>
        <p:spPr/>
        <p:txBody>
          <a:bodyPr/>
          <a:lstStyle/>
          <a:p>
            <a:fld id="{30F7EE07-0028-9742-B23B-FE37E6BBE572}" type="datetime1">
              <a:rPr lang="sv-SE" smtClean="0"/>
              <a:t>2026-05-04</a:t>
            </a:fld>
            <a:endParaRPr lang="en-GB"/>
          </a:p>
        </p:txBody>
      </p:sp>
      <p:sp>
        <p:nvSpPr>
          <p:cNvPr id="6" name="Platshållare för sidhuvud 5">
            <a:extLst>
              <a:ext uri="{FF2B5EF4-FFF2-40B4-BE49-F238E27FC236}">
                <a16:creationId xmlns:a16="http://schemas.microsoft.com/office/drawing/2014/main" id="{CC5AD1CA-A69D-1F4B-8F50-CC77250D631E}"/>
              </a:ext>
            </a:extLst>
          </p:cNvPr>
          <p:cNvSpPr>
            <a:spLocks noGrp="1"/>
          </p:cNvSpPr>
          <p:nvPr>
            <p:ph type="hdr" sz="quarter"/>
          </p:nvPr>
        </p:nvSpPr>
        <p:spPr/>
        <p:txBody>
          <a:bodyPr/>
          <a:lstStyle/>
          <a:p>
            <a:r>
              <a:rPr lang="en-GB"/>
              <a:t>FORB</a:t>
            </a:r>
          </a:p>
        </p:txBody>
      </p:sp>
    </p:spTree>
    <p:extLst>
      <p:ext uri="{BB962C8B-B14F-4D97-AF65-F5344CB8AC3E}">
        <p14:creationId xmlns:p14="http://schemas.microsoft.com/office/powerpoint/2010/main" val="427334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50"/>
              </a:lnSpc>
            </a:pPr>
            <a:r>
              <a:rPr lang="vi-VN" sz="1800" b="0" i="1" dirty="0">
                <a:solidFill>
                  <a:srgbClr val="000000"/>
                </a:solidFill>
                <a:effectLst/>
                <a:latin typeface="Times New Roman" panose="02020603050405020304" pitchFamily="18" charset="0"/>
              </a:rPr>
              <a:t>Nếu cần thiết điều chỉnh trang trình bày này và đọc các ghi chú dành cho người thuyết trình trong khi trình hoặc đưa ra ý của riêng bạn.</a:t>
            </a:r>
            <a:r>
              <a:rPr lang="vi-VN" sz="1800" b="0" i="0" dirty="0">
                <a:solidFill>
                  <a:srgbClr val="000000"/>
                </a:solidFill>
                <a:effectLst/>
                <a:latin typeface="Times New Roman" panose="02020603050405020304" pitchFamily="18" charset="0"/>
              </a:rPr>
              <a:t>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Khóa học có 4 mục tiêu chính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 giúp chúng ta nhận ra và đánh giá cao sự đa dạng trong và giữa các cộng đồng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 giúp chúng ta hiểu và đánh giá cao quyền con người, bao gồm quyền tự do tôn giáo hoặc tín ngưỡng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 đối với các vấn đề về danh tính liên quan đến tự do tôn giáo hoặc tín ngưỡng trong cộng đồng của chúng ta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 và cùng nhau tìm cách giải quyết những vấn đề đó. </a:t>
            </a: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3</a:t>
            </a:fld>
            <a:endParaRPr lang="en-GB"/>
          </a:p>
        </p:txBody>
      </p:sp>
    </p:spTree>
    <p:extLst>
      <p:ext uri="{BB962C8B-B14F-4D97-AF65-F5344CB8AC3E}">
        <p14:creationId xmlns:p14="http://schemas.microsoft.com/office/powerpoint/2010/main" val="2067920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50"/>
              </a:lnSpc>
            </a:pPr>
            <a:r>
              <a:rPr lang="vi-VN" sz="1800" b="0" i="0" dirty="0">
                <a:solidFill>
                  <a:srgbClr val="000000"/>
                </a:solidFill>
                <a:effectLst/>
                <a:latin typeface="Times New Roman" panose="02020603050405020304" pitchFamily="18" charset="0"/>
              </a:rPr>
              <a:t>Trong suốt khóa học, chúng ta sẽ không ngồi nghe những bài giảng dài. Thay vào đó, chúng ta sẽ học thông qua việc tham gia tích cực. Chúng ta sẽ chia sẻ, phản ánh, phân tích và lập kế hoạch hành động.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Sẽ có những bài thuyết trình để chúng ta rút kinh nghiệm, nhưng cũng sẽ có những cuộc thảo luận, bài tập nhóm, trò chơi và diễn kịch để giúp chúng ta liên hệ thực tế - liên hệ bài học với cộng đồng và bối cảnh của chúng ta.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Thực sự rất khó để nhớ những thứ chúng ta học được trừ khi chúng ta cùng nhau suy ngẫm về việc học của mình. Điều này cũng thú vị hơn khi chúng ta cùng nhau tương tác. Vì vậy, sự tham gia tích cực của bạn - những kinh nghiệm, suy nghĩ và đóng góp của bạn thực sự rất quan trọng. </a:t>
            </a:r>
            <a:endParaRPr lang="vi-VN" b="0" i="0" dirty="0">
              <a:solidFill>
                <a:srgbClr val="000000"/>
              </a:solidFill>
              <a:effectLst/>
              <a:latin typeface="Segoe UI" panose="020B0502040204020203" pitchFamily="34" charset="0"/>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4</a:t>
            </a:fld>
            <a:endParaRPr lang="en-GB"/>
          </a:p>
        </p:txBody>
      </p:sp>
    </p:spTree>
    <p:extLst>
      <p:ext uri="{BB962C8B-B14F-4D97-AF65-F5344CB8AC3E}">
        <p14:creationId xmlns:p14="http://schemas.microsoft.com/office/powerpoint/2010/main" val="2090857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0" i="0" noProof="0" dirty="0">
                <a:solidFill>
                  <a:srgbClr val="000000"/>
                </a:solidFill>
                <a:effectLst/>
                <a:latin typeface="Times New Roman" panose="02020603050405020304" pitchFamily="18" charset="0"/>
              </a:rPr>
              <a:t>Trong suốt khóa học, chúng ta sẽ thông qua các chủ đề này (</a:t>
            </a:r>
            <a:r>
              <a:rPr lang="vi-VN" sz="1800" b="0" i="1" noProof="0" dirty="0">
                <a:solidFill>
                  <a:srgbClr val="000000"/>
                </a:solidFill>
                <a:effectLst/>
                <a:latin typeface="Times New Roman" panose="02020603050405020304" pitchFamily="18" charset="0"/>
              </a:rPr>
              <a:t>đọc từ trang chiếu):	</a:t>
            </a:r>
            <a:r>
              <a:rPr lang="en-GB" sz="1800" b="0" i="0" dirty="0">
                <a:solidFill>
                  <a:srgbClr val="000000"/>
                </a:solidFill>
                <a:effectLst/>
                <a:latin typeface="Times New Roman" panose="02020603050405020304" pitchFamily="18" charset="0"/>
              </a:rPr>
              <a:t> </a:t>
            </a:r>
          </a:p>
          <a:p>
            <a:pPr algn="l" rtl="0" fontAlgn="base">
              <a:lnSpc>
                <a:spcPts val="1350"/>
              </a:lnSpc>
            </a:pPr>
            <a:r>
              <a:rPr lang="vi-VN" sz="1800" b="0" i="0" dirty="0">
                <a:solidFill>
                  <a:srgbClr val="000000"/>
                </a:solidFill>
                <a:effectLst/>
                <a:latin typeface="Times New Roman" panose="02020603050405020304" pitchFamily="18" charset="0"/>
              </a:rPr>
              <a:t>Chủ đề khóa học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 Nhu cầu, quyền và trách nhiệm của con người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 Tự do tôn giáo hoặc tín ngưỡng </a:t>
            </a:r>
            <a:endParaRPr lang="da-DK" sz="1800" b="0" i="0" dirty="0">
              <a:solidFill>
                <a:srgbClr val="000000"/>
              </a:solidFill>
              <a:effectLst/>
              <a:latin typeface="Times New Roman" panose="02020603050405020304" pitchFamily="18" charset="0"/>
            </a:endParaRPr>
          </a:p>
          <a:p>
            <a:pPr algn="l" rtl="0" fontAlgn="base">
              <a:lnSpc>
                <a:spcPts val="1350"/>
              </a:lnSpc>
            </a:pPr>
            <a:r>
              <a:rPr lang="vi-VN" sz="1800" b="0" i="0" dirty="0">
                <a:solidFill>
                  <a:srgbClr val="000000"/>
                </a:solidFill>
                <a:effectLst/>
                <a:latin typeface="Times New Roman" panose="02020603050405020304" pitchFamily="18" charset="0"/>
              </a:rPr>
              <a:t>- các giá trị, quyền và vi phạm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 Tự do tôn giáo hoặc tín ngưỡng trong bối cảnh của chúng ta </a:t>
            </a:r>
            <a:endParaRPr lang="vi-VN" b="0" i="0" dirty="0">
              <a:solidFill>
                <a:srgbClr val="000000"/>
              </a:solidFill>
              <a:effectLst/>
              <a:latin typeface="Segoe UI" panose="020B0502040204020203" pitchFamily="34" charset="0"/>
            </a:endParaRPr>
          </a:p>
          <a:p>
            <a:pPr algn="l" rtl="0" fontAlgn="base">
              <a:lnSpc>
                <a:spcPts val="1350"/>
              </a:lnSpc>
            </a:pPr>
            <a:r>
              <a:rPr lang="vi-VN" sz="1800" b="0" i="0" dirty="0">
                <a:solidFill>
                  <a:srgbClr val="000000"/>
                </a:solidFill>
                <a:effectLst/>
                <a:latin typeface="Times New Roman" panose="02020603050405020304" pitchFamily="18" charset="0"/>
              </a:rPr>
              <a:t>• Chiến thuật - làm thế nào chúng ta có thể thúc đẩy việc tôn trọng các quyền? </a:t>
            </a:r>
            <a:endParaRPr lang="vi-VN" b="0" i="0" dirty="0">
              <a:solidFill>
                <a:srgbClr val="000000"/>
              </a:solidFill>
              <a:effectLst/>
              <a:latin typeface="Segoe UI" panose="020B0502040204020203" pitchFamily="34" charset="0"/>
            </a:endParaRPr>
          </a:p>
          <a:p>
            <a:pPr algn="l" rtl="0" fontAlgn="base">
              <a:lnSpc>
                <a:spcPts val="1350"/>
              </a:lnSpc>
            </a:pPr>
            <a:r>
              <a:rPr lang="da-DK" sz="1800" b="0" i="0" dirty="0">
                <a:solidFill>
                  <a:srgbClr val="000000"/>
                </a:solidFill>
                <a:effectLst/>
                <a:latin typeface="Times New Roman" panose="02020603050405020304" pitchFamily="18" charset="0"/>
              </a:rPr>
              <a:t>- </a:t>
            </a:r>
            <a:r>
              <a:rPr lang="vi-VN" sz="1800" b="0" i="0" dirty="0">
                <a:solidFill>
                  <a:srgbClr val="000000"/>
                </a:solidFill>
                <a:effectLst/>
                <a:latin typeface="Times New Roman" panose="02020603050405020304" pitchFamily="18" charset="0"/>
              </a:rPr>
              <a:t>Lập kế hoạch hành động - chúng ta muốn làm gì? </a:t>
            </a:r>
            <a:endParaRPr lang="vi-VN" b="0" i="0" dirty="0">
              <a:solidFill>
                <a:srgbClr val="000000"/>
              </a:solidFill>
              <a:effectLst/>
              <a:latin typeface="Segoe UI" panose="020B0502040204020203" pitchFamily="34" charset="0"/>
            </a:endParaRPr>
          </a:p>
          <a:p>
            <a:pPr>
              <a:defRPr/>
            </a:pPr>
            <a:endParaRPr lang="en-GB" dirty="0">
              <a:solidFill>
                <a:srgbClr val="FF0000"/>
              </a:solidFill>
              <a:cs typeface="Calibri"/>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5</a:t>
            </a:fld>
            <a:endParaRPr lang="en-GB"/>
          </a:p>
        </p:txBody>
      </p:sp>
    </p:spTree>
    <p:extLst>
      <p:ext uri="{BB962C8B-B14F-4D97-AF65-F5344CB8AC3E}">
        <p14:creationId xmlns:p14="http://schemas.microsoft.com/office/powerpoint/2010/main" val="3808530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0" i="0" dirty="0">
                <a:solidFill>
                  <a:srgbClr val="000000"/>
                </a:solidFill>
                <a:effectLst/>
                <a:latin typeface="Times New Roman" panose="02020603050405020304" pitchFamily="18" charset="0"/>
              </a:rPr>
              <a:t>Khóa học được phân làm ch</a:t>
            </a:r>
            <a:r>
              <a:rPr lang="en-US" sz="1800" b="0" i="0" dirty="0" err="1">
                <a:solidFill>
                  <a:srgbClr val="000000"/>
                </a:solidFill>
                <a:effectLst/>
                <a:latin typeface="Times New Roman" panose="02020603050405020304" pitchFamily="18" charset="0"/>
              </a:rPr>
              <a:t>ín</a:t>
            </a:r>
            <a:r>
              <a:rPr lang="vi-VN" sz="1800" b="0" i="0" dirty="0">
                <a:solidFill>
                  <a:srgbClr val="000000"/>
                </a:solidFill>
                <a:effectLst/>
                <a:latin typeface="Times New Roman" panose="02020603050405020304" pitchFamily="18" charset="0"/>
              </a:rPr>
              <a:t> chuyên đề, mỗi chuyên đề 2 giờ. Khuyến khích mọi người tham dự tất cả các chuyên đề. Xem qua các thông tin thêm.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6</a:t>
            </a:fld>
            <a:endParaRPr lang="en-GB"/>
          </a:p>
        </p:txBody>
      </p:sp>
    </p:spTree>
    <p:extLst>
      <p:ext uri="{BB962C8B-B14F-4D97-AF65-F5344CB8AC3E}">
        <p14:creationId xmlns:p14="http://schemas.microsoft.com/office/powerpoint/2010/main" val="850932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sz="1200" b="0" i="1" dirty="0">
                <a:solidFill>
                  <a:srgbClr val="000000"/>
                </a:solidFill>
                <a:effectLst/>
                <a:latin typeface="Times New Roman" panose="02020603050405020304" pitchFamily="18" charset="0"/>
              </a:rPr>
              <a:t>Trang </a:t>
            </a:r>
            <a:r>
              <a:rPr lang="sv-SE" sz="1200" b="0" i="1" dirty="0">
                <a:solidFill>
                  <a:srgbClr val="000000"/>
                </a:solidFill>
                <a:effectLst/>
                <a:latin typeface="Times New Roman" panose="02020603050405020304" pitchFamily="18" charset="0"/>
              </a:rPr>
              <a:t>7</a:t>
            </a:r>
            <a:r>
              <a:rPr lang="vi-VN" sz="1200" b="0" i="1" dirty="0">
                <a:solidFill>
                  <a:srgbClr val="000000"/>
                </a:solidFill>
                <a:effectLst/>
                <a:latin typeface="Times New Roman" panose="02020603050405020304" pitchFamily="18" charset="0"/>
              </a:rPr>
              <a:t>-28 minh họa </a:t>
            </a: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Chuyên </a:t>
            </a:r>
            <a:r>
              <a:rPr lang="en-GB" sz="1800" i="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đề</a:t>
            </a:r>
            <a:r>
              <a:rPr lang="en-GB" sz="18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vi-VN" sz="1200" b="0" i="1" dirty="0">
                <a:solidFill>
                  <a:srgbClr val="000000"/>
                </a:solidFill>
                <a:effectLst/>
                <a:latin typeface="Times New Roman" panose="02020603050405020304" pitchFamily="18" charset="0"/>
              </a:rPr>
              <a:t>1</a:t>
            </a:r>
            <a:r>
              <a:rPr lang="da-DK" sz="1200" b="0" i="1" dirty="0">
                <a:solidFill>
                  <a:srgbClr val="000000"/>
                </a:solidFill>
                <a:effectLst/>
                <a:latin typeface="Times New Roman" panose="02020603050405020304" pitchFamily="18" charset="0"/>
              </a:rPr>
              <a:t>.</a:t>
            </a:r>
            <a:br>
              <a:rPr lang="en-GB" i="1" dirty="0">
                <a:cs typeface="+mn-lt"/>
              </a:rPr>
            </a:br>
            <a:br>
              <a:rPr lang="en-GB" i="1" dirty="0">
                <a:cs typeface="+mn-lt"/>
              </a:rPr>
            </a:br>
            <a:r>
              <a:rPr lang="vi-VN" b="1" dirty="0"/>
              <a:t>Trình bày: Nhu cầu con người</a:t>
            </a:r>
            <a:r>
              <a:rPr lang="en-GB" sz="1200" b="1" kern="1200" dirty="0">
                <a:solidFill>
                  <a:schemeClr val="tx1"/>
                </a:solidFill>
                <a:effectLst/>
                <a:latin typeface="+mn-lt"/>
                <a:ea typeface="+mn-ea"/>
                <a:cs typeface="+mn-cs"/>
              </a:rPr>
              <a:t> – </a:t>
            </a:r>
            <a:r>
              <a:rPr lang="vi-VN" sz="1200" b="1" kern="1200" dirty="0">
                <a:solidFill>
                  <a:schemeClr val="tx1"/>
                </a:solidFill>
                <a:effectLst/>
              </a:rPr>
              <a:t>Quyền con người</a:t>
            </a:r>
            <a:r>
              <a:rPr lang="en-GB" sz="1200" b="1" kern="1200" dirty="0">
                <a:solidFill>
                  <a:schemeClr val="tx1"/>
                </a:solidFill>
                <a:effectLst/>
                <a:latin typeface="+mn-lt"/>
                <a:ea typeface="+mn-ea"/>
                <a:cs typeface="+mn-cs"/>
              </a:rPr>
              <a:t> – </a:t>
            </a:r>
            <a:r>
              <a:rPr lang="vi-VN" sz="1200" b="1" kern="1200" dirty="0">
                <a:solidFill>
                  <a:schemeClr val="tx1"/>
                </a:solidFill>
                <a:effectLst/>
              </a:rPr>
              <a:t>Trách nhiệm của con người </a:t>
            </a:r>
            <a:br>
              <a:rPr lang="nb-NO" sz="1200" b="1" kern="1200" dirty="0">
                <a:effectLst/>
                <a:cs typeface="+mn-lt"/>
              </a:rPr>
            </a:br>
            <a:endParaRPr lang="sv-SE" sz="1200" kern="1200" dirty="0">
              <a:solidFill>
                <a:schemeClr val="tx1"/>
              </a:solidFill>
              <a:effectLst/>
              <a:latin typeface="+mn-lt"/>
              <a:ea typeface="+mn-ea"/>
              <a:cs typeface="+mn-cs"/>
            </a:endParaRPr>
          </a:p>
          <a:p>
            <a:r>
              <a:rPr lang="vi-VN" sz="1800" b="0" i="0" dirty="0">
                <a:solidFill>
                  <a:srgbClr val="000000"/>
                </a:solidFill>
                <a:effectLst/>
                <a:latin typeface="Calibri Light" panose="020F0302020204030204" pitchFamily="34" charset="0"/>
              </a:rPr>
              <a:t>Bất kể chúng ta là ai, tôn giáo, dân tộc, giới tính hay tuổi tác và bất kể chúng ta sống ở đâu - đều có chung những nhu cầu cơ bản mà tất cả chúng ta đều chia sẻ. Không ai muốn bị bắt vô cớ, bị tra tấn hay bị phân biệt đối xử và cũng không ai muốn con mình chết đói. Tất cả chúng ta đều muốn sống trong một xã hội được bảo vệ khỏi những điều này.   </a:t>
            </a:r>
            <a:endParaRPr lang="sv-SE" sz="1200" kern="1200" dirty="0">
              <a:solidFill>
                <a:schemeClr val="tx1"/>
              </a:solidFill>
              <a:effectLst/>
              <a:latin typeface="+mn-lt"/>
              <a:ea typeface="+mn-ea"/>
              <a:cs typeface="+mn-cs"/>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7</a:t>
            </a:fld>
            <a:endParaRPr lang="en-GB"/>
          </a:p>
        </p:txBody>
      </p:sp>
    </p:spTree>
    <p:extLst>
      <p:ext uri="{BB962C8B-B14F-4D97-AF65-F5344CB8AC3E}">
        <p14:creationId xmlns:p14="http://schemas.microsoft.com/office/powerpoint/2010/main" val="238530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vi-VN" b="0" i="0" dirty="0">
                <a:solidFill>
                  <a:srgbClr val="000000"/>
                </a:solidFill>
                <a:effectLst/>
                <a:latin typeface="Calibri Light" panose="020F0302020204030204" pitchFamily="34" charset="0"/>
              </a:rPr>
              <a:t>Con người có chung những nhu cầu cơ bản, phổ quát. Nếu những nhu cầu này không được đáp ứng, thì sức khỏe thể chất, cảm xúc và tinh thần của chúng ta sẽ bị ảnh hưởng.</a:t>
            </a:r>
            <a:endParaRPr lang="sv-SE" dirty="0"/>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8</a:t>
            </a:fld>
            <a:endParaRPr lang="en-GB"/>
          </a:p>
        </p:txBody>
      </p:sp>
    </p:spTree>
    <p:extLst>
      <p:ext uri="{BB962C8B-B14F-4D97-AF65-F5344CB8AC3E}">
        <p14:creationId xmlns:p14="http://schemas.microsoft.com/office/powerpoint/2010/main" val="33017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lnSpc>
                <a:spcPts val="1376"/>
              </a:lnSpc>
            </a:pPr>
            <a:r>
              <a:rPr lang="vi-VN" sz="1800" b="1" i="0" dirty="0">
                <a:effectLst/>
                <a:latin typeface="Calibri" panose="020F0502020204030204" pitchFamily="34" charset="0"/>
              </a:rPr>
              <a:t>NHÂN QUYỀN </a:t>
            </a:r>
            <a:r>
              <a:rPr lang="vi-VN" sz="1800" b="0" i="0" dirty="0">
                <a:effectLst/>
                <a:latin typeface="Calibri" panose="020F0502020204030204" pitchFamily="34" charset="0"/>
              </a:rPr>
              <a:t> </a:t>
            </a:r>
            <a:endParaRPr lang="vi-VN" b="0" i="0" dirty="0">
              <a:effectLst/>
            </a:endParaRPr>
          </a:p>
          <a:p>
            <a:pPr algn="l" rtl="0" fontAlgn="base">
              <a:lnSpc>
                <a:spcPts val="1376"/>
              </a:lnSpc>
            </a:pPr>
            <a:r>
              <a:rPr lang="vi-VN" sz="1800" b="0" i="0" dirty="0">
                <a:effectLst/>
                <a:latin typeface="Calibri Light" panose="020F0302020204030204" pitchFamily="34" charset="0"/>
              </a:rPr>
              <a:t>Các chính phủ trên thế giới công nhận rằng tất cả mọi người ở mọi nơi đều có những nhu cầu này và chính phủ có trách nhiệm- thực tế là nghĩa vụ- tôn trọng những nhu cầu đó và cố gắng đảm bảo tất cả những nhu cầu đó được đáp ứng.  </a:t>
            </a:r>
            <a:endParaRPr lang="vi-VN" b="0" i="0" dirty="0">
              <a:effectLst/>
            </a:endParaRPr>
          </a:p>
        </p:txBody>
      </p:sp>
      <p:sp>
        <p:nvSpPr>
          <p:cNvPr id="4" name="Platshållare för sidhuvud 3"/>
          <p:cNvSpPr>
            <a:spLocks noGrp="1"/>
          </p:cNvSpPr>
          <p:nvPr>
            <p:ph type="hdr" sz="quarter"/>
          </p:nvPr>
        </p:nvSpPr>
        <p:spPr/>
        <p:txBody>
          <a:bodyPr/>
          <a:lstStyle/>
          <a:p>
            <a:r>
              <a:rPr lang="en-GB"/>
              <a:t>FORB</a:t>
            </a:r>
          </a:p>
        </p:txBody>
      </p:sp>
      <p:sp>
        <p:nvSpPr>
          <p:cNvPr id="5" name="Platshållare för datum 4"/>
          <p:cNvSpPr>
            <a:spLocks noGrp="1"/>
          </p:cNvSpPr>
          <p:nvPr>
            <p:ph type="dt" idx="1"/>
          </p:nvPr>
        </p:nvSpPr>
        <p:spPr/>
        <p:txBody>
          <a:bodyPr/>
          <a:lstStyle/>
          <a:p>
            <a:fld id="{4CBA3781-7CA1-994C-9194-9762AB29D620}" type="datetime1">
              <a:rPr lang="sv-SE" smtClean="0"/>
              <a:t>2026-05-04</a:t>
            </a:fld>
            <a:endParaRPr lang="en-GB"/>
          </a:p>
        </p:txBody>
      </p:sp>
      <p:sp>
        <p:nvSpPr>
          <p:cNvPr id="6" name="Platshållare för bildnummer 5"/>
          <p:cNvSpPr>
            <a:spLocks noGrp="1"/>
          </p:cNvSpPr>
          <p:nvPr>
            <p:ph type="sldNum" sz="quarter" idx="5"/>
          </p:nvPr>
        </p:nvSpPr>
        <p:spPr/>
        <p:txBody>
          <a:bodyPr/>
          <a:lstStyle/>
          <a:p>
            <a:fld id="{68D7DBD2-2B10-4EF4-A6B5-C85AC3CD16FB}" type="slidenum">
              <a:rPr lang="en-GB" smtClean="0"/>
              <a:t>9</a:t>
            </a:fld>
            <a:endParaRPr lang="en-GB"/>
          </a:p>
        </p:txBody>
      </p:sp>
    </p:spTree>
    <p:extLst>
      <p:ext uri="{BB962C8B-B14F-4D97-AF65-F5344CB8AC3E}">
        <p14:creationId xmlns:p14="http://schemas.microsoft.com/office/powerpoint/2010/main" val="59731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51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rubrik 1">
            <a:extLst>
              <a:ext uri="{FF2B5EF4-FFF2-40B4-BE49-F238E27FC236}">
                <a16:creationId xmlns:a16="http://schemas.microsoft.com/office/drawing/2014/main" id="{ABC30888-9555-45FD-A5A1-8EEE2086FF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212687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bNY">
    <p:bg>
      <p:bgPr>
        <a:solidFill>
          <a:srgbClr val="F3E5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5419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032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26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7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Anpassad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431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645844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9" r:id="rId3"/>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1E0DF"/>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9ADDC01-6637-5548-A18D-8F838F5E2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D5DC5BC1-758C-FE4D-A9AF-D2CA915D80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3269081970"/>
      </p:ext>
    </p:extLst>
  </p:cSld>
  <p:clrMap bg1="lt1" tx1="dk1" bg2="lt2" tx2="dk2" accent1="accent1" accent2="accent2" accent3="accent3" accent4="accent4" accent5="accent5" accent6="accent6" hlink="hlink" folHlink="folHlink"/>
  <p:sldLayoutIdLst>
    <p:sldLayoutId id="2147483841"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4C2CA"/>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1213F-2F68-5447-BC1F-D1E7F73708F2}" type="datetime1">
              <a:rPr lang="sv-SE" smtClean="0"/>
              <a:t>2026-05-04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8A7C-F939-AB45-BC63-AF968A5020FA}" type="slidenum">
              <a:rPr lang="sv-SE" smtClean="0"/>
              <a:t>‹#›</a:t>
            </a:fld>
            <a:endParaRPr lang="sv-SE"/>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5" y="22225"/>
            <a:ext cx="12192000" cy="228600"/>
          </a:xfrm>
          <a:prstGeom prst="rect">
            <a:avLst/>
          </a:prstGeom>
        </p:spPr>
      </p:pic>
    </p:spTree>
    <p:extLst>
      <p:ext uri="{BB962C8B-B14F-4D97-AF65-F5344CB8AC3E}">
        <p14:creationId xmlns:p14="http://schemas.microsoft.com/office/powerpoint/2010/main" val="1396324917"/>
      </p:ext>
    </p:extLst>
  </p:cSld>
  <p:clrMap bg1="lt1" tx1="dk1" bg2="lt2" tx2="dk2" accent1="accent1" accent2="accent2" accent3="accent3" accent4="accent4" accent5="accent5" accent6="accent6" hlink="hlink" folHlink="folHlink"/>
  <p:sldLayoutIdLst>
    <p:sldLayoutId id="2147483815"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9C66E07-A54B-1A47-9150-8990165686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1024940853"/>
      </p:ext>
    </p:extLst>
  </p:cSld>
  <p:clrMap bg1="lt1" tx1="dk1" bg2="lt2" tx2="dk2" accent1="accent1" accent2="accent2" accent3="accent3" accent4="accent4" accent5="accent5" accent6="accent6" hlink="hlink" folHlink="folHlink"/>
  <p:sldLayoutIdLst>
    <p:sldLayoutId id="2147483648" r:id="rId1"/>
  </p:sldLayoutIdLst>
  <p:hf sldNum="0"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86A2AB"/>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Rubrik</a:t>
            </a:r>
            <a:endParaRPr lang="en-GB" dirty="0"/>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pic>
        <p:nvPicPr>
          <p:cNvPr id="7" name="Bildobjekt 6">
            <a:extLst>
              <a:ext uri="{FF2B5EF4-FFF2-40B4-BE49-F238E27FC236}">
                <a16:creationId xmlns:a16="http://schemas.microsoft.com/office/drawing/2014/main" id="{9C789044-0BBD-F645-9F59-4AA1AF5213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4" y="0"/>
            <a:ext cx="12192000" cy="228600"/>
          </a:xfrm>
          <a:prstGeom prst="rect">
            <a:avLst/>
          </a:prstGeom>
        </p:spPr>
      </p:pic>
    </p:spTree>
    <p:extLst>
      <p:ext uri="{BB962C8B-B14F-4D97-AF65-F5344CB8AC3E}">
        <p14:creationId xmlns:p14="http://schemas.microsoft.com/office/powerpoint/2010/main" val="2196095776"/>
      </p:ext>
    </p:extLst>
  </p:cSld>
  <p:clrMap bg1="lt1" tx1="dk1" bg2="lt2" tx2="dk2" accent1="accent1" accent2="accent2" accent3="accent3" accent4="accent4" accent5="accent5" accent6="accent6" hlink="hlink" folHlink="folHlink"/>
  <p:sldLayoutIdLst>
    <p:sldLayoutId id="2147483810" r:id="rId1"/>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
        <p:cNvGrpSpPr/>
        <p:nvPr/>
      </p:nvGrpSpPr>
      <p:grpSpPr>
        <a:xfrm>
          <a:off x="0" y="0"/>
          <a:ext cx="0" cy="0"/>
          <a:chOff x="0" y="0"/>
          <a:chExt cx="0" cy="0"/>
        </a:xfrm>
      </p:grpSpPr>
      <p:pic>
        <p:nvPicPr>
          <p:cNvPr id="15" name="Bildobjekt 14">
            <a:extLst>
              <a:ext uri="{FF2B5EF4-FFF2-40B4-BE49-F238E27FC236}">
                <a16:creationId xmlns:a16="http://schemas.microsoft.com/office/drawing/2014/main" id="{2FFD922C-8B76-CD40-9897-D22CE58C9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9028" y="5282109"/>
            <a:ext cx="1973944" cy="1307738"/>
          </a:xfrm>
          <a:prstGeom prst="rect">
            <a:avLst/>
          </a:prstGeom>
        </p:spPr>
      </p:pic>
      <p:sp>
        <p:nvSpPr>
          <p:cNvPr id="3" name="textruta 2">
            <a:extLst>
              <a:ext uri="{FF2B5EF4-FFF2-40B4-BE49-F238E27FC236}">
                <a16:creationId xmlns:a16="http://schemas.microsoft.com/office/drawing/2014/main" id="{00032301-3623-B138-7420-2216785D4329}"/>
              </a:ext>
            </a:extLst>
          </p:cNvPr>
          <p:cNvSpPr txBox="1"/>
          <p:nvPr/>
        </p:nvSpPr>
        <p:spPr>
          <a:xfrm>
            <a:off x="0" y="1068583"/>
            <a:ext cx="12192000" cy="1938992"/>
          </a:xfrm>
          <a:prstGeom prst="rect">
            <a:avLst/>
          </a:prstGeom>
          <a:noFill/>
        </p:spPr>
        <p:txBody>
          <a:bodyPr wrap="square" lIns="91440" tIns="45720" rIns="91440" bIns="45720" rtlCol="0" anchor="t">
            <a:spAutoFit/>
          </a:bodyPr>
          <a:lstStyle/>
          <a:p>
            <a:pPr algn="ctr"/>
            <a:r>
              <a:rPr lang="vi-VN" sz="6000" noProof="0" dirty="0">
                <a:solidFill>
                  <a:schemeClr val="tx1">
                    <a:lumMod val="65000"/>
                    <a:lumOff val="35000"/>
                  </a:schemeClr>
                </a:solidFill>
                <a:latin typeface="Calibri" panose="020F0502020204030204" pitchFamily="34" charset="0"/>
              </a:rPr>
              <a:t>Khóa học </a:t>
            </a:r>
            <a:r>
              <a:rPr lang="vi-VN" sz="6000" b="1" noProof="0" dirty="0">
                <a:solidFill>
                  <a:schemeClr val="tx1">
                    <a:lumMod val="65000"/>
                    <a:lumOff val="35000"/>
                  </a:schemeClr>
                </a:solidFill>
                <a:latin typeface="Calibri" panose="020F0502020204030204" pitchFamily="34" charset="0"/>
              </a:rPr>
              <a:t>người muốn thay đổi</a:t>
            </a:r>
            <a:r>
              <a:rPr lang="vi-VN" sz="6000" noProof="0" dirty="0">
                <a:solidFill>
                  <a:schemeClr val="tx1">
                    <a:lumMod val="65000"/>
                    <a:lumOff val="35000"/>
                  </a:schemeClr>
                </a:solidFill>
                <a:latin typeface="Calibri" panose="020F0502020204030204" pitchFamily="34" charset="0"/>
              </a:rPr>
              <a:t>  </a:t>
            </a:r>
          </a:p>
          <a:p>
            <a:pPr algn="ctr"/>
            <a:r>
              <a:rPr lang="vi-VN" sz="6000" noProof="0" dirty="0">
                <a:solidFill>
                  <a:schemeClr val="tx1">
                    <a:lumMod val="65000"/>
                    <a:lumOff val="35000"/>
                  </a:schemeClr>
                </a:solidFill>
                <a:latin typeface="Calibri"/>
                <a:ea typeface="Calibri"/>
                <a:cs typeface="Calibri"/>
              </a:rPr>
              <a:t>địa phương</a:t>
            </a:r>
          </a:p>
        </p:txBody>
      </p:sp>
      <p:pic>
        <p:nvPicPr>
          <p:cNvPr id="4" name="Bildobjekt 3" descr="En bild som visar text, clipart&#10;&#10;Automatiskt genererad beskrivning">
            <a:extLst>
              <a:ext uri="{FF2B5EF4-FFF2-40B4-BE49-F238E27FC236}">
                <a16:creationId xmlns:a16="http://schemas.microsoft.com/office/drawing/2014/main" id="{F8EEF24E-026E-4735-7F2A-960FC4C7A1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4976" y="3429000"/>
            <a:ext cx="5905500" cy="1346200"/>
          </a:xfrm>
          <a:prstGeom prst="rect">
            <a:avLst/>
          </a:prstGeom>
        </p:spPr>
      </p:pic>
    </p:spTree>
    <p:extLst>
      <p:ext uri="{BB962C8B-B14F-4D97-AF65-F5344CB8AC3E}">
        <p14:creationId xmlns:p14="http://schemas.microsoft.com/office/powerpoint/2010/main" val="2800922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669E25C-8507-4E2C-993F-BA9920168B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3025" y="1525188"/>
            <a:ext cx="4262451" cy="4236248"/>
          </a:xfrm>
          <a:prstGeom prst="rect">
            <a:avLst/>
          </a:prstGeom>
        </p:spPr>
      </p:pic>
    </p:spTree>
    <p:extLst>
      <p:ext uri="{BB962C8B-B14F-4D97-AF65-F5344CB8AC3E}">
        <p14:creationId xmlns:p14="http://schemas.microsoft.com/office/powerpoint/2010/main" val="176210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5626C73-95BC-477B-ADA9-7C6EDA1B9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1688">
            <a:off x="894167" y="1901063"/>
            <a:ext cx="3171824" cy="4117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A08BF0E-3685-4611-9E69-67985F33E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087" y="969288"/>
            <a:ext cx="317182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E847EE16-8DC4-4AC1-BEF0-D0593B122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2908">
            <a:off x="8226684" y="1865996"/>
            <a:ext cx="31623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58DDA0E6-3930-49E6-BA26-7ADD52E72365}"/>
              </a:ext>
            </a:extLst>
          </p:cNvPr>
          <p:cNvSpPr txBox="1"/>
          <p:nvPr/>
        </p:nvSpPr>
        <p:spPr>
          <a:xfrm rot="21151688">
            <a:off x="1238433" y="3224158"/>
            <a:ext cx="2227020" cy="707886"/>
          </a:xfrm>
          <a:prstGeom prst="rect">
            <a:avLst/>
          </a:prstGeom>
          <a:noFill/>
        </p:spPr>
        <p:txBody>
          <a:bodyPr wrap="none" rtlCol="0">
            <a:spAutoFit/>
          </a:bodyPr>
          <a:lstStyle/>
          <a:p>
            <a:pPr algn="ctr"/>
            <a:r>
              <a:rPr lang="vi-VN" sz="2000" noProof="0" dirty="0"/>
              <a:t>Tuyên ngôn quốc </a:t>
            </a:r>
            <a:br>
              <a:rPr lang="vi-VN" sz="2000" noProof="0" dirty="0"/>
            </a:br>
            <a:r>
              <a:rPr lang="vi-VN" sz="2000" noProof="0" dirty="0"/>
              <a:t>tế nhân quyền</a:t>
            </a:r>
          </a:p>
        </p:txBody>
      </p:sp>
      <p:sp>
        <p:nvSpPr>
          <p:cNvPr id="8" name="textruta 7">
            <a:extLst>
              <a:ext uri="{FF2B5EF4-FFF2-40B4-BE49-F238E27FC236}">
                <a16:creationId xmlns:a16="http://schemas.microsoft.com/office/drawing/2014/main" id="{6F8F2A58-995E-4F34-B9BB-60515D97D7E1}"/>
              </a:ext>
            </a:extLst>
          </p:cNvPr>
          <p:cNvSpPr txBox="1"/>
          <p:nvPr/>
        </p:nvSpPr>
        <p:spPr>
          <a:xfrm rot="552908">
            <a:off x="8647678" y="2962384"/>
            <a:ext cx="2320314" cy="1015663"/>
          </a:xfrm>
          <a:prstGeom prst="rect">
            <a:avLst/>
          </a:prstGeom>
          <a:noFill/>
        </p:spPr>
        <p:txBody>
          <a:bodyPr wrap="none" rtlCol="0">
            <a:spAutoFit/>
          </a:bodyPr>
          <a:lstStyle/>
          <a:p>
            <a:pPr algn="ctr"/>
            <a:r>
              <a:rPr lang="vi-VN" sz="2000" noProof="0" dirty="0">
                <a:latin typeface="Calibri" panose="020F0502020204030204" pitchFamily="34" charset="0"/>
                <a:ea typeface="Calibri" panose="020F0502020204030204" pitchFamily="34" charset="0"/>
                <a:cs typeface="Calibri" panose="020F0502020204030204" pitchFamily="34" charset="0"/>
              </a:rPr>
              <a:t>Công ước quốc tế </a:t>
            </a:r>
          </a:p>
          <a:p>
            <a:pPr algn="ctr"/>
            <a:r>
              <a:rPr lang="vi-VN" sz="2000" noProof="0" dirty="0">
                <a:latin typeface="Calibri" panose="020F0502020204030204" pitchFamily="34" charset="0"/>
                <a:ea typeface="Calibri" panose="020F0502020204030204" pitchFamily="34" charset="0"/>
                <a:cs typeface="Calibri" panose="020F0502020204030204" pitchFamily="34" charset="0"/>
              </a:rPr>
              <a:t>về các quyền xã hội, </a:t>
            </a:r>
          </a:p>
          <a:p>
            <a:pPr algn="ctr"/>
            <a:r>
              <a:rPr lang="vi-VN" sz="2000" noProof="0" dirty="0">
                <a:latin typeface="Calibri" panose="020F0502020204030204" pitchFamily="34" charset="0"/>
                <a:ea typeface="Calibri" panose="020F0502020204030204" pitchFamily="34" charset="0"/>
                <a:cs typeface="Calibri" panose="020F0502020204030204" pitchFamily="34" charset="0"/>
              </a:rPr>
              <a:t>kinh tế và văn hóa</a:t>
            </a:r>
          </a:p>
        </p:txBody>
      </p:sp>
      <p:sp>
        <p:nvSpPr>
          <p:cNvPr id="9" name="textruta 8">
            <a:extLst>
              <a:ext uri="{FF2B5EF4-FFF2-40B4-BE49-F238E27FC236}">
                <a16:creationId xmlns:a16="http://schemas.microsoft.com/office/drawing/2014/main" id="{790AC2EC-3CBB-433F-8245-0FF07048D0F0}"/>
              </a:ext>
            </a:extLst>
          </p:cNvPr>
          <p:cNvSpPr txBox="1"/>
          <p:nvPr/>
        </p:nvSpPr>
        <p:spPr>
          <a:xfrm>
            <a:off x="4882209" y="2113034"/>
            <a:ext cx="2262998" cy="1015663"/>
          </a:xfrm>
          <a:prstGeom prst="rect">
            <a:avLst/>
          </a:prstGeom>
          <a:noFill/>
        </p:spPr>
        <p:txBody>
          <a:bodyPr wrap="square" rtlCol="0">
            <a:spAutoFit/>
          </a:bodyPr>
          <a:lstStyle/>
          <a:p>
            <a:pPr algn="ctr"/>
            <a:r>
              <a:rPr lang="vi-VN" sz="2000" noProof="0" dirty="0">
                <a:latin typeface="Calibri" panose="020F0502020204030204" pitchFamily="34" charset="0"/>
                <a:ea typeface="Calibri" panose="020F0502020204030204" pitchFamily="34" charset="0"/>
                <a:cs typeface="Calibri" panose="020F0502020204030204" pitchFamily="34" charset="0"/>
              </a:rPr>
              <a:t>Công ước quốc tế về các quyền dân sự và chính trị</a:t>
            </a:r>
          </a:p>
        </p:txBody>
      </p:sp>
      <p:pic>
        <p:nvPicPr>
          <p:cNvPr id="10" name="Bildobjekt 9">
            <a:extLst>
              <a:ext uri="{FF2B5EF4-FFF2-40B4-BE49-F238E27FC236}">
                <a16:creationId xmlns:a16="http://schemas.microsoft.com/office/drawing/2014/main" id="{A3791364-A18F-44F8-A999-29C17F2E82BE}"/>
              </a:ext>
            </a:extLst>
          </p:cNvPr>
          <p:cNvPicPr>
            <a:picLocks noChangeAspect="1"/>
          </p:cNvPicPr>
          <p:nvPr/>
        </p:nvPicPr>
        <p:blipFill>
          <a:blip r:embed="rId6"/>
          <a:stretch>
            <a:fillRect/>
          </a:stretch>
        </p:blipFill>
        <p:spPr>
          <a:xfrm rot="21151688">
            <a:off x="1898632" y="2235975"/>
            <a:ext cx="776710" cy="722878"/>
          </a:xfrm>
          <a:prstGeom prst="rect">
            <a:avLst/>
          </a:prstGeom>
        </p:spPr>
      </p:pic>
      <p:pic>
        <p:nvPicPr>
          <p:cNvPr id="11" name="Bildobjekt 10">
            <a:extLst>
              <a:ext uri="{FF2B5EF4-FFF2-40B4-BE49-F238E27FC236}">
                <a16:creationId xmlns:a16="http://schemas.microsoft.com/office/drawing/2014/main" id="{64B23B3E-6F06-4147-8BE1-16DBBE8124D3}"/>
              </a:ext>
            </a:extLst>
          </p:cNvPr>
          <p:cNvPicPr>
            <a:picLocks noChangeAspect="1"/>
          </p:cNvPicPr>
          <p:nvPr/>
        </p:nvPicPr>
        <p:blipFill>
          <a:blip r:embed="rId6"/>
          <a:stretch>
            <a:fillRect/>
          </a:stretch>
        </p:blipFill>
        <p:spPr>
          <a:xfrm rot="552908">
            <a:off x="9600455" y="2170562"/>
            <a:ext cx="776710" cy="722878"/>
          </a:xfrm>
          <a:prstGeom prst="rect">
            <a:avLst/>
          </a:prstGeom>
        </p:spPr>
      </p:pic>
      <p:pic>
        <p:nvPicPr>
          <p:cNvPr id="12" name="Bildobjekt 11">
            <a:extLst>
              <a:ext uri="{FF2B5EF4-FFF2-40B4-BE49-F238E27FC236}">
                <a16:creationId xmlns:a16="http://schemas.microsoft.com/office/drawing/2014/main" id="{D3967927-6370-4E15-B6CB-C4D1C87A0AAB}"/>
              </a:ext>
            </a:extLst>
          </p:cNvPr>
          <p:cNvPicPr>
            <a:picLocks noChangeAspect="1"/>
          </p:cNvPicPr>
          <p:nvPr/>
        </p:nvPicPr>
        <p:blipFill>
          <a:blip r:embed="rId6"/>
          <a:stretch>
            <a:fillRect/>
          </a:stretch>
        </p:blipFill>
        <p:spPr>
          <a:xfrm>
            <a:off x="5712407" y="1198436"/>
            <a:ext cx="776710" cy="722878"/>
          </a:xfrm>
          <a:prstGeom prst="rect">
            <a:avLst/>
          </a:prstGeom>
        </p:spPr>
      </p:pic>
    </p:spTree>
    <p:extLst>
      <p:ext uri="{BB962C8B-B14F-4D97-AF65-F5344CB8AC3E}">
        <p14:creationId xmlns:p14="http://schemas.microsoft.com/office/powerpoint/2010/main" val="4207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773F1F6D-E07B-4B1D-859C-0F21646BBC9A}"/>
              </a:ext>
            </a:extLst>
          </p:cNvPr>
          <p:cNvSpPr txBox="1"/>
          <p:nvPr/>
        </p:nvSpPr>
        <p:spPr>
          <a:xfrm>
            <a:off x="6084251" y="1639693"/>
            <a:ext cx="6084251" cy="1077218"/>
          </a:xfrm>
          <a:prstGeom prst="rect">
            <a:avLst/>
          </a:prstGeom>
          <a:noFill/>
        </p:spPr>
        <p:txBody>
          <a:bodyPr wrap="square" rtlCol="0">
            <a:spAutoFit/>
          </a:bodyPr>
          <a:lstStyle/>
          <a:p>
            <a:pPr algn="ctr"/>
            <a:r>
              <a:rPr lang="vi-VN" sz="3200" b="1" noProof="0" dirty="0">
                <a:latin typeface="Calibri" panose="020F0502020204030204" pitchFamily="34" charset="0"/>
                <a:ea typeface="Calibri" panose="020F0502020204030204" pitchFamily="34" charset="0"/>
                <a:cs typeface="Calibri" panose="020F0502020204030204" pitchFamily="34" charset="0"/>
              </a:rPr>
              <a:t>Công ước quốc tế về các quyền </a:t>
            </a:r>
            <a:br>
              <a:rPr lang="vi-VN" sz="3200" b="1" noProof="0" dirty="0">
                <a:latin typeface="Calibri" panose="020F0502020204030204" pitchFamily="34" charset="0"/>
                <a:ea typeface="Calibri" panose="020F0502020204030204" pitchFamily="34" charset="0"/>
                <a:cs typeface="Calibri" panose="020F0502020204030204" pitchFamily="34" charset="0"/>
              </a:rPr>
            </a:br>
            <a:r>
              <a:rPr lang="vi-VN" sz="3200" b="1" noProof="0" dirty="0">
                <a:latin typeface="Calibri" panose="020F0502020204030204" pitchFamily="34" charset="0"/>
                <a:ea typeface="Calibri" panose="020F0502020204030204" pitchFamily="34" charset="0"/>
                <a:cs typeface="Calibri" panose="020F0502020204030204" pitchFamily="34" charset="0"/>
              </a:rPr>
              <a:t>xã hội, kinh tế và văn hóa</a:t>
            </a:r>
          </a:p>
        </p:txBody>
      </p:sp>
      <p:pic>
        <p:nvPicPr>
          <p:cNvPr id="4" name="Picture 2">
            <a:extLst>
              <a:ext uri="{FF2B5EF4-FFF2-40B4-BE49-F238E27FC236}">
                <a16:creationId xmlns:a16="http://schemas.microsoft.com/office/drawing/2014/main" id="{B9F653AC-963B-4F7E-ABE1-DAC9B40530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143" y="632391"/>
            <a:ext cx="1635175" cy="832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a:extLst>
              <a:ext uri="{FF2B5EF4-FFF2-40B4-BE49-F238E27FC236}">
                <a16:creationId xmlns:a16="http://schemas.microsoft.com/office/drawing/2014/main" id="{3D8D1DEC-69DA-420E-9D76-571E9048F187}"/>
              </a:ext>
            </a:extLst>
          </p:cNvPr>
          <p:cNvSpPr txBox="1"/>
          <p:nvPr/>
        </p:nvSpPr>
        <p:spPr>
          <a:xfrm>
            <a:off x="-110396" y="1639693"/>
            <a:ext cx="6084252" cy="1077218"/>
          </a:xfrm>
          <a:prstGeom prst="rect">
            <a:avLst/>
          </a:prstGeom>
          <a:noFill/>
        </p:spPr>
        <p:txBody>
          <a:bodyPr wrap="square" rtlCol="0">
            <a:spAutoFit/>
          </a:bodyPr>
          <a:lstStyle/>
          <a:p>
            <a:pPr algn="ctr"/>
            <a:r>
              <a:rPr lang="vi-VN" sz="3200" b="1" noProof="0" dirty="0">
                <a:latin typeface="Calibri" panose="020F0502020204030204" pitchFamily="34" charset="0"/>
                <a:ea typeface="Calibri" panose="020F0502020204030204" pitchFamily="34" charset="0"/>
                <a:cs typeface="Calibri" panose="020F0502020204030204" pitchFamily="34" charset="0"/>
              </a:rPr>
              <a:t>Công ước quốc tế về các </a:t>
            </a:r>
            <a:br>
              <a:rPr lang="vi-VN" sz="3200" b="1" noProof="0" dirty="0">
                <a:latin typeface="Calibri" panose="020F0502020204030204" pitchFamily="34" charset="0"/>
                <a:ea typeface="Calibri" panose="020F0502020204030204" pitchFamily="34" charset="0"/>
                <a:cs typeface="Calibri" panose="020F0502020204030204" pitchFamily="34" charset="0"/>
              </a:rPr>
            </a:br>
            <a:r>
              <a:rPr lang="vi-VN" sz="3200" b="1" noProof="0" dirty="0">
                <a:latin typeface="Calibri" panose="020F0502020204030204" pitchFamily="34" charset="0"/>
                <a:ea typeface="Calibri" panose="020F0502020204030204" pitchFamily="34" charset="0"/>
                <a:cs typeface="Calibri" panose="020F0502020204030204" pitchFamily="34" charset="0"/>
              </a:rPr>
              <a:t>quyền dân sự và chính trị</a:t>
            </a:r>
          </a:p>
        </p:txBody>
      </p:sp>
      <p:pic>
        <p:nvPicPr>
          <p:cNvPr id="10" name="Picture 2">
            <a:extLst>
              <a:ext uri="{FF2B5EF4-FFF2-40B4-BE49-F238E27FC236}">
                <a16:creationId xmlns:a16="http://schemas.microsoft.com/office/drawing/2014/main" id="{59889E9C-BCC3-444F-A798-B74D19B771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8788" y="632391"/>
            <a:ext cx="1635175" cy="832404"/>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descr="En bild som visar karta&#10;&#10;Automatiskt genererad beskrivning">
            <a:extLst>
              <a:ext uri="{FF2B5EF4-FFF2-40B4-BE49-F238E27FC236}">
                <a16:creationId xmlns:a16="http://schemas.microsoft.com/office/drawing/2014/main" id="{53FCD36E-96AE-4751-B011-B5D82AAFB2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472" y="2883473"/>
            <a:ext cx="6084252" cy="3525348"/>
          </a:xfrm>
          <a:prstGeom prst="rect">
            <a:avLst/>
          </a:prstGeom>
        </p:spPr>
      </p:pic>
      <p:pic>
        <p:nvPicPr>
          <p:cNvPr id="14" name="Bildobjekt 13" descr="En bild som visar karta&#10;&#10;Automatiskt genererad beskrivning">
            <a:extLst>
              <a:ext uri="{FF2B5EF4-FFF2-40B4-BE49-F238E27FC236}">
                <a16:creationId xmlns:a16="http://schemas.microsoft.com/office/drawing/2014/main" id="{3ECBB925-28AA-4A03-933D-9AEA71A445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2503" y="2883947"/>
            <a:ext cx="6083988" cy="3524400"/>
          </a:xfrm>
          <a:prstGeom prst="rect">
            <a:avLst/>
          </a:prstGeom>
        </p:spPr>
      </p:pic>
    </p:spTree>
    <p:extLst>
      <p:ext uri="{BB962C8B-B14F-4D97-AF65-F5344CB8AC3E}">
        <p14:creationId xmlns:p14="http://schemas.microsoft.com/office/powerpoint/2010/main" val="4187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705FA41F-FB13-42C4-889A-13B6ABCD2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185" y="1538057"/>
            <a:ext cx="4165066" cy="4139462"/>
          </a:xfrm>
          <a:prstGeom prst="rect">
            <a:avLst/>
          </a:prstGeom>
        </p:spPr>
      </p:pic>
      <p:pic>
        <p:nvPicPr>
          <p:cNvPr id="5" name="Picture 2">
            <a:extLst>
              <a:ext uri="{FF2B5EF4-FFF2-40B4-BE49-F238E27FC236}">
                <a16:creationId xmlns:a16="http://schemas.microsoft.com/office/drawing/2014/main" id="{2F40416B-90B9-4DE7-8956-8DF43C516D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5213" y="4807461"/>
            <a:ext cx="2212931" cy="12427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9EDC914-97A3-432D-A17C-1EBA08CA3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5213" y="756989"/>
            <a:ext cx="1815737" cy="1867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2095F56-F476-46A1-AC46-51E7A98BC9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0902">
            <a:off x="7359384" y="2671929"/>
            <a:ext cx="1367394" cy="1871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0A94289F-276A-46F6-BD0F-1A29581EDE7F}"/>
              </a:ext>
            </a:extLst>
          </p:cNvPr>
          <p:cNvSpPr txBox="1"/>
          <p:nvPr/>
        </p:nvSpPr>
        <p:spPr>
          <a:xfrm>
            <a:off x="9525270" y="1487776"/>
            <a:ext cx="1968424" cy="646331"/>
          </a:xfrm>
          <a:prstGeom prst="rect">
            <a:avLst/>
          </a:prstGeom>
          <a:noFill/>
        </p:spPr>
        <p:txBody>
          <a:bodyPr wrap="none" rtlCol="0">
            <a:spAutoFit/>
          </a:bodyPr>
          <a:lstStyle/>
          <a:p>
            <a:r>
              <a:rPr lang="vi-VN" sz="3600" noProof="0" dirty="0"/>
              <a:t>Tôn trọng</a:t>
            </a:r>
          </a:p>
        </p:txBody>
      </p:sp>
      <p:sp>
        <p:nvSpPr>
          <p:cNvPr id="10" name="textruta 9">
            <a:extLst>
              <a:ext uri="{FF2B5EF4-FFF2-40B4-BE49-F238E27FC236}">
                <a16:creationId xmlns:a16="http://schemas.microsoft.com/office/drawing/2014/main" id="{D42F8AF3-5AE2-45C1-939B-1852A4AA3085}"/>
              </a:ext>
            </a:extLst>
          </p:cNvPr>
          <p:cNvSpPr txBox="1"/>
          <p:nvPr/>
        </p:nvSpPr>
        <p:spPr>
          <a:xfrm>
            <a:off x="9525270" y="3291680"/>
            <a:ext cx="1542730" cy="646331"/>
          </a:xfrm>
          <a:prstGeom prst="rect">
            <a:avLst/>
          </a:prstGeom>
          <a:noFill/>
        </p:spPr>
        <p:txBody>
          <a:bodyPr wrap="none" rtlCol="0">
            <a:spAutoFit/>
          </a:bodyPr>
          <a:lstStyle/>
          <a:p>
            <a:r>
              <a:rPr lang="vi-VN" sz="3600" noProof="0" dirty="0"/>
              <a:t>Bảo vệ </a:t>
            </a:r>
          </a:p>
        </p:txBody>
      </p:sp>
      <p:sp>
        <p:nvSpPr>
          <p:cNvPr id="11" name="textruta 10">
            <a:extLst>
              <a:ext uri="{FF2B5EF4-FFF2-40B4-BE49-F238E27FC236}">
                <a16:creationId xmlns:a16="http://schemas.microsoft.com/office/drawing/2014/main" id="{DAF559C2-0235-47C7-ACD7-3BA881D0DA55}"/>
              </a:ext>
            </a:extLst>
          </p:cNvPr>
          <p:cNvSpPr txBox="1"/>
          <p:nvPr/>
        </p:nvSpPr>
        <p:spPr>
          <a:xfrm>
            <a:off x="9525270" y="5095584"/>
            <a:ext cx="1868845" cy="646331"/>
          </a:xfrm>
          <a:prstGeom prst="rect">
            <a:avLst/>
          </a:prstGeom>
          <a:noFill/>
        </p:spPr>
        <p:txBody>
          <a:bodyPr wrap="none" rtlCol="0">
            <a:spAutoFit/>
          </a:bodyPr>
          <a:lstStyle/>
          <a:p>
            <a:r>
              <a:rPr lang="vi-VN" sz="3600" noProof="0" dirty="0"/>
              <a:t>Thúc đẩy</a:t>
            </a:r>
          </a:p>
        </p:txBody>
      </p:sp>
    </p:spTree>
    <p:extLst>
      <p:ext uri="{BB962C8B-B14F-4D97-AF65-F5344CB8AC3E}">
        <p14:creationId xmlns:p14="http://schemas.microsoft.com/office/powerpoint/2010/main" val="420480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D67F34-906B-401B-A1CF-142FC93F5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95940"/>
            <a:ext cx="5003011" cy="3452782"/>
          </a:xfrm>
          <a:prstGeom prst="rect">
            <a:avLst/>
          </a:prstGeom>
        </p:spPr>
      </p:pic>
      <p:sp>
        <p:nvSpPr>
          <p:cNvPr id="6" name="Rektangel 5">
            <a:extLst>
              <a:ext uri="{FF2B5EF4-FFF2-40B4-BE49-F238E27FC236}">
                <a16:creationId xmlns:a16="http://schemas.microsoft.com/office/drawing/2014/main" id="{9459C078-1139-40D5-BA9E-8196C542545A}"/>
              </a:ext>
            </a:extLst>
          </p:cNvPr>
          <p:cNvSpPr/>
          <p:nvPr/>
        </p:nvSpPr>
        <p:spPr>
          <a:xfrm>
            <a:off x="1145666" y="1320730"/>
            <a:ext cx="10338578" cy="2739211"/>
          </a:xfrm>
          <a:prstGeom prst="rect">
            <a:avLst/>
          </a:prstGeom>
        </p:spPr>
        <p:txBody>
          <a:bodyPr wrap="square">
            <a:spAutoFit/>
          </a:bodyPr>
          <a:lstStyle/>
          <a:p>
            <a:r>
              <a:rPr lang="vi-VN" sz="4400" b="1" noProof="0" dirty="0">
                <a:latin typeface="Calibri" panose="020F0502020204030204" pitchFamily="34" charset="0"/>
              </a:rPr>
              <a:t>Tất cả con người sinh ra đều được tự do, bình đẳng về phẩm giá và quyền. </a:t>
            </a:r>
            <a:br>
              <a:rPr lang="vi-VN" sz="4400" b="1" noProof="0" dirty="0">
                <a:latin typeface="Calibri" panose="020F0502020204030204" pitchFamily="34" charset="0"/>
              </a:rPr>
            </a:br>
            <a:endParaRPr lang="vi-VN" sz="2800" b="1" noProof="0" dirty="0">
              <a:latin typeface="Calibri" panose="020F0502020204030204" pitchFamily="34" charset="0"/>
            </a:endParaRPr>
          </a:p>
          <a:p>
            <a:r>
              <a:rPr lang="vi-VN" sz="2800" noProof="0" dirty="0">
                <a:latin typeface="Calibri" panose="020F0502020204030204" pitchFamily="34" charset="0"/>
              </a:rPr>
              <a:t>Tuyên ngôn quốc tế </a:t>
            </a:r>
            <a:br>
              <a:rPr lang="vi-VN" sz="2800" noProof="0" dirty="0">
                <a:latin typeface="Calibri" panose="020F0502020204030204" pitchFamily="34" charset="0"/>
              </a:rPr>
            </a:br>
            <a:r>
              <a:rPr lang="vi-VN" sz="2800" noProof="0" dirty="0">
                <a:latin typeface="Calibri" panose="020F0502020204030204" pitchFamily="34" charset="0"/>
              </a:rPr>
              <a:t>nhân quyền (UDHR)</a:t>
            </a:r>
          </a:p>
        </p:txBody>
      </p:sp>
    </p:spTree>
    <p:extLst>
      <p:ext uri="{BB962C8B-B14F-4D97-AF65-F5344CB8AC3E}">
        <p14:creationId xmlns:p14="http://schemas.microsoft.com/office/powerpoint/2010/main" val="58183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E1541EF-CEE5-4743-B4C2-DF27CAAA6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112" y="1171574"/>
            <a:ext cx="4295775"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85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E2204E0-4712-4704-B0D2-FE8610AA6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074" y="1690998"/>
            <a:ext cx="3572354" cy="3790329"/>
          </a:xfrm>
          <a:prstGeom prst="rect">
            <a:avLst/>
          </a:prstGeom>
          <a:noFill/>
          <a:extLst>
            <a:ext uri="{909E8E84-426E-40DD-AFC4-6F175D3DCCD1}">
              <a14:hiddenFill xmlns:a14="http://schemas.microsoft.com/office/drawing/2010/main">
                <a:solidFill>
                  <a:srgbClr val="FFFFFF"/>
                </a:solidFill>
              </a14:hiddenFill>
            </a:ext>
          </a:extLst>
        </p:spPr>
      </p:pic>
      <p:sp>
        <p:nvSpPr>
          <p:cNvPr id="14" name="textruta 13">
            <a:extLst>
              <a:ext uri="{FF2B5EF4-FFF2-40B4-BE49-F238E27FC236}">
                <a16:creationId xmlns:a16="http://schemas.microsoft.com/office/drawing/2014/main" id="{70ACFB70-2B28-48F8-900E-5BED32E2734B}"/>
              </a:ext>
            </a:extLst>
          </p:cNvPr>
          <p:cNvSpPr txBox="1"/>
          <p:nvPr/>
        </p:nvSpPr>
        <p:spPr>
          <a:xfrm>
            <a:off x="4783719" y="2223193"/>
            <a:ext cx="2462520" cy="646331"/>
          </a:xfrm>
          <a:prstGeom prst="rect">
            <a:avLst/>
          </a:prstGeom>
          <a:noFill/>
        </p:spPr>
        <p:txBody>
          <a:bodyPr wrap="square" rtlCol="0">
            <a:spAutoFit/>
          </a:bodyPr>
          <a:lstStyle/>
          <a:p>
            <a:pPr algn="ctr"/>
            <a:r>
              <a:rPr lang="vi-VN" sz="3600" b="1" noProof="0" dirty="0"/>
              <a:t>Cảnh sát</a:t>
            </a:r>
          </a:p>
        </p:txBody>
      </p:sp>
    </p:spTree>
    <p:extLst>
      <p:ext uri="{BB962C8B-B14F-4D97-AF65-F5344CB8AC3E}">
        <p14:creationId xmlns:p14="http://schemas.microsoft.com/office/powerpoint/2010/main" val="2963703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FC2640C-A029-4761-8C4E-DC4952BC41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204" y="1126042"/>
            <a:ext cx="4358296" cy="514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822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pic>
        <p:nvPicPr>
          <p:cNvPr id="5" name="Bildobjekt 4" descr="En bild som visar text, drottning&#10;&#10;Automatiskt genererad beskrivning">
            <a:extLst>
              <a:ext uri="{FF2B5EF4-FFF2-40B4-BE49-F238E27FC236}">
                <a16:creationId xmlns:a16="http://schemas.microsoft.com/office/drawing/2014/main" id="{807D7140-902F-4E25-A3B4-75A9A75FE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1052" y="1249596"/>
            <a:ext cx="6786397" cy="4730400"/>
          </a:xfrm>
          <a:prstGeom prst="rect">
            <a:avLst/>
          </a:prstGeom>
        </p:spPr>
      </p:pic>
    </p:spTree>
    <p:extLst>
      <p:ext uri="{BB962C8B-B14F-4D97-AF65-F5344CB8AC3E}">
        <p14:creationId xmlns:p14="http://schemas.microsoft.com/office/powerpoint/2010/main" val="2100755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descr="En bild som visar text, clipart&#10;&#10;Automatiskt genererad beskrivning">
            <a:extLst>
              <a:ext uri="{FF2B5EF4-FFF2-40B4-BE49-F238E27FC236}">
                <a16:creationId xmlns:a16="http://schemas.microsoft.com/office/drawing/2014/main" id="{F6B19EA2-B4A9-4868-B01A-EC51DA9F9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9331" y="1511077"/>
            <a:ext cx="9553337" cy="4410774"/>
          </a:xfrm>
          <a:prstGeom prst="rect">
            <a:avLst/>
          </a:prstGeom>
        </p:spPr>
      </p:pic>
    </p:spTree>
    <p:extLst>
      <p:ext uri="{BB962C8B-B14F-4D97-AF65-F5344CB8AC3E}">
        <p14:creationId xmlns:p14="http://schemas.microsoft.com/office/powerpoint/2010/main" val="214047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586552A5-80D1-5E49-BF59-CA8F281A9CAA}"/>
              </a:ext>
            </a:extLst>
          </p:cNvPr>
          <p:cNvSpPr txBox="1"/>
          <p:nvPr/>
        </p:nvSpPr>
        <p:spPr>
          <a:xfrm>
            <a:off x="0" y="800556"/>
            <a:ext cx="12192000" cy="3693319"/>
          </a:xfrm>
          <a:prstGeom prst="rect">
            <a:avLst/>
          </a:prstGeom>
          <a:noFill/>
        </p:spPr>
        <p:txBody>
          <a:bodyPr wrap="square" lIns="91440" tIns="45720" rIns="91440" bIns="45720" rtlCol="0" anchor="t">
            <a:spAutoFit/>
          </a:bodyPr>
          <a:lstStyle/>
          <a:p>
            <a:pPr algn="ctr">
              <a:lnSpc>
                <a:spcPct val="150000"/>
              </a:lnSpc>
            </a:pPr>
            <a:r>
              <a:rPr lang="vi-VN" sz="3200" spc="600" noProof="0" dirty="0">
                <a:solidFill>
                  <a:schemeClr val="bg1"/>
                </a:solidFill>
                <a:latin typeface="Calibri" panose="020F0502020204030204" pitchFamily="34" charset="0"/>
              </a:rPr>
              <a:t>CHUYÊN ĐỀ 1</a:t>
            </a:r>
          </a:p>
          <a:p>
            <a:pPr algn="ctr"/>
            <a:endParaRPr lang="vi-VN" noProof="0" dirty="0">
              <a:solidFill>
                <a:schemeClr val="bg1"/>
              </a:solidFill>
              <a:latin typeface="Calibri" panose="020F0502020204030204" pitchFamily="34" charset="0"/>
            </a:endParaRPr>
          </a:p>
          <a:p>
            <a:pPr algn="ctr"/>
            <a:r>
              <a:rPr lang="vi-VN" sz="5200" spc="-20" noProof="0" dirty="0">
                <a:solidFill>
                  <a:schemeClr val="bg1"/>
                </a:solidFill>
                <a:latin typeface="Calibri"/>
                <a:cs typeface="Calibri"/>
              </a:rPr>
              <a:t>Nhu cầu </a:t>
            </a:r>
            <a:r>
              <a:rPr lang="vi-VN" sz="5200" spc="-20" dirty="0">
                <a:solidFill>
                  <a:schemeClr val="bg1"/>
                </a:solidFill>
                <a:latin typeface="Calibri"/>
                <a:ea typeface="Calibri"/>
                <a:cs typeface="Calibri"/>
              </a:rPr>
              <a:t>của con</a:t>
            </a:r>
            <a:r>
              <a:rPr lang="vi-VN" sz="5200" spc="-20" noProof="0" dirty="0">
                <a:solidFill>
                  <a:schemeClr val="bg1"/>
                </a:solidFill>
                <a:latin typeface="Calibri"/>
                <a:cs typeface="Calibri"/>
              </a:rPr>
              <a:t> người – quyền con người </a:t>
            </a:r>
            <a:br>
              <a:rPr lang="vi-VN" sz="5200" noProof="0" dirty="0">
                <a:solidFill>
                  <a:schemeClr val="bg1"/>
                </a:solidFill>
                <a:latin typeface="Calibri"/>
                <a:cs typeface="Calibri"/>
              </a:rPr>
            </a:br>
            <a:r>
              <a:rPr lang="vi-VN" sz="5200" noProof="0" dirty="0">
                <a:solidFill>
                  <a:schemeClr val="bg1"/>
                </a:solidFill>
                <a:latin typeface="Calibri"/>
                <a:cs typeface="Calibri"/>
              </a:rPr>
              <a:t>– trách nhiệm con người</a:t>
            </a:r>
            <a:endParaRPr lang="vi-VN" sz="5200" noProof="0" dirty="0">
              <a:solidFill>
                <a:schemeClr val="bg1"/>
              </a:solidFill>
              <a:latin typeface="Calibri"/>
              <a:ea typeface="Calibri"/>
              <a:cs typeface="Calibri"/>
            </a:endParaRPr>
          </a:p>
          <a:p>
            <a:pPr algn="ctr"/>
            <a:endParaRPr lang="vi-VN" sz="6000" noProof="0" dirty="0">
              <a:solidFill>
                <a:schemeClr val="bg1"/>
              </a:solidFill>
              <a:latin typeface="Calibri" panose="020F0502020204030204" pitchFamily="34" charset="0"/>
            </a:endParaRPr>
          </a:p>
        </p:txBody>
      </p:sp>
      <p:pic>
        <p:nvPicPr>
          <p:cNvPr id="12" name="Bildobjekt 11">
            <a:extLst>
              <a:ext uri="{FF2B5EF4-FFF2-40B4-BE49-F238E27FC236}">
                <a16:creationId xmlns:a16="http://schemas.microsoft.com/office/drawing/2014/main" id="{E66CDD62-3CE5-4941-AD96-7C0FDDA409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732" y="4262274"/>
            <a:ext cx="1777037" cy="1795170"/>
          </a:xfrm>
          <a:prstGeom prst="rect">
            <a:avLst/>
          </a:prstGeom>
        </p:spPr>
      </p:pic>
    </p:spTree>
    <p:extLst>
      <p:ext uri="{BB962C8B-B14F-4D97-AF65-F5344CB8AC3E}">
        <p14:creationId xmlns:p14="http://schemas.microsoft.com/office/powerpoint/2010/main" val="1669646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3074FA9-F100-4281-A992-02A137CA9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7793">
            <a:off x="1530135" y="1703237"/>
            <a:ext cx="3894967" cy="4827469"/>
          </a:xfrm>
          <a:prstGeom prst="rect">
            <a:avLst/>
          </a:prstGeom>
          <a:noFill/>
          <a:extLst>
            <a:ext uri="{909E8E84-426E-40DD-AFC4-6F175D3DCCD1}">
              <a14:hiddenFill xmlns:a14="http://schemas.microsoft.com/office/drawing/2010/main">
                <a:solidFill>
                  <a:srgbClr val="FFFFFF"/>
                </a:solidFill>
              </a14:hiddenFill>
            </a:ext>
          </a:extLst>
        </p:spPr>
      </p:pic>
      <p:sp>
        <p:nvSpPr>
          <p:cNvPr id="6" name="Rubrik 1">
            <a:extLst>
              <a:ext uri="{FF2B5EF4-FFF2-40B4-BE49-F238E27FC236}">
                <a16:creationId xmlns:a16="http://schemas.microsoft.com/office/drawing/2014/main" id="{E3D0ACC9-3154-4005-927B-CCBB065BD4D7}"/>
              </a:ext>
            </a:extLst>
          </p:cNvPr>
          <p:cNvSpPr>
            <a:spLocks noGrp="1"/>
          </p:cNvSpPr>
          <p:nvPr>
            <p:ph type="title"/>
          </p:nvPr>
        </p:nvSpPr>
        <p:spPr>
          <a:xfrm rot="21337793">
            <a:off x="1953383" y="1685047"/>
            <a:ext cx="2824484" cy="4368158"/>
          </a:xfrm>
        </p:spPr>
        <p:txBody>
          <a:bodyPr>
            <a:normAutofit/>
          </a:bodyPr>
          <a:lstStyle/>
          <a:p>
            <a:pPr algn="ctr" rtl="0" fontAlgn="base"/>
            <a:br>
              <a:rPr lang="vi-VN" sz="2400" noProof="0" dirty="0">
                <a:solidFill>
                  <a:srgbClr val="000000"/>
                </a:solidFill>
                <a:latin typeface="Calibri" panose="020F0502020204030204" pitchFamily="34" charset="0"/>
              </a:rPr>
            </a:br>
            <a:r>
              <a:rPr lang="vi-VN" sz="2400" b="0" i="0" noProof="0" dirty="0">
                <a:solidFill>
                  <a:srgbClr val="000000"/>
                </a:solidFill>
                <a:effectLst/>
                <a:latin typeface="Calibri" panose="020F0502020204030204" pitchFamily="34" charset="0"/>
              </a:rPr>
              <a:t>ĐIỀU 1</a:t>
            </a:r>
            <a:br>
              <a:rPr lang="vi-VN" sz="2400" b="0" i="0" noProof="0" dirty="0">
                <a:solidFill>
                  <a:srgbClr val="000000"/>
                </a:solidFill>
                <a:effectLst/>
                <a:latin typeface="Calibri" panose="020F0502020204030204" pitchFamily="34" charset="0"/>
              </a:rPr>
            </a:br>
            <a:br>
              <a:rPr lang="vi-VN" sz="1000" b="0" i="0" noProof="0" dirty="0">
                <a:solidFill>
                  <a:srgbClr val="000000"/>
                </a:solidFill>
                <a:effectLst/>
                <a:latin typeface="Calibri" panose="020F0502020204030204" pitchFamily="34" charset="0"/>
              </a:rPr>
            </a:br>
            <a:r>
              <a:rPr lang="vi-VN" sz="2000" noProof="0" dirty="0">
                <a:solidFill>
                  <a:srgbClr val="000000"/>
                </a:solidFill>
                <a:latin typeface="Calibri" panose="020F0502020204030204" pitchFamily="34" charset="0"/>
              </a:rPr>
              <a:t>“Mọi người sinh ra tự </a:t>
            </a:r>
            <a:br>
              <a:rPr lang="vi-VN" sz="2000" noProof="0" dirty="0">
                <a:solidFill>
                  <a:srgbClr val="000000"/>
                </a:solidFill>
                <a:latin typeface="Calibri" panose="020F0502020204030204" pitchFamily="34" charset="0"/>
              </a:rPr>
            </a:br>
            <a:r>
              <a:rPr lang="vi-VN" sz="2000" noProof="0" dirty="0">
                <a:solidFill>
                  <a:srgbClr val="000000"/>
                </a:solidFill>
                <a:latin typeface="Calibri" panose="020F0502020204030204" pitchFamily="34" charset="0"/>
              </a:rPr>
              <a:t>do và bình đẳng về phẩm cách và quyền lợi, </a:t>
            </a:r>
            <a:br>
              <a:rPr lang="vi-VN" sz="2000" noProof="0" dirty="0">
                <a:solidFill>
                  <a:srgbClr val="000000"/>
                </a:solidFill>
                <a:latin typeface="Calibri" panose="020F0502020204030204" pitchFamily="34" charset="0"/>
              </a:rPr>
            </a:br>
            <a:r>
              <a:rPr lang="vi-VN" sz="2000" noProof="0" dirty="0">
                <a:solidFill>
                  <a:srgbClr val="000000"/>
                </a:solidFill>
                <a:latin typeface="Calibri" panose="020F0502020204030204" pitchFamily="34" charset="0"/>
              </a:rPr>
              <a:t>có lý trí và lương tri, </a:t>
            </a:r>
            <a:br>
              <a:rPr lang="vi-VN" sz="2000" noProof="0" dirty="0">
                <a:solidFill>
                  <a:srgbClr val="000000"/>
                </a:solidFill>
                <a:latin typeface="Calibri" panose="020F0502020204030204" pitchFamily="34" charset="0"/>
              </a:rPr>
            </a:br>
            <a:r>
              <a:rPr lang="vi-VN" sz="2000" noProof="0" dirty="0">
                <a:solidFill>
                  <a:srgbClr val="000000"/>
                </a:solidFill>
                <a:latin typeface="Calibri" panose="020F0502020204030204" pitchFamily="34" charset="0"/>
              </a:rPr>
              <a:t>và phải đối xử với nhau trong tình bác ái.” </a:t>
            </a:r>
            <a:br>
              <a:rPr lang="vi-VN" sz="3600" b="0" i="0" noProof="0" dirty="0">
                <a:solidFill>
                  <a:srgbClr val="000000"/>
                </a:solidFill>
                <a:effectLst/>
                <a:latin typeface="Segoe UI" panose="020B0502040204020203" pitchFamily="34" charset="0"/>
              </a:rPr>
            </a:br>
            <a:r>
              <a:rPr lang="vi-VN" sz="1800" b="0" i="0" noProof="0" dirty="0">
                <a:solidFill>
                  <a:srgbClr val="333333"/>
                </a:solidFill>
                <a:effectLst/>
                <a:latin typeface="Segoe UI" panose="020B0502040204020203" pitchFamily="34" charset="0"/>
              </a:rPr>
              <a:t> </a:t>
            </a:r>
            <a:br>
              <a:rPr lang="vi-VN" b="0" i="0" noProof="0" dirty="0">
                <a:solidFill>
                  <a:srgbClr val="000000"/>
                </a:solidFill>
                <a:effectLst/>
                <a:latin typeface="Segoe UI" panose="020B0502040204020203" pitchFamily="34" charset="0"/>
              </a:rPr>
            </a:br>
            <a:br>
              <a:rPr lang="vi-VN" b="0" i="0" noProof="0" dirty="0">
                <a:solidFill>
                  <a:srgbClr val="000000"/>
                </a:solidFill>
                <a:effectLst/>
                <a:latin typeface="Segoe UI" panose="020B0502040204020203" pitchFamily="34" charset="0"/>
              </a:rPr>
            </a:br>
            <a:endParaRPr lang="vi-VN" noProof="0" dirty="0"/>
          </a:p>
        </p:txBody>
      </p:sp>
      <p:pic>
        <p:nvPicPr>
          <p:cNvPr id="7" name="Picture 6">
            <a:extLst>
              <a:ext uri="{FF2B5EF4-FFF2-40B4-BE49-F238E27FC236}">
                <a16:creationId xmlns:a16="http://schemas.microsoft.com/office/drawing/2014/main" id="{50FFCEE6-DE2B-481D-9357-316326F4B4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6889">
            <a:off x="6737670" y="1655949"/>
            <a:ext cx="3722449" cy="4843668"/>
          </a:xfrm>
          <a:prstGeom prst="rect">
            <a:avLst/>
          </a:prstGeom>
          <a:noFill/>
          <a:extLst>
            <a:ext uri="{909E8E84-426E-40DD-AFC4-6F175D3DCCD1}">
              <a14:hiddenFill xmlns:a14="http://schemas.microsoft.com/office/drawing/2010/main">
                <a:solidFill>
                  <a:srgbClr val="FFFFFF"/>
                </a:solidFill>
              </a14:hiddenFill>
            </a:ext>
          </a:extLst>
        </p:spPr>
      </p:pic>
      <p:sp>
        <p:nvSpPr>
          <p:cNvPr id="8" name="Rubrik 1">
            <a:extLst>
              <a:ext uri="{FF2B5EF4-FFF2-40B4-BE49-F238E27FC236}">
                <a16:creationId xmlns:a16="http://schemas.microsoft.com/office/drawing/2014/main" id="{205C06E2-56B6-4214-B474-71F7AF2FADD0}"/>
              </a:ext>
            </a:extLst>
          </p:cNvPr>
          <p:cNvSpPr txBox="1">
            <a:spLocks/>
          </p:cNvSpPr>
          <p:nvPr/>
        </p:nvSpPr>
        <p:spPr>
          <a:xfrm rot="266889">
            <a:off x="7010378" y="1581168"/>
            <a:ext cx="2948501" cy="47450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a:lstStyle>
          <a:p>
            <a:pPr algn="ctr" fontAlgn="base"/>
            <a:r>
              <a:rPr lang="vi-VN" sz="2400" noProof="0" dirty="0">
                <a:solidFill>
                  <a:srgbClr val="000000"/>
                </a:solidFill>
                <a:latin typeface="Calibri" panose="020F0502020204030204" pitchFamily="34" charset="0"/>
              </a:rPr>
              <a:t>MỞ ĐẦU CHO  </a:t>
            </a:r>
          </a:p>
          <a:p>
            <a:pPr algn="ctr" fontAlgn="base"/>
            <a:br>
              <a:rPr lang="vi-VN" sz="1000" noProof="0" dirty="0">
                <a:solidFill>
                  <a:srgbClr val="000000"/>
                </a:solidFill>
                <a:latin typeface="Calibri" panose="020F0502020204030204" pitchFamily="34" charset="0"/>
              </a:rPr>
            </a:br>
            <a:r>
              <a:rPr lang="vi-VN" sz="2000" noProof="0" dirty="0">
                <a:solidFill>
                  <a:srgbClr val="000000"/>
                </a:solidFill>
                <a:latin typeface="Calibri" panose="020F0502020204030204" pitchFamily="34" charset="0"/>
              </a:rPr>
              <a:t>“Mọi cá nhân và mọi </a:t>
            </a:r>
            <a:br>
              <a:rPr lang="vi-VN" sz="2000" noProof="0" dirty="0">
                <a:solidFill>
                  <a:srgbClr val="000000"/>
                </a:solidFill>
                <a:latin typeface="Calibri" panose="020F0502020204030204" pitchFamily="34" charset="0"/>
              </a:rPr>
            </a:br>
            <a:r>
              <a:rPr lang="vi-VN" sz="2000" noProof="0" dirty="0">
                <a:solidFill>
                  <a:srgbClr val="000000"/>
                </a:solidFill>
                <a:latin typeface="Calibri" panose="020F0502020204030204" pitchFamily="34" charset="0"/>
              </a:rPr>
              <a:t>cơ quan của xã hội […] </a:t>
            </a:r>
            <a:br>
              <a:rPr lang="vi-VN" sz="2000" noProof="0" dirty="0">
                <a:solidFill>
                  <a:srgbClr val="000000"/>
                </a:solidFill>
                <a:latin typeface="Calibri" panose="020F0502020204030204" pitchFamily="34" charset="0"/>
              </a:rPr>
            </a:br>
            <a:r>
              <a:rPr lang="vi-VN" sz="2000" noProof="0" dirty="0">
                <a:solidFill>
                  <a:srgbClr val="000000"/>
                </a:solidFill>
                <a:latin typeface="Calibri" panose="020F0502020204030204" pitchFamily="34" charset="0"/>
              </a:rPr>
              <a:t>sẽ cố gắng giáo dục để thúc đẩy sự tôn trọng các quyền và tự do này.” </a:t>
            </a:r>
            <a:br>
              <a:rPr lang="vi-VN" sz="3600" noProof="0" dirty="0">
                <a:solidFill>
                  <a:srgbClr val="000000"/>
                </a:solidFill>
                <a:latin typeface="Segoe UI" panose="020B0502040204020203" pitchFamily="34" charset="0"/>
              </a:rPr>
            </a:br>
            <a:r>
              <a:rPr lang="vi-VN" sz="1800" noProof="0" dirty="0">
                <a:solidFill>
                  <a:srgbClr val="333333"/>
                </a:solidFill>
                <a:latin typeface="Segoe UI" panose="020B0502040204020203" pitchFamily="34" charset="0"/>
              </a:rPr>
              <a:t> </a:t>
            </a:r>
            <a:br>
              <a:rPr lang="vi-VN" noProof="0" dirty="0">
                <a:solidFill>
                  <a:srgbClr val="000000"/>
                </a:solidFill>
                <a:latin typeface="Segoe UI" panose="020B0502040204020203" pitchFamily="34" charset="0"/>
              </a:rPr>
            </a:br>
            <a:br>
              <a:rPr lang="vi-VN" noProof="0" dirty="0">
                <a:solidFill>
                  <a:srgbClr val="000000"/>
                </a:solidFill>
                <a:latin typeface="Segoe UI" panose="020B0502040204020203" pitchFamily="34" charset="0"/>
              </a:rPr>
            </a:br>
            <a:endParaRPr lang="vi-VN" noProof="0" dirty="0"/>
          </a:p>
        </p:txBody>
      </p:sp>
      <p:sp>
        <p:nvSpPr>
          <p:cNvPr id="9" name="textruta 8">
            <a:extLst>
              <a:ext uri="{FF2B5EF4-FFF2-40B4-BE49-F238E27FC236}">
                <a16:creationId xmlns:a16="http://schemas.microsoft.com/office/drawing/2014/main" id="{DD07C1E5-2287-402E-988C-804D6EE0D349}"/>
              </a:ext>
            </a:extLst>
          </p:cNvPr>
          <p:cNvSpPr txBox="1"/>
          <p:nvPr/>
        </p:nvSpPr>
        <p:spPr>
          <a:xfrm>
            <a:off x="673623" y="571638"/>
            <a:ext cx="10893537" cy="769441"/>
          </a:xfrm>
          <a:prstGeom prst="rect">
            <a:avLst/>
          </a:prstGeom>
          <a:noFill/>
        </p:spPr>
        <p:txBody>
          <a:bodyPr wrap="square" rtlCol="0">
            <a:spAutoFit/>
          </a:bodyPr>
          <a:lstStyle/>
          <a:p>
            <a:r>
              <a:rPr lang="vi-VN" sz="4400" b="1" noProof="0" dirty="0"/>
              <a:t>Tuyên ngôn quốc tế nhân quyền (UDHR)</a:t>
            </a:r>
          </a:p>
        </p:txBody>
      </p:sp>
    </p:spTree>
    <p:extLst>
      <p:ext uri="{BB962C8B-B14F-4D97-AF65-F5344CB8AC3E}">
        <p14:creationId xmlns:p14="http://schemas.microsoft.com/office/powerpoint/2010/main" val="276900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423C900-F87E-B84E-961A-C0B88E24A0D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800" noProof="0" dirty="0">
                <a:solidFill>
                  <a:schemeClr val="tx1">
                    <a:lumMod val="65000"/>
                    <a:lumOff val="35000"/>
                  </a:schemeClr>
                </a:solidFill>
              </a:rPr>
              <a:t>Photo: Pjr Travel / Alamy Stock Photo</a:t>
            </a:r>
          </a:p>
        </p:txBody>
      </p:sp>
      <p:pic>
        <p:nvPicPr>
          <p:cNvPr id="16" name="Bildobjekt 15">
            <a:extLst>
              <a:ext uri="{FF2B5EF4-FFF2-40B4-BE49-F238E27FC236}">
                <a16:creationId xmlns:a16="http://schemas.microsoft.com/office/drawing/2014/main" id="{100864D9-45AE-4F46-A412-7E5588D29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351" y="486879"/>
            <a:ext cx="9165482" cy="6096000"/>
          </a:xfrm>
          <a:prstGeom prst="rect">
            <a:avLst/>
          </a:prstGeom>
        </p:spPr>
      </p:pic>
    </p:spTree>
    <p:extLst>
      <p:ext uri="{BB962C8B-B14F-4D97-AF65-F5344CB8AC3E}">
        <p14:creationId xmlns:p14="http://schemas.microsoft.com/office/powerpoint/2010/main" val="169864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9CB6F8A-9D40-2A43-B4AE-F83290320CD0}"/>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800" noProof="0" dirty="0">
                <a:solidFill>
                  <a:schemeClr val="tx1">
                    <a:lumMod val="65000"/>
                    <a:lumOff val="35000"/>
                  </a:schemeClr>
                </a:solidFill>
              </a:rPr>
              <a:t>Photo: Robbi Akbari Kamaruddin / Alamy Stock Photo</a:t>
            </a:r>
          </a:p>
        </p:txBody>
      </p:sp>
      <p:pic>
        <p:nvPicPr>
          <p:cNvPr id="12" name="Bildobjekt 11" descr="En bild som visar inomhus&#10;&#10;Automatiskt genererad beskrivning">
            <a:extLst>
              <a:ext uri="{FF2B5EF4-FFF2-40B4-BE49-F238E27FC236}">
                <a16:creationId xmlns:a16="http://schemas.microsoft.com/office/drawing/2014/main" id="{E372FC9F-AA22-3142-874B-9A3A5E1803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5191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893CAF3-8629-D941-B245-711013997980}"/>
              </a:ext>
            </a:extLst>
          </p:cNvPr>
          <p:cNvSpPr/>
          <p:nvPr/>
        </p:nvSpPr>
        <p:spPr>
          <a:xfrm rot="16200000">
            <a:off x="823304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800" noProof="0" dirty="0">
                <a:solidFill>
                  <a:schemeClr val="tx1">
                    <a:lumMod val="65000"/>
                    <a:lumOff val="35000"/>
                  </a:schemeClr>
                </a:solidFill>
              </a:rPr>
              <a:t>Photo:  Hidaya Dude, ZANZIC</a:t>
            </a:r>
          </a:p>
        </p:txBody>
      </p:sp>
      <p:pic>
        <p:nvPicPr>
          <p:cNvPr id="9" name="Bildobjekt 8" descr="En bild som visar kläder, person, halsduk, huvudduk&#10;&#10;Automatiskt genererad beskrivning">
            <a:extLst>
              <a:ext uri="{FF2B5EF4-FFF2-40B4-BE49-F238E27FC236}">
                <a16:creationId xmlns:a16="http://schemas.microsoft.com/office/drawing/2014/main" id="{C0575C29-20D2-984B-8D14-8C9B81CE2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070" y="497336"/>
            <a:ext cx="6347077" cy="6102958"/>
          </a:xfrm>
          <a:prstGeom prst="rect">
            <a:avLst/>
          </a:prstGeom>
        </p:spPr>
      </p:pic>
    </p:spTree>
    <p:extLst>
      <p:ext uri="{BB962C8B-B14F-4D97-AF65-F5344CB8AC3E}">
        <p14:creationId xmlns:p14="http://schemas.microsoft.com/office/powerpoint/2010/main" val="305795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438422A-D1D6-BA48-9EEB-4C8A90128E87}"/>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800" noProof="0" dirty="0">
                <a:solidFill>
                  <a:schemeClr val="tx1">
                    <a:lumMod val="65000"/>
                    <a:lumOff val="35000"/>
                  </a:schemeClr>
                </a:solidFill>
              </a:rPr>
              <a:t>Photo: Sergi Reboredo / Alamy Stock Photo</a:t>
            </a:r>
          </a:p>
        </p:txBody>
      </p:sp>
      <p:pic>
        <p:nvPicPr>
          <p:cNvPr id="10" name="Bildobjekt 9" descr="En bild som visar text, person, sten&#10;&#10;Automatiskt genererad beskrivning">
            <a:extLst>
              <a:ext uri="{FF2B5EF4-FFF2-40B4-BE49-F238E27FC236}">
                <a16:creationId xmlns:a16="http://schemas.microsoft.com/office/drawing/2014/main" id="{E07C60DC-3535-664C-8EB6-554CABAFD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062" y="490291"/>
            <a:ext cx="9165005" cy="6110003"/>
          </a:xfrm>
          <a:prstGeom prst="rect">
            <a:avLst/>
          </a:prstGeom>
        </p:spPr>
      </p:pic>
    </p:spTree>
    <p:extLst>
      <p:ext uri="{BB962C8B-B14F-4D97-AF65-F5344CB8AC3E}">
        <p14:creationId xmlns:p14="http://schemas.microsoft.com/office/powerpoint/2010/main" val="1416470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5B91BD3-AD5E-EF42-A3CA-1340697A405D}"/>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800" noProof="0" dirty="0">
                <a:solidFill>
                  <a:schemeClr val="tx1">
                    <a:lumMod val="65000"/>
                    <a:lumOff val="35000"/>
                  </a:schemeClr>
                </a:solidFill>
              </a:rPr>
              <a:t>Photo: Joerg Boethling / Alamy Stock Photo</a:t>
            </a:r>
          </a:p>
        </p:txBody>
      </p:sp>
      <p:pic>
        <p:nvPicPr>
          <p:cNvPr id="8" name="Bildobjekt 7" descr="En bild som visar golv, inomhus, person&#10;&#10;Automatiskt genererad beskrivning">
            <a:extLst>
              <a:ext uri="{FF2B5EF4-FFF2-40B4-BE49-F238E27FC236}">
                <a16:creationId xmlns:a16="http://schemas.microsoft.com/office/drawing/2014/main" id="{50E664DF-914B-794F-904C-52A1A3711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44" y="486880"/>
            <a:ext cx="9170122" cy="6113414"/>
          </a:xfrm>
          <a:prstGeom prst="rect">
            <a:avLst/>
          </a:prstGeom>
        </p:spPr>
      </p:pic>
    </p:spTree>
    <p:extLst>
      <p:ext uri="{BB962C8B-B14F-4D97-AF65-F5344CB8AC3E}">
        <p14:creationId xmlns:p14="http://schemas.microsoft.com/office/powerpoint/2010/main" val="230768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0F3F29D-0787-0148-B2FE-8AAD1E132BBF}"/>
              </a:ext>
            </a:extLst>
          </p:cNvPr>
          <p:cNvSpPr/>
          <p:nvPr/>
        </p:nvSpPr>
        <p:spPr>
          <a:xfrm rot="16200000">
            <a:off x="9554964"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800" noProof="0" dirty="0">
                <a:solidFill>
                  <a:schemeClr val="tx1">
                    <a:lumMod val="65000"/>
                    <a:lumOff val="35000"/>
                  </a:schemeClr>
                </a:solidFill>
              </a:rPr>
              <a:t>Photo: Charles O. Cecil / Alamy Stock Photo</a:t>
            </a:r>
          </a:p>
        </p:txBody>
      </p:sp>
      <p:pic>
        <p:nvPicPr>
          <p:cNvPr id="9" name="Bildobjekt 8">
            <a:extLst>
              <a:ext uri="{FF2B5EF4-FFF2-40B4-BE49-F238E27FC236}">
                <a16:creationId xmlns:a16="http://schemas.microsoft.com/office/drawing/2014/main" id="{F9AD51A7-F87F-4E41-978A-5E7C308C1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944" y="486879"/>
            <a:ext cx="9170123" cy="6113415"/>
          </a:xfrm>
          <a:prstGeom prst="rect">
            <a:avLst/>
          </a:prstGeom>
        </p:spPr>
      </p:pic>
    </p:spTree>
    <p:extLst>
      <p:ext uri="{BB962C8B-B14F-4D97-AF65-F5344CB8AC3E}">
        <p14:creationId xmlns:p14="http://schemas.microsoft.com/office/powerpoint/2010/main" val="36177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DDE3288-5A07-4C43-846C-114B3A0D7951}"/>
              </a:ext>
            </a:extLst>
          </p:cNvPr>
          <p:cNvSpPr/>
          <p:nvPr/>
        </p:nvSpPr>
        <p:spPr>
          <a:xfrm rot="16200000">
            <a:off x="8274855" y="5322164"/>
            <a:ext cx="2483058" cy="21544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800" noProof="0" dirty="0">
                <a:solidFill>
                  <a:schemeClr val="tx1">
                    <a:lumMod val="65000"/>
                    <a:lumOff val="35000"/>
                  </a:schemeClr>
                </a:solidFill>
              </a:rPr>
              <a:t>Photo:  Hidaya Dude, ZANZIC</a:t>
            </a:r>
          </a:p>
        </p:txBody>
      </p:sp>
      <p:pic>
        <p:nvPicPr>
          <p:cNvPr id="8" name="Bildobjekt 7">
            <a:extLst>
              <a:ext uri="{FF2B5EF4-FFF2-40B4-BE49-F238E27FC236}">
                <a16:creationId xmlns:a16="http://schemas.microsoft.com/office/drawing/2014/main" id="{C7219F55-C07C-9A4C-9304-9D03FB97B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7999" y="498143"/>
            <a:ext cx="6517959" cy="6102958"/>
          </a:xfrm>
          <a:prstGeom prst="rect">
            <a:avLst/>
          </a:prstGeom>
        </p:spPr>
      </p:pic>
    </p:spTree>
    <p:extLst>
      <p:ext uri="{BB962C8B-B14F-4D97-AF65-F5344CB8AC3E}">
        <p14:creationId xmlns:p14="http://schemas.microsoft.com/office/powerpoint/2010/main" val="341014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3" name="Bildobjekt 2" descr="En bild som visar person, folksamling&#10;&#10;Automatiskt genererad beskrivning">
            <a:extLst>
              <a:ext uri="{FF2B5EF4-FFF2-40B4-BE49-F238E27FC236}">
                <a16:creationId xmlns:a16="http://schemas.microsoft.com/office/drawing/2014/main" id="{865DD66B-AFF1-0A43-B4B8-35D832B0D803}"/>
              </a:ext>
            </a:extLst>
          </p:cNvPr>
          <p:cNvPicPr>
            <a:picLocks noChangeAspect="1"/>
          </p:cNvPicPr>
          <p:nvPr/>
        </p:nvPicPr>
        <p:blipFill rotWithShape="1">
          <a:blip r:embed="rId3">
            <a:extLst>
              <a:ext uri="{28A0092B-C50C-407E-A947-70E740481C1C}">
                <a14:useLocalDpi xmlns:a14="http://schemas.microsoft.com/office/drawing/2010/main" val="0"/>
              </a:ext>
            </a:extLst>
          </a:blip>
          <a:srcRect l="1" r="264"/>
          <a:stretch/>
        </p:blipFill>
        <p:spPr>
          <a:xfrm>
            <a:off x="0" y="207818"/>
            <a:ext cx="12192000" cy="6650182"/>
          </a:xfrm>
          <a:prstGeom prst="rect">
            <a:avLst/>
          </a:prstGeom>
        </p:spPr>
      </p:pic>
    </p:spTree>
    <p:extLst>
      <p:ext uri="{BB962C8B-B14F-4D97-AF65-F5344CB8AC3E}">
        <p14:creationId xmlns:p14="http://schemas.microsoft.com/office/powerpoint/2010/main" val="18476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20EE2234-945D-5C45-87D9-34D9F7757986}"/>
              </a:ext>
            </a:extLst>
          </p:cNvPr>
          <p:cNvSpPr txBox="1"/>
          <p:nvPr/>
        </p:nvSpPr>
        <p:spPr>
          <a:xfrm>
            <a:off x="0" y="800556"/>
            <a:ext cx="12192000" cy="3262432"/>
          </a:xfrm>
          <a:prstGeom prst="rect">
            <a:avLst/>
          </a:prstGeom>
          <a:noFill/>
        </p:spPr>
        <p:txBody>
          <a:bodyPr wrap="square" lIns="91440" tIns="45720" rIns="91440" bIns="45720" rtlCol="0" anchor="t">
            <a:spAutoFit/>
          </a:bodyPr>
          <a:lstStyle/>
          <a:p>
            <a:pPr algn="ctr">
              <a:lnSpc>
                <a:spcPct val="150000"/>
              </a:lnSpc>
            </a:pPr>
            <a:endParaRPr lang="sv-SE" sz="3600" spc="600" dirty="0">
              <a:solidFill>
                <a:schemeClr val="bg1"/>
              </a:solidFill>
              <a:latin typeface="Calibri" panose="020F0502020204030204" pitchFamily="34" charset="0"/>
            </a:endParaRPr>
          </a:p>
          <a:p>
            <a:pPr algn="ctr"/>
            <a:r>
              <a:rPr lang="vi-VN" sz="4400" b="1" noProof="0" dirty="0">
                <a:solidFill>
                  <a:srgbClr val="FFFFFF"/>
                </a:solidFill>
                <a:latin typeface="Calibri"/>
                <a:ea typeface="Calibri"/>
                <a:cs typeface="Calibri"/>
              </a:rPr>
              <a:t>T</a:t>
            </a:r>
            <a:r>
              <a:rPr lang="vi-VN" sz="4400" b="1" i="0" noProof="0" dirty="0">
                <a:solidFill>
                  <a:srgbClr val="FFFFFF"/>
                </a:solidFill>
                <a:effectLst/>
                <a:latin typeface="Calibri"/>
                <a:ea typeface="Calibri"/>
                <a:cs typeface="Calibri"/>
              </a:rPr>
              <a:t>ốt lắm và chào mừng bạn trở lại!</a:t>
            </a:r>
          </a:p>
          <a:p>
            <a:pPr algn="ctr"/>
            <a:endParaRPr lang="en-GB" sz="2800" dirty="0">
              <a:solidFill>
                <a:schemeClr val="bg1"/>
              </a:solidFill>
              <a:latin typeface="Calibri" panose="020F0502020204030204" pitchFamily="34" charset="0"/>
            </a:endParaRPr>
          </a:p>
          <a:p>
            <a:pPr algn="ctr"/>
            <a:r>
              <a:rPr lang="vi-VN" sz="3600" noProof="0" dirty="0">
                <a:solidFill>
                  <a:srgbClr val="FFFFFF"/>
                </a:solidFill>
                <a:latin typeface="Calibri"/>
                <a:ea typeface="Calibri"/>
                <a:cs typeface="Calibri"/>
              </a:rPr>
              <a:t>Chuyên đề kế tiếp: </a:t>
            </a:r>
            <a:br>
              <a:rPr lang="vi-VN" sz="3600" noProof="0" dirty="0">
                <a:latin typeface="Calibri" panose="020F0502020204030204" pitchFamily="34" charset="0"/>
              </a:rPr>
            </a:br>
            <a:r>
              <a:rPr lang="vi-VN" sz="3600" b="0" i="0" noProof="0" dirty="0">
                <a:solidFill>
                  <a:srgbClr val="FFFFFF"/>
                </a:solidFill>
                <a:effectLst/>
                <a:latin typeface="Calibri"/>
                <a:ea typeface="Calibri"/>
                <a:cs typeface="Calibri"/>
              </a:rPr>
              <a:t>Giới thiệu </a:t>
            </a:r>
            <a:r>
              <a:rPr lang="vi-VN" sz="3600" dirty="0">
                <a:solidFill>
                  <a:srgbClr val="FFFFFF"/>
                </a:solidFill>
                <a:latin typeface="Calibri"/>
                <a:ea typeface="Calibri"/>
                <a:cs typeface="Calibri"/>
              </a:rPr>
              <a:t>tự</a:t>
            </a:r>
            <a:r>
              <a:rPr lang="vi-VN" sz="3600" b="0" i="0" noProof="0" dirty="0">
                <a:solidFill>
                  <a:srgbClr val="FFFFFF"/>
                </a:solidFill>
                <a:effectLst/>
                <a:latin typeface="Calibri"/>
                <a:ea typeface="Calibri"/>
                <a:cs typeface="Calibri"/>
              </a:rPr>
              <a:t> do Tôn giáo hoặc </a:t>
            </a:r>
            <a:r>
              <a:rPr lang="vi-VN" sz="3600" noProof="0" dirty="0">
                <a:solidFill>
                  <a:srgbClr val="FFFFFF"/>
                </a:solidFill>
                <a:latin typeface="Calibri"/>
                <a:ea typeface="Calibri"/>
                <a:cs typeface="Calibri"/>
              </a:rPr>
              <a:t>N</a:t>
            </a:r>
            <a:r>
              <a:rPr lang="vi-VN" sz="3600" b="0" i="0" noProof="0" dirty="0">
                <a:solidFill>
                  <a:srgbClr val="FFFFFF"/>
                </a:solidFill>
                <a:effectLst/>
                <a:latin typeface="Calibri"/>
                <a:ea typeface="Calibri"/>
                <a:cs typeface="Calibri"/>
              </a:rPr>
              <a:t>iềm tin</a:t>
            </a:r>
            <a:endParaRPr lang="vi-VN" sz="3600" dirty="0">
              <a:solidFill>
                <a:srgbClr val="FFFFFF"/>
              </a:solidFill>
              <a:latin typeface="Calibri"/>
              <a:ea typeface="Calibri"/>
              <a:cs typeface="Calibri"/>
            </a:endParaRPr>
          </a:p>
        </p:txBody>
      </p:sp>
      <p:pic>
        <p:nvPicPr>
          <p:cNvPr id="3" name="Bildobjekt 2">
            <a:extLst>
              <a:ext uri="{FF2B5EF4-FFF2-40B4-BE49-F238E27FC236}">
                <a16:creationId xmlns:a16="http://schemas.microsoft.com/office/drawing/2014/main" id="{82C06405-FA96-D7E8-2B6A-E914AEE99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82" y="4262275"/>
            <a:ext cx="1777036" cy="1795169"/>
          </a:xfrm>
          <a:prstGeom prst="rect">
            <a:avLst/>
          </a:prstGeom>
        </p:spPr>
      </p:pic>
    </p:spTree>
    <p:extLst>
      <p:ext uri="{BB962C8B-B14F-4D97-AF65-F5344CB8AC3E}">
        <p14:creationId xmlns:p14="http://schemas.microsoft.com/office/powerpoint/2010/main" val="91732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7" y="1320730"/>
            <a:ext cx="8010208" cy="4647426"/>
          </a:xfrm>
          <a:prstGeom prst="rect">
            <a:avLst/>
          </a:prstGeom>
        </p:spPr>
        <p:txBody>
          <a:bodyPr wrap="square">
            <a:spAutoFit/>
          </a:bodyPr>
          <a:lstStyle/>
          <a:p>
            <a:r>
              <a:rPr lang="vi-VN" sz="4400" b="1" noProof="0" dirty="0">
                <a:latin typeface="Calibri" panose="020F0502020204030204" pitchFamily="34" charset="0"/>
              </a:rPr>
              <a:t>Mục tiêu khóa học  </a:t>
            </a:r>
            <a:br>
              <a:rPr lang="vi-VN" sz="3600" noProof="0" dirty="0">
                <a:latin typeface="Calibri" panose="020F0502020204030204" pitchFamily="34" charset="0"/>
              </a:rPr>
            </a:br>
            <a:r>
              <a:rPr lang="vi-VN" sz="3600" noProof="0" dirty="0">
                <a:latin typeface="Calibri" panose="020F0502020204030204" pitchFamily="34" charset="0"/>
              </a:rPr>
              <a:t> </a:t>
            </a:r>
            <a:br>
              <a:rPr lang="vi-VN" sz="3600" noProof="0" dirty="0">
                <a:latin typeface="Calibri" panose="020F0502020204030204" pitchFamily="34" charset="0"/>
              </a:rPr>
            </a:br>
            <a:r>
              <a:rPr lang="vi-VN" sz="3600" noProof="0" dirty="0">
                <a:latin typeface="Calibri" panose="020F0502020204030204" pitchFamily="34" charset="0"/>
              </a:rPr>
              <a:t>Giúp cộng đồng: </a:t>
            </a:r>
          </a:p>
          <a:p>
            <a:pPr marL="571500" indent="-571500">
              <a:buFont typeface="Arial" charset="0"/>
              <a:buChar char="•"/>
            </a:pPr>
            <a:r>
              <a:rPr lang="vi-VN" sz="3600" noProof="0" dirty="0">
                <a:latin typeface="Calibri" panose="020F0502020204030204" pitchFamily="34" charset="0"/>
              </a:rPr>
              <a:t>Đánh giá cao sự đa dạng </a:t>
            </a:r>
          </a:p>
          <a:p>
            <a:pPr marL="571500" indent="-571500">
              <a:buFont typeface="Arial" charset="0"/>
              <a:buChar char="•"/>
            </a:pPr>
            <a:r>
              <a:rPr lang="vi-VN" sz="3600" noProof="0" dirty="0">
                <a:latin typeface="Calibri" panose="020F0502020204030204" pitchFamily="34" charset="0"/>
              </a:rPr>
              <a:t>Hiểu về quyền của mọi người </a:t>
            </a:r>
          </a:p>
          <a:p>
            <a:pPr marL="571500" indent="-571500">
              <a:buFont typeface="Arial" charset="0"/>
              <a:buChar char="•"/>
            </a:pPr>
            <a:r>
              <a:rPr lang="vi-VN" sz="3600" noProof="0" dirty="0">
                <a:latin typeface="Calibri" panose="020F0502020204030204" pitchFamily="34" charset="0"/>
              </a:rPr>
              <a:t>Xác định các vấn đề liên quan đến </a:t>
            </a:r>
            <a:br>
              <a:rPr lang="vi-VN" sz="3600" noProof="0" dirty="0">
                <a:latin typeface="Calibri" panose="020F0502020204030204" pitchFamily="34" charset="0"/>
              </a:rPr>
            </a:br>
            <a:r>
              <a:rPr lang="vi-VN" sz="3600" noProof="0" dirty="0">
                <a:latin typeface="Calibri" panose="020F0502020204030204" pitchFamily="34" charset="0"/>
              </a:rPr>
              <a:t>Tự do tôn giáo hoặc niềm tin</a:t>
            </a:r>
          </a:p>
          <a:p>
            <a:pPr marL="571500" indent="-571500">
              <a:buFont typeface="Arial" charset="0"/>
              <a:buChar char="•"/>
            </a:pPr>
            <a:r>
              <a:rPr lang="vi-VN" sz="3600" noProof="0" dirty="0">
                <a:latin typeface="Calibri" panose="020F0502020204030204" pitchFamily="34" charset="0"/>
              </a:rPr>
              <a:t>Cùng nhau tìm cách giải quyết vấn đề</a:t>
            </a:r>
          </a:p>
        </p:txBody>
      </p:sp>
    </p:spTree>
    <p:extLst>
      <p:ext uri="{BB962C8B-B14F-4D97-AF65-F5344CB8AC3E}">
        <p14:creationId xmlns:p14="http://schemas.microsoft.com/office/powerpoint/2010/main" val="523184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5" y="1320730"/>
            <a:ext cx="10710361" cy="3816429"/>
          </a:xfrm>
          <a:prstGeom prst="rect">
            <a:avLst/>
          </a:prstGeom>
        </p:spPr>
        <p:txBody>
          <a:bodyPr wrap="square" lIns="91440" tIns="45720" rIns="91440" bIns="45720" anchor="t">
            <a:spAutoFit/>
          </a:bodyPr>
          <a:lstStyle/>
          <a:p>
            <a:r>
              <a:rPr lang="vi-VN" sz="4400" b="1" noProof="0" dirty="0">
                <a:latin typeface="Calibri" panose="020F0502020204030204" pitchFamily="34" charset="0"/>
              </a:rPr>
              <a:t>Phương pháp dùng trong khóa học   </a:t>
            </a:r>
            <a:br>
              <a:rPr lang="vi-VN" sz="3600" noProof="0" dirty="0">
                <a:latin typeface="Calibri" panose="020F0502020204030204" pitchFamily="34" charset="0"/>
              </a:rPr>
            </a:br>
            <a:r>
              <a:rPr lang="vi-VN" sz="3600" noProof="0" dirty="0">
                <a:latin typeface="Calibri" panose="020F0502020204030204" pitchFamily="34" charset="0"/>
              </a:rPr>
              <a:t> </a:t>
            </a:r>
          </a:p>
          <a:p>
            <a:r>
              <a:rPr lang="vi-VN" sz="3600" noProof="0" dirty="0">
                <a:latin typeface="Calibri"/>
                <a:cs typeface="Calibri"/>
              </a:rPr>
              <a:t>Học hỏi – Chia sẻ và phản ánh – Phân tích </a:t>
            </a:r>
            <a:br>
              <a:rPr lang="vi-VN" sz="3600" noProof="0" dirty="0">
                <a:latin typeface="Calibri"/>
                <a:cs typeface="Calibri"/>
              </a:rPr>
            </a:br>
            <a:r>
              <a:rPr lang="vi-VN" sz="3600" noProof="0" dirty="0">
                <a:latin typeface="Calibri"/>
                <a:cs typeface="Calibri"/>
              </a:rPr>
              <a:t>– Lập kế hoạch cho hành động </a:t>
            </a:r>
          </a:p>
          <a:p>
            <a:pPr>
              <a:lnSpc>
                <a:spcPct val="150000"/>
              </a:lnSpc>
              <a:buFont typeface="Arial" charset="0"/>
            </a:pPr>
            <a:r>
              <a:rPr lang="vi-VN" sz="3600" noProof="0" dirty="0">
                <a:latin typeface="Calibri"/>
                <a:cs typeface="Calibri"/>
              </a:rPr>
              <a:t>Thảo luận, bài tập nhóm, trò chơi! </a:t>
            </a:r>
          </a:p>
          <a:p>
            <a:pPr marL="571500" indent="-571500">
              <a:buFont typeface="Arial" charset="0"/>
              <a:buChar char="•"/>
            </a:pPr>
            <a:endParaRPr lang="vi-VN" sz="3600" noProof="0" dirty="0">
              <a:latin typeface="Calibri" panose="020F0502020204030204" pitchFamily="34" charset="0"/>
            </a:endParaRPr>
          </a:p>
        </p:txBody>
      </p:sp>
    </p:spTree>
    <p:extLst>
      <p:ext uri="{BB962C8B-B14F-4D97-AF65-F5344CB8AC3E}">
        <p14:creationId xmlns:p14="http://schemas.microsoft.com/office/powerpoint/2010/main" val="119370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22805" y="1322180"/>
            <a:ext cx="8579995" cy="5201424"/>
          </a:xfrm>
          <a:prstGeom prst="rect">
            <a:avLst/>
          </a:prstGeom>
        </p:spPr>
        <p:txBody>
          <a:bodyPr wrap="square">
            <a:spAutoFit/>
          </a:bodyPr>
          <a:lstStyle/>
          <a:p>
            <a:pPr lvl="0"/>
            <a:r>
              <a:rPr lang="vi-VN" sz="4400" b="1" noProof="0" dirty="0">
                <a:latin typeface="Calibri" panose="020F0502020204030204" pitchFamily="34" charset="0"/>
              </a:rPr>
              <a:t>Chủ đề khóa học   </a:t>
            </a:r>
          </a:p>
          <a:p>
            <a:pPr lvl="0"/>
            <a:endParaRPr lang="vi-VN" sz="2800" b="1" noProof="0" dirty="0">
              <a:latin typeface="Calibri" panose="020F0502020204030204" pitchFamily="34" charset="0"/>
            </a:endParaRPr>
          </a:p>
          <a:p>
            <a:pPr marL="571500" lvl="0" indent="-571500">
              <a:buFont typeface="Arial" charset="0"/>
              <a:buChar char="•"/>
            </a:pPr>
            <a:r>
              <a:rPr lang="vi-VN" sz="3600" noProof="0" dirty="0">
                <a:latin typeface="Calibri" panose="020F0502020204030204" pitchFamily="34" charset="0"/>
              </a:rPr>
              <a:t>Nhu cầu con người – quyền con người </a:t>
            </a:r>
            <a:br>
              <a:rPr lang="vi-VN" sz="3600" noProof="0" dirty="0">
                <a:latin typeface="Calibri" panose="020F0502020204030204" pitchFamily="34" charset="0"/>
              </a:rPr>
            </a:br>
            <a:r>
              <a:rPr lang="vi-VN" sz="3600" noProof="0" dirty="0">
                <a:latin typeface="Calibri" panose="020F0502020204030204" pitchFamily="34" charset="0"/>
              </a:rPr>
              <a:t>– trách nhiệm con người</a:t>
            </a:r>
          </a:p>
          <a:p>
            <a:pPr marL="571500" lvl="0" indent="-571500">
              <a:buFont typeface="Arial" charset="0"/>
              <a:buChar char="•"/>
            </a:pPr>
            <a:r>
              <a:rPr lang="vi-VN" sz="3600" noProof="0" dirty="0">
                <a:latin typeface="Calibri" panose="020F0502020204030204" pitchFamily="34" charset="0"/>
              </a:rPr>
              <a:t>Tự do tôn giáo hoặc niềm tin</a:t>
            </a:r>
          </a:p>
          <a:p>
            <a:pPr marL="571500" lvl="0" indent="-571500">
              <a:buFont typeface="Arial" charset="0"/>
              <a:buChar char="•"/>
            </a:pPr>
            <a:r>
              <a:rPr lang="vi-VN" sz="3600" noProof="0" dirty="0">
                <a:latin typeface="Calibri" panose="020F0502020204030204" pitchFamily="34" charset="0"/>
              </a:rPr>
              <a:t>Tự do tôn giáo hoặc niềm tin trong bối cảnh của chúng ta </a:t>
            </a:r>
          </a:p>
          <a:p>
            <a:pPr marL="571500" lvl="0" indent="-571500">
              <a:buFont typeface="Arial" charset="0"/>
              <a:buChar char="•"/>
            </a:pPr>
            <a:r>
              <a:rPr lang="vi-VN" sz="3600" noProof="0" dirty="0">
                <a:latin typeface="Calibri" panose="020F0502020204030204" pitchFamily="34" charset="0"/>
              </a:rPr>
              <a:t>Chiến thuật</a:t>
            </a:r>
          </a:p>
          <a:p>
            <a:pPr marL="571500" lvl="0" indent="-571500">
              <a:buFont typeface="Arial" charset="0"/>
              <a:buChar char="•"/>
            </a:pPr>
            <a:r>
              <a:rPr lang="vi-VN" sz="3600" noProof="0" dirty="0">
                <a:latin typeface="Calibri" panose="020F0502020204030204" pitchFamily="34" charset="0"/>
              </a:rPr>
              <a:t>Lập kế hoạch hành động</a:t>
            </a:r>
          </a:p>
        </p:txBody>
      </p:sp>
    </p:spTree>
    <p:extLst>
      <p:ext uri="{BB962C8B-B14F-4D97-AF65-F5344CB8AC3E}">
        <p14:creationId xmlns:p14="http://schemas.microsoft.com/office/powerpoint/2010/main" val="172307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9545827-3704-1B48-9FBF-4141E294D2C0}"/>
              </a:ext>
            </a:extLst>
          </p:cNvPr>
          <p:cNvSpPr/>
          <p:nvPr/>
        </p:nvSpPr>
        <p:spPr>
          <a:xfrm>
            <a:off x="1145666" y="1320730"/>
            <a:ext cx="10338578" cy="4093428"/>
          </a:xfrm>
          <a:prstGeom prst="rect">
            <a:avLst/>
          </a:prstGeom>
        </p:spPr>
        <p:txBody>
          <a:bodyPr wrap="square">
            <a:spAutoFit/>
          </a:bodyPr>
          <a:lstStyle/>
          <a:p>
            <a:pPr lvl="0"/>
            <a:r>
              <a:rPr lang="vi-VN" sz="4400" b="1" noProof="0" dirty="0">
                <a:latin typeface="Calibri" panose="020F0502020204030204" pitchFamily="34" charset="0"/>
              </a:rPr>
              <a:t>Thực tiễn </a:t>
            </a:r>
            <a:r>
              <a:rPr lang="vi-VN" sz="4400" noProof="0" dirty="0"/>
              <a:t> </a:t>
            </a:r>
            <a:endParaRPr lang="vi-VN" sz="4400" b="1" noProof="0" dirty="0">
              <a:latin typeface="Calibri" panose="020F0502020204030204" pitchFamily="34" charset="0"/>
            </a:endParaRPr>
          </a:p>
          <a:p>
            <a:pPr lvl="0"/>
            <a:endParaRPr lang="vi-VN" sz="3600" b="1" noProof="0" dirty="0">
              <a:latin typeface="Calibri" panose="020F0502020204030204" pitchFamily="34" charset="0"/>
            </a:endParaRPr>
          </a:p>
          <a:p>
            <a:r>
              <a:rPr lang="vi-VN" sz="3600" noProof="0" dirty="0">
                <a:latin typeface="Calibri" panose="020F0502020204030204" pitchFamily="34" charset="0"/>
              </a:rPr>
              <a:t>Gồm chín buổi, mỗi buổi 2 giờ. </a:t>
            </a:r>
          </a:p>
          <a:p>
            <a:endParaRPr lang="vi-VN" sz="3600" noProof="0" dirty="0">
              <a:latin typeface="Calibri" panose="020F0502020204030204" pitchFamily="34" charset="0"/>
            </a:endParaRPr>
          </a:p>
          <a:p>
            <a:r>
              <a:rPr lang="vi-VN" sz="3600" b="0" i="0" noProof="0" dirty="0">
                <a:solidFill>
                  <a:srgbClr val="111111"/>
                </a:solidFill>
                <a:effectLst/>
                <a:latin typeface="Calibri" panose="020F0502020204030204" pitchFamily="34" charset="0"/>
                <a:cs typeface="Calibri" panose="020F0502020204030204" pitchFamily="34" charset="0"/>
              </a:rPr>
              <a:t>Thêm thông tin về ngày/giờ nếu bạn muốn </a:t>
            </a:r>
            <a:br>
              <a:rPr lang="vi-VN" sz="3600" b="0" i="0" noProof="0" dirty="0">
                <a:solidFill>
                  <a:srgbClr val="111111"/>
                </a:solidFill>
                <a:effectLst/>
                <a:latin typeface="Calibri" panose="020F0502020204030204" pitchFamily="34" charset="0"/>
                <a:cs typeface="Calibri" panose="020F0502020204030204" pitchFamily="34" charset="0"/>
              </a:rPr>
            </a:br>
            <a:r>
              <a:rPr lang="vi-VN" sz="3600" b="0" i="0" noProof="0" dirty="0">
                <a:solidFill>
                  <a:srgbClr val="111111"/>
                </a:solidFill>
                <a:effectLst/>
                <a:latin typeface="Calibri" panose="020F0502020204030204" pitchFamily="34" charset="0"/>
                <a:cs typeface="Calibri" panose="020F0502020204030204" pitchFamily="34" charset="0"/>
              </a:rPr>
              <a:t>(ví dụ: mỗi thứ Bảy lúc 2 giờ chiều). </a:t>
            </a:r>
            <a:br>
              <a:rPr lang="vi-VN" sz="3600" b="0" i="0" noProof="0" dirty="0">
                <a:solidFill>
                  <a:srgbClr val="111111"/>
                </a:solidFill>
                <a:effectLst/>
                <a:latin typeface="Calibri" panose="020F0502020204030204" pitchFamily="34" charset="0"/>
                <a:cs typeface="Calibri" panose="020F0502020204030204" pitchFamily="34" charset="0"/>
              </a:rPr>
            </a:br>
            <a:r>
              <a:rPr lang="vi-VN" sz="3600" b="0" i="0" noProof="0" dirty="0">
                <a:solidFill>
                  <a:srgbClr val="111111"/>
                </a:solidFill>
                <a:effectLst/>
                <a:latin typeface="Calibri" panose="020F0502020204030204" pitchFamily="34" charset="0"/>
                <a:cs typeface="Calibri" panose="020F0502020204030204" pitchFamily="34" charset="0"/>
              </a:rPr>
              <a:t>Thêm bất kỳ thông tin thực tế nào cần thiết</a:t>
            </a:r>
            <a:r>
              <a:rPr lang="vi-VN" sz="3600" i="1" noProof="0" dirty="0">
                <a:latin typeface="Calibri" panose="020F0502020204030204" pitchFamily="34" charset="0"/>
              </a:rPr>
              <a:t>.</a:t>
            </a:r>
          </a:p>
        </p:txBody>
      </p:sp>
    </p:spTree>
    <p:extLst>
      <p:ext uri="{BB962C8B-B14F-4D97-AF65-F5344CB8AC3E}">
        <p14:creationId xmlns:p14="http://schemas.microsoft.com/office/powerpoint/2010/main" val="18827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8374DD1-2A6D-4F16-A130-989654A82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74" y="1590675"/>
            <a:ext cx="6159451" cy="4250889"/>
          </a:xfrm>
          <a:prstGeom prst="rect">
            <a:avLst/>
          </a:prstGeom>
        </p:spPr>
      </p:pic>
    </p:spTree>
    <p:extLst>
      <p:ext uri="{BB962C8B-B14F-4D97-AF65-F5344CB8AC3E}">
        <p14:creationId xmlns:p14="http://schemas.microsoft.com/office/powerpoint/2010/main" val="129814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DF6391F-FAEC-4874-A9E4-3C742FD51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5222" y="2315728"/>
            <a:ext cx="2715014" cy="1873742"/>
          </a:xfrm>
          <a:prstGeom prst="rect">
            <a:avLst/>
          </a:prstGeom>
        </p:spPr>
      </p:pic>
      <p:pic>
        <p:nvPicPr>
          <p:cNvPr id="1026" name="Picture 2">
            <a:extLst>
              <a:ext uri="{FF2B5EF4-FFF2-40B4-BE49-F238E27FC236}">
                <a16:creationId xmlns:a16="http://schemas.microsoft.com/office/drawing/2014/main" id="{EB058E31-DFD9-4004-B38C-D73DCF663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6F212F7-8EE7-4A50-848A-7DF7AF40A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2B1C19E3-3999-4B1D-9B03-3F94BE5DA8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991D7FA-18D7-4E87-B19A-0F3A7C4A0E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C9B65DF-D6CB-4A43-9B79-4A7686CB47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13CA31C0-171D-42AA-9243-F2D5DBAE18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5036A3C2-CEC3-4CE4-AF9B-CDF2D0FB41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F678ECD-41BB-4C38-BFBD-5E58845823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A0D08BA3-32EE-45B3-937D-754C63662AC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655B3D9-56A2-4657-966A-D98DAB8B69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9262622F-E2FB-4E0E-BABE-1073AEA1C8F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1A639A01-4FDB-4B54-88B3-95939CD2F69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658F2709-2B7C-45AD-93C0-0AA3FE5081D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a:extLst>
              <a:ext uri="{FF2B5EF4-FFF2-40B4-BE49-F238E27FC236}">
                <a16:creationId xmlns:a16="http://schemas.microsoft.com/office/drawing/2014/main" id="{F4263633-FB39-4016-B675-F03FA6C41BC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ruta 22">
            <a:extLst>
              <a:ext uri="{FF2B5EF4-FFF2-40B4-BE49-F238E27FC236}">
                <a16:creationId xmlns:a16="http://schemas.microsoft.com/office/drawing/2014/main" id="{87B47D42-7448-4F50-ADE9-2384FE10BB43}"/>
              </a:ext>
            </a:extLst>
          </p:cNvPr>
          <p:cNvSpPr txBox="1"/>
          <p:nvPr/>
        </p:nvSpPr>
        <p:spPr>
          <a:xfrm>
            <a:off x="3637108" y="4232651"/>
            <a:ext cx="4894289" cy="646331"/>
          </a:xfrm>
          <a:prstGeom prst="rect">
            <a:avLst/>
          </a:prstGeom>
          <a:noFill/>
        </p:spPr>
        <p:txBody>
          <a:bodyPr wrap="none" rtlCol="0">
            <a:spAutoFit/>
          </a:bodyPr>
          <a:lstStyle/>
          <a:p>
            <a:pPr algn="ctr"/>
            <a:r>
              <a:rPr lang="vi-VN" sz="3600" noProof="0" dirty="0"/>
              <a:t>Nhu cầu của con người</a:t>
            </a:r>
          </a:p>
        </p:txBody>
      </p:sp>
    </p:spTree>
    <p:extLst>
      <p:ext uri="{BB962C8B-B14F-4D97-AF65-F5344CB8AC3E}">
        <p14:creationId xmlns:p14="http://schemas.microsoft.com/office/powerpoint/2010/main" val="2264081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ruta 17">
            <a:extLst>
              <a:ext uri="{FF2B5EF4-FFF2-40B4-BE49-F238E27FC236}">
                <a16:creationId xmlns:a16="http://schemas.microsoft.com/office/drawing/2014/main" id="{5307BA23-1153-4F7F-84EF-8D3849D5B7E3}"/>
              </a:ext>
            </a:extLst>
          </p:cNvPr>
          <p:cNvSpPr txBox="1"/>
          <p:nvPr/>
        </p:nvSpPr>
        <p:spPr>
          <a:xfrm>
            <a:off x="4490431" y="3867434"/>
            <a:ext cx="3211135" cy="1200329"/>
          </a:xfrm>
          <a:prstGeom prst="rect">
            <a:avLst/>
          </a:prstGeom>
          <a:noFill/>
        </p:spPr>
        <p:txBody>
          <a:bodyPr wrap="none" rtlCol="0">
            <a:spAutoFit/>
          </a:bodyPr>
          <a:lstStyle/>
          <a:p>
            <a:pPr algn="ctr"/>
            <a:r>
              <a:rPr lang="vi-VN" sz="3600" noProof="0" dirty="0">
                <a:highlight>
                  <a:srgbClr val="F4E4D1"/>
                </a:highlight>
              </a:rPr>
              <a:t>Trách nhiệm </a:t>
            </a:r>
            <a:br>
              <a:rPr lang="vi-VN" sz="3600" noProof="0" dirty="0">
                <a:highlight>
                  <a:srgbClr val="F4E4D1"/>
                </a:highlight>
              </a:rPr>
            </a:br>
            <a:r>
              <a:rPr lang="vi-VN" sz="3600" noProof="0" dirty="0">
                <a:highlight>
                  <a:srgbClr val="F4E4D1"/>
                </a:highlight>
              </a:rPr>
              <a:t>của chánh phủ</a:t>
            </a:r>
          </a:p>
        </p:txBody>
      </p:sp>
      <p:pic>
        <p:nvPicPr>
          <p:cNvPr id="30" name="Picture 2">
            <a:extLst>
              <a:ext uri="{FF2B5EF4-FFF2-40B4-BE49-F238E27FC236}">
                <a16:creationId xmlns:a16="http://schemas.microsoft.com/office/drawing/2014/main" id="{82B33343-149E-420C-BD96-FB38ACB18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100" y="2080370"/>
            <a:ext cx="3153797" cy="16054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8B469D3F-6214-364C-9C00-080C03B0C8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740" y="385028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extLst>
              <a:ext uri="{FF2B5EF4-FFF2-40B4-BE49-F238E27FC236}">
                <a16:creationId xmlns:a16="http://schemas.microsoft.com/office/drawing/2014/main" id="{9E3FAFB1-51E8-254D-B52B-444115FE4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448" y="700812"/>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a:extLst>
              <a:ext uri="{FF2B5EF4-FFF2-40B4-BE49-F238E27FC236}">
                <a16:creationId xmlns:a16="http://schemas.microsoft.com/office/drawing/2014/main" id="{F51DD84E-A9EB-C945-BD08-3F0DB90925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5670" y="2339858"/>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a:extLst>
              <a:ext uri="{FF2B5EF4-FFF2-40B4-BE49-F238E27FC236}">
                <a16:creationId xmlns:a16="http://schemas.microsoft.com/office/drawing/2014/main" id="{A9D01FB0-74C3-8C4B-B488-AEAD9B36F8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7740" y="2546564"/>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8">
            <a:extLst>
              <a:ext uri="{FF2B5EF4-FFF2-40B4-BE49-F238E27FC236}">
                <a16:creationId xmlns:a16="http://schemas.microsoft.com/office/drawing/2014/main" id="{A5519C1C-8E14-6F4A-828C-FFE7648F60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6887" y="710338"/>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9">
            <a:extLst>
              <a:ext uri="{FF2B5EF4-FFF2-40B4-BE49-F238E27FC236}">
                <a16:creationId xmlns:a16="http://schemas.microsoft.com/office/drawing/2014/main" id="{471622D3-96B5-2E43-BCCC-133D766F7FA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019" y="5392438"/>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0">
            <a:extLst>
              <a:ext uri="{FF2B5EF4-FFF2-40B4-BE49-F238E27FC236}">
                <a16:creationId xmlns:a16="http://schemas.microsoft.com/office/drawing/2014/main" id="{DE5AEDF1-424F-E14C-8F46-C8240DC2A2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19375" y="1233321"/>
            <a:ext cx="103822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2">
            <a:extLst>
              <a:ext uri="{FF2B5EF4-FFF2-40B4-BE49-F238E27FC236}">
                <a16:creationId xmlns:a16="http://schemas.microsoft.com/office/drawing/2014/main" id="{0F7E243D-3FA8-7C43-82E8-324EB09FBA7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2649" y="4997151"/>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3">
            <a:extLst>
              <a:ext uri="{FF2B5EF4-FFF2-40B4-BE49-F238E27FC236}">
                <a16:creationId xmlns:a16="http://schemas.microsoft.com/office/drawing/2014/main" id="{16A3FDA8-5AE7-9F4A-BA2D-ABEEDA06B9A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3851" y="700812"/>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4">
            <a:extLst>
              <a:ext uri="{FF2B5EF4-FFF2-40B4-BE49-F238E27FC236}">
                <a16:creationId xmlns:a16="http://schemas.microsoft.com/office/drawing/2014/main" id="{E003D261-AA6A-5447-BA57-812AC775B9A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77055" y="3640462"/>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5">
            <a:extLst>
              <a:ext uri="{FF2B5EF4-FFF2-40B4-BE49-F238E27FC236}">
                <a16:creationId xmlns:a16="http://schemas.microsoft.com/office/drawing/2014/main" id="{EC19E865-24AC-EC49-8017-6A6088245F8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6412" y="5392437"/>
            <a:ext cx="102870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1">
            <a:extLst>
              <a:ext uri="{FF2B5EF4-FFF2-40B4-BE49-F238E27FC236}">
                <a16:creationId xmlns:a16="http://schemas.microsoft.com/office/drawing/2014/main" id="{8C3B8525-BAA2-2746-AB56-90316938FD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35878" y="1242846"/>
            <a:ext cx="103822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2">
            <a:extLst>
              <a:ext uri="{FF2B5EF4-FFF2-40B4-BE49-F238E27FC236}">
                <a16:creationId xmlns:a16="http://schemas.microsoft.com/office/drawing/2014/main" id="{4948729D-295A-584C-923E-C8237D3B1ED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05102" y="4830628"/>
            <a:ext cx="10287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3">
            <a:extLst>
              <a:ext uri="{FF2B5EF4-FFF2-40B4-BE49-F238E27FC236}">
                <a16:creationId xmlns:a16="http://schemas.microsoft.com/office/drawing/2014/main" id="{5145EACE-4632-724F-AFDE-83A8CE28328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29448" y="5392437"/>
            <a:ext cx="10287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210358"/>
      </p:ext>
    </p:extLst>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D427D714-8175-D940-A961-C34CAD7D9BCA}"/>
    </a:ext>
  </a:extLst>
</a:theme>
</file>

<file path=ppt/theme/theme2.xml><?xml version="1.0" encoding="utf-8"?>
<a:theme xmlns:a="http://schemas.openxmlformats.org/drawingml/2006/main" name="1_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7E0EFE22-E4C3-234C-A69E-13051482C143}"/>
    </a:ext>
  </a:extLst>
</a:theme>
</file>

<file path=ppt/theme/theme3.xml><?xml version="1.0" encoding="utf-8"?>
<a:theme xmlns:a="http://schemas.openxmlformats.org/drawingml/2006/main" name="4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43CDDBDB-4E30-E647-8FB6-BA6C6445391D}"/>
    </a:ext>
  </a:extLst>
</a:theme>
</file>

<file path=ppt/theme/theme4.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8F230C54-BA81-2E44-A00F-7D709035E4B2}"/>
    </a:ext>
  </a:extLst>
</a:theme>
</file>

<file path=ppt/theme/theme5.xml><?xml version="1.0" encoding="utf-8"?>
<a:theme xmlns:a="http://schemas.openxmlformats.org/drawingml/2006/main" name="3_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ssion1_PPT" id="{246DCF40-6CFC-F646-8001-A43CEB8F1AAA}" vid="{328BC865-2ED8-F74E-8A13-A17636D6F1CE}"/>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6148829b63786bf4a6f574496a152db2">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d59c8d2cd7a5f6cdcc4e90631be1468f"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c5_r xmlns="27879760-8d42-4139-817b-a85748325e78">2021</_x00c5_r>
    <lcf76f155ced4ddcb4097134ff3c332f xmlns="27879760-8d42-4139-817b-a85748325e78">
      <Terms xmlns="http://schemas.microsoft.com/office/infopath/2007/PartnerControls"/>
    </lcf76f155ced4ddcb4097134ff3c332f>
    <TaxCatchAll xmlns="007ce96f-f6e4-41e9-bbc1-3453ece26c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C6796A-7B60-461A-B1F6-789EB90A74E0}"/>
</file>

<file path=customXml/itemProps2.xml><?xml version="1.0" encoding="utf-8"?>
<ds:datastoreItem xmlns:ds="http://schemas.openxmlformats.org/officeDocument/2006/customXml" ds:itemID="{6C759612-FB27-4A08-A657-FD317E5BFB2E}">
  <ds:schemaRefs>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07ce96f-f6e4-41e9-bbc1-3453ece26c5d"/>
    <ds:schemaRef ds:uri="27879760-8d42-4139-817b-a85748325e78"/>
    <ds:schemaRef ds:uri="http://purl.org/dc/dcmitype/"/>
  </ds:schemaRefs>
</ds:datastoreItem>
</file>

<file path=customXml/itemProps3.xml><?xml version="1.0" encoding="utf-8"?>
<ds:datastoreItem xmlns:ds="http://schemas.openxmlformats.org/officeDocument/2006/customXml" ds:itemID="{23068F6F-4F41-4F2C-B306-681BD5983E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Session1_PPT (1)</Template>
  <TotalTime>2134</TotalTime>
  <Words>3701</Words>
  <Application>Microsoft Macintosh PowerPoint</Application>
  <PresentationFormat>Bredbild</PresentationFormat>
  <Paragraphs>232</Paragraphs>
  <Slides>29</Slides>
  <Notes>29</Notes>
  <HiddenSlides>0</HiddenSlides>
  <MMClips>0</MMClips>
  <ScaleCrop>false</ScaleCrop>
  <HeadingPairs>
    <vt:vector size="6" baseType="variant">
      <vt:variant>
        <vt:lpstr>Använt teckensnitt</vt:lpstr>
      </vt:variant>
      <vt:variant>
        <vt:i4>6</vt:i4>
      </vt:variant>
      <vt:variant>
        <vt:lpstr>Tema</vt:lpstr>
      </vt:variant>
      <vt:variant>
        <vt:i4>5</vt:i4>
      </vt:variant>
      <vt:variant>
        <vt:lpstr>Bildrubriker</vt:lpstr>
      </vt:variant>
      <vt:variant>
        <vt:i4>29</vt:i4>
      </vt:variant>
    </vt:vector>
  </HeadingPairs>
  <TitlesOfParts>
    <vt:vector size="40" baseType="lpstr">
      <vt:lpstr>Arial</vt:lpstr>
      <vt:lpstr>Calibri</vt:lpstr>
      <vt:lpstr>Calibri Light</vt:lpstr>
      <vt:lpstr>Segoe UI</vt:lpstr>
      <vt:lpstr>Times New Roman</vt:lpstr>
      <vt:lpstr>WordVisiCarriageReturn_MSFontService</vt:lpstr>
      <vt:lpstr>FORBTema2</vt:lpstr>
      <vt:lpstr>1_Anpassad formgivning</vt:lpstr>
      <vt:lpstr>4_FORBTema2</vt:lpstr>
      <vt:lpstr>Anpassad formgivning</vt:lpstr>
      <vt:lpstr>3_FORBTema2</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 ĐIỀU 1  “Mọi người sinh ra tự  do và bình đẳng về phẩm cách và quyền lợi,  có lý trí và lương tri,  và phải đối xử với nhau trong tình bác ái.”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Session1 PowerPoint</dc:title>
  <dc:creator>FORB Learning Platform;Katherine.Cash@smc.global</dc:creator>
  <cp:lastModifiedBy>Kristina Schollin-Borg</cp:lastModifiedBy>
  <cp:revision>304</cp:revision>
  <cp:lastPrinted>2021-06-02T17:53:06Z</cp:lastPrinted>
  <dcterms:created xsi:type="dcterms:W3CDTF">2021-07-06T04:33:10Z</dcterms:created>
  <dcterms:modified xsi:type="dcterms:W3CDTF">2026-05-04T09:17:47Z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