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6456787" w14:textId="22FCF0F8" w:rsidR="00594933" w:rsidRPr="0035727C" w:rsidRDefault="00C26065" w:rsidP="00594933">
      <w:pPr>
        <w:autoSpaceDE w:val="0"/>
        <w:autoSpaceDN w:val="0"/>
        <w:adjustRightInd w:val="0"/>
        <w:spacing w:after="170" w:line="500" w:lineRule="atLeast"/>
        <w:jc w:val="center"/>
        <w:textAlignment w:val="center"/>
        <w:rPr>
          <w:rFonts w:cs="Calibri"/>
          <w:color w:val="000000"/>
          <w:spacing w:val="100"/>
          <w:sz w:val="32"/>
          <w:szCs w:val="32"/>
          <w:lang w:val="en-US"/>
        </w:rPr>
      </w:pPr>
      <w:r>
        <w:rPr>
          <w:noProof/>
        </w:rPr>
        <w:drawing>
          <wp:anchor distT="0" distB="0" distL="114300" distR="114300" simplePos="0" relativeHeight="251661312" behindDoc="0" locked="0" layoutInCell="1" allowOverlap="1" wp14:anchorId="2F7C1AD2" wp14:editId="3334AFEB">
            <wp:simplePos x="0" y="0"/>
            <wp:positionH relativeFrom="column">
              <wp:posOffset>-543560</wp:posOffset>
            </wp:positionH>
            <wp:positionV relativeFrom="paragraph">
              <wp:posOffset>-791845</wp:posOffset>
            </wp:positionV>
            <wp:extent cx="6836410" cy="123825"/>
            <wp:effectExtent l="0" t="0" r="2540" b="9525"/>
            <wp:wrapNone/>
            <wp:docPr id="34"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 name="Picture 3"/>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6836410" cy="123825"/>
                    </a:xfrm>
                    <a:prstGeom prst="rect">
                      <a:avLst/>
                    </a:prstGeom>
                    <a:noFill/>
                    <a:extLst>
                      <a:ext uri="{909E8E84-426E-40DD-AFC4-6F175D3DCCD1}">
                        <a14:hiddenFill xmlns:a14="http://schemas.microsoft.com/office/drawing/2010/main">
                          <a:solidFill>
                            <a:srgbClr val="FFFFFF"/>
                          </a:solidFill>
                        </a14:hiddenFill>
                      </a:ext>
                    </a:extLst>
                  </pic:spPr>
                </pic:pic>
              </a:graphicData>
            </a:graphic>
          </wp:anchor>
        </w:drawing>
      </w:r>
      <w:r w:rsidR="00FD5EA7">
        <w:rPr>
          <w:noProof/>
        </w:rPr>
        <mc:AlternateContent>
          <mc:Choice Requires="wps">
            <w:drawing>
              <wp:anchor distT="0" distB="0" distL="114300" distR="114300" simplePos="0" relativeHeight="251657216" behindDoc="1" locked="0" layoutInCell="1" allowOverlap="1" wp14:anchorId="3A83B97E" wp14:editId="5FEA0BCD">
                <wp:simplePos x="0" y="0"/>
                <wp:positionH relativeFrom="page">
                  <wp:align>left</wp:align>
                </wp:positionH>
                <wp:positionV relativeFrom="paragraph">
                  <wp:posOffset>-1167946</wp:posOffset>
                </wp:positionV>
                <wp:extent cx="7596596" cy="10743565"/>
                <wp:effectExtent l="0" t="0" r="4445" b="635"/>
                <wp:wrapNone/>
                <wp:docPr id="28" name="Rektangel 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596596" cy="10743565"/>
                        </a:xfrm>
                        <a:prstGeom prst="rect">
                          <a:avLst/>
                        </a:prstGeom>
                        <a:solidFill>
                          <a:srgbClr val="F1DDC6"/>
                        </a:solidFill>
                        <a:ln w="1270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0187226" id="Rektangel 5" o:spid="_x0000_s1026" style="position:absolute;margin-left:0;margin-top:-91.95pt;width:598.15pt;height:845.95pt;z-index:-251659264;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7V6LdQIAAOQEAAAOAAAAZHJzL2Uyb0RvYy54bWysVNtu2zAMfR+wfxD0vtrJcmmNOkWQIMOA&#10;oC3WDn1mZNkWqtskJU739aNkp826PQ0LAoEUKV4OD319c1SSHLjzwuiSji5ySrhmphK6Ken3x82n&#10;S0p8AF2BNJqX9IV7erP4+OG6swUfm9bIijuCQbQvOlvSNgRbZJlnLVfgL4zlGo21cQoCqq7JKgcd&#10;RlcyG+f5LOuMq6wzjHuPt+veSBcpfl1zFu7q2vNAZEmxtpBOl85dPLPFNRSNA9sKNpQB/1CFAqEx&#10;6WuoNQQgeyf+CKUEc8abOlwwozJT14Lx1AN2M8rfdfPQguWpFwTH21eY/P8Ly24P946IqqRjnJQG&#10;hTP6xp9xYg2XZBrx6awv0O3B3rvYobdbw549GrLfLFHxg8+xdir6Yn/kmMB+eQWbHwNheDmfXs3w&#10;TwlD2yifTz5PZylfBsXpvXU+fOFGkSiU1OE4E8pw2PoQK4Di5JJKM1JUGyFlUlyzW0lHDoCj34zW&#10;69UsdoNP/Lmb1KTD/ON5jvRggBSsJQQUlUVQvG4oAdkgt1lwKbc2MQNG6nOvwbd9jhS2J5QSAVkt&#10;hSrpZR5/Q2ap4zOeeDl08AZblHamesF5ONMT1Vu2Edj6Fny4B4fMxCJx28IdHrU0WLkZJEpa437+&#10;7T76I2HQSkmHTMeufuzBcUrkV41UuhpNJnE1kjKZzseouHPL7tyi92plENER7rVlSYz+QZ7E2hn1&#10;hEu5jFnRBJph7h6/QVmFfgNxrRlfLpMbroOFsNUPlsXgJ3gfj0/g7DD/gNy5NaetgOIdDXrf+FKb&#10;5T6YWiSOvOE6UBZXKfFgWPu4q+d68nr7OC1+AQAA//8DAFBLAwQUAAYACAAAACEAu+5T998AAAAL&#10;AQAADwAAAGRycy9kb3ducmV2LnhtbEyPwU7DMAyG70i8Q2QkbltSJqa2NJ0QEjcktIEQ3LzGNBWN&#10;0zXpVnh6shPcbP2/Pn+uNrPrxZHG0HnWkC0VCOLGm45bDa8vj4scRIjIBnvPpOGbAmzqy4sKS+NP&#10;vKXjLrYiQTiUqMHGOJRShsaSw7D0A3HKPv3oMKZ1bKUZ8ZTgrpc3Sq2lw47TBYsDPVhqvnaT06AO&#10;B/uE/rl1HxO/u2xrirefQuvrq/n+DkSkOf6V4ayf1KFOTns/sQmiT4zU07DI8lUB4pxnxXoFYp+m&#10;W5UrkHUl//9Q/wIAAP//AwBQSwECLQAUAAYACAAAACEAtoM4kv4AAADhAQAAEwAAAAAAAAAAAAAA&#10;AAAAAAAAW0NvbnRlbnRfVHlwZXNdLnhtbFBLAQItABQABgAIAAAAIQA4/SH/1gAAAJQBAAALAAAA&#10;AAAAAAAAAAAAAC8BAABfcmVscy8ucmVsc1BLAQItABQABgAIAAAAIQBW7V6LdQIAAOQEAAAOAAAA&#10;AAAAAAAAAAAAAC4CAABkcnMvZTJvRG9jLnhtbFBLAQItABQABgAIAAAAIQC77lP33wAAAAsBAAAP&#10;AAAAAAAAAAAAAAAAAM8EAABkcnMvZG93bnJldi54bWxQSwUGAAAAAAQABADzAAAA2wUAAAAA&#10;" fillcolor="#f1ddc6" stroked="f" strokeweight="1pt">
                <w10:wrap anchorx="page"/>
              </v:rect>
            </w:pict>
          </mc:Fallback>
        </mc:AlternateContent>
      </w:r>
      <w:r w:rsidR="00FD5EA7">
        <w:rPr>
          <w:noProof/>
        </w:rPr>
        <w:drawing>
          <wp:anchor distT="0" distB="0" distL="114300" distR="114300" simplePos="0" relativeHeight="251655168" behindDoc="0" locked="0" layoutInCell="1" allowOverlap="1" wp14:anchorId="6A6FE5F8" wp14:editId="702E16FC">
            <wp:simplePos x="0" y="0"/>
            <wp:positionH relativeFrom="page">
              <wp:posOffset>3059430</wp:posOffset>
            </wp:positionH>
            <wp:positionV relativeFrom="page">
              <wp:posOffset>9489440</wp:posOffset>
            </wp:positionV>
            <wp:extent cx="1346200" cy="1014730"/>
            <wp:effectExtent l="0" t="0" r="0" b="0"/>
            <wp:wrapNone/>
            <wp:docPr id="27" name="Bildobjekt 3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Bildobjekt 39"/>
                    <pic:cNvPicPr>
                      <a:picLocks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1346200" cy="1014730"/>
                    </a:xfrm>
                    <a:prstGeom prst="rect">
                      <a:avLst/>
                    </a:prstGeom>
                    <a:noFill/>
                  </pic:spPr>
                </pic:pic>
              </a:graphicData>
            </a:graphic>
            <wp14:sizeRelH relativeFrom="page">
              <wp14:pctWidth>0</wp14:pctWidth>
            </wp14:sizeRelH>
            <wp14:sizeRelV relativeFrom="page">
              <wp14:pctHeight>0</wp14:pctHeight>
            </wp14:sizeRelV>
          </wp:anchor>
        </w:drawing>
      </w:r>
      <w:r w:rsidR="001D1B88" w:rsidRPr="001D1B88">
        <w:rPr>
          <w:rFonts w:cs="Calibri"/>
          <w:spacing w:val="100"/>
          <w:sz w:val="32"/>
          <w:szCs w:val="32"/>
        </w:rPr>
        <w:t xml:space="preserve"> </w:t>
      </w:r>
      <w:r w:rsidR="001D1B88">
        <w:rPr>
          <w:rFonts w:cs="Calibri"/>
          <w:spacing w:val="100"/>
          <w:sz w:val="32"/>
          <w:szCs w:val="32"/>
        </w:rPr>
        <w:t>CH</w:t>
      </w:r>
      <w:r w:rsidR="001D1B88" w:rsidRPr="00A32980">
        <w:rPr>
          <w:rFonts w:cs="Calibri"/>
          <w:spacing w:val="100"/>
          <w:sz w:val="32"/>
          <w:szCs w:val="32"/>
          <w:lang w:val="vi-VN"/>
        </w:rPr>
        <w:t>UYÊN ĐỀ 1</w:t>
      </w:r>
    </w:p>
    <w:p w14:paraId="1B7AC773" w14:textId="77777777" w:rsidR="001D1B88" w:rsidRPr="007F52A1" w:rsidRDefault="001D1B88" w:rsidP="001D1B88">
      <w:pPr>
        <w:pStyle w:val="Nidung"/>
        <w:spacing w:line="260" w:lineRule="atLeast"/>
        <w:jc w:val="center"/>
        <w:rPr>
          <w:b/>
          <w:bCs/>
          <w:caps/>
          <w:spacing w:val="20"/>
          <w:sz w:val="32"/>
          <w:szCs w:val="32"/>
          <w:lang w:val="vi-VN"/>
        </w:rPr>
      </w:pPr>
      <w:r w:rsidRPr="007F52A1">
        <w:rPr>
          <w:b/>
          <w:bCs/>
          <w:caps/>
          <w:spacing w:val="20"/>
          <w:sz w:val="32"/>
          <w:szCs w:val="32"/>
          <w:lang w:val="vi-VN"/>
        </w:rPr>
        <w:t xml:space="preserve">Nhu cầu </w:t>
      </w:r>
      <w:r w:rsidRPr="007F52A1">
        <w:rPr>
          <w:b/>
          <w:bCs/>
          <w:caps/>
          <w:sz w:val="32"/>
          <w:szCs w:val="32"/>
          <w:lang w:val="vi-VN"/>
        </w:rPr>
        <w:t xml:space="preserve">của </w:t>
      </w:r>
      <w:r w:rsidRPr="007F52A1">
        <w:rPr>
          <w:b/>
          <w:bCs/>
          <w:caps/>
          <w:spacing w:val="20"/>
          <w:sz w:val="32"/>
          <w:szCs w:val="32"/>
          <w:lang w:val="vi-VN"/>
        </w:rPr>
        <w:t xml:space="preserve">con người – quyền con người </w:t>
      </w:r>
      <w:r w:rsidRPr="007F52A1">
        <w:rPr>
          <w:b/>
          <w:bCs/>
          <w:caps/>
          <w:spacing w:val="20"/>
          <w:sz w:val="32"/>
          <w:szCs w:val="32"/>
          <w:lang w:val="vi-VN"/>
        </w:rPr>
        <w:br/>
        <w:t>– trách nhiệm của con người</w:t>
      </w:r>
    </w:p>
    <w:p w14:paraId="7FFEE66D" w14:textId="77777777" w:rsidR="00594933" w:rsidRDefault="00594933" w:rsidP="00594933">
      <w:pPr>
        <w:autoSpaceDE w:val="0"/>
        <w:autoSpaceDN w:val="0"/>
        <w:adjustRightInd w:val="0"/>
        <w:spacing w:line="260" w:lineRule="atLeast"/>
        <w:jc w:val="center"/>
        <w:textAlignment w:val="center"/>
        <w:rPr>
          <w:rFonts w:cs="Calibri"/>
          <w:b/>
          <w:bCs/>
          <w:caps/>
          <w:color w:val="000000"/>
          <w:spacing w:val="20"/>
          <w:sz w:val="30"/>
          <w:szCs w:val="30"/>
          <w:lang w:val="en-US"/>
        </w:rPr>
      </w:pPr>
    </w:p>
    <w:p w14:paraId="70DAEFF0" w14:textId="77777777" w:rsidR="00594933" w:rsidRDefault="00594933" w:rsidP="00594933">
      <w:pPr>
        <w:autoSpaceDE w:val="0"/>
        <w:autoSpaceDN w:val="0"/>
        <w:adjustRightInd w:val="0"/>
        <w:spacing w:line="260" w:lineRule="atLeast"/>
        <w:jc w:val="center"/>
        <w:textAlignment w:val="center"/>
        <w:rPr>
          <w:rFonts w:cs="Calibri"/>
          <w:b/>
          <w:bCs/>
          <w:caps/>
          <w:color w:val="000000"/>
          <w:spacing w:val="20"/>
          <w:sz w:val="30"/>
          <w:szCs w:val="30"/>
          <w:lang w:val="en-US"/>
        </w:rPr>
      </w:pPr>
    </w:p>
    <w:p w14:paraId="1A33AC45" w14:textId="77777777" w:rsidR="00594933" w:rsidRPr="0035727C" w:rsidRDefault="00594933" w:rsidP="00594933">
      <w:pPr>
        <w:autoSpaceDE w:val="0"/>
        <w:autoSpaceDN w:val="0"/>
        <w:adjustRightInd w:val="0"/>
        <w:spacing w:line="260" w:lineRule="atLeast"/>
        <w:jc w:val="center"/>
        <w:textAlignment w:val="center"/>
        <w:rPr>
          <w:rFonts w:cs="Calibri"/>
          <w:b/>
          <w:bCs/>
          <w:caps/>
          <w:color w:val="000000"/>
          <w:spacing w:val="20"/>
          <w:sz w:val="30"/>
          <w:szCs w:val="30"/>
          <w:lang w:val="en-US"/>
        </w:rPr>
      </w:pPr>
    </w:p>
    <w:p w14:paraId="102AC7EF" w14:textId="27EFB2FB" w:rsidR="00345D65" w:rsidRDefault="001D1B88" w:rsidP="00295093">
      <w:pPr>
        <w:pStyle w:val="Allmntstyckeformat"/>
        <w:spacing w:after="480" w:line="240" w:lineRule="auto"/>
        <w:jc w:val="center"/>
        <w:rPr>
          <w:rFonts w:ascii="Calibri" w:hAnsi="Calibri" w:cs="Mulish-Bold"/>
          <w:b/>
          <w:bCs/>
          <w:caps/>
          <w:spacing w:val="115"/>
          <w:sz w:val="32"/>
          <w:szCs w:val="32"/>
          <w:lang w:val="en-US"/>
        </w:rPr>
      </w:pPr>
      <w:r w:rsidRPr="007F52A1">
        <w:rPr>
          <w:b/>
          <w:bCs/>
          <w:sz w:val="104"/>
          <w:szCs w:val="104"/>
          <w:lang w:val="vi-VN"/>
        </w:rPr>
        <w:t>Kịch bản trình bày</w:t>
      </w:r>
      <w:r w:rsidRPr="001D1B88">
        <w:rPr>
          <w:noProof/>
          <w:lang w:val="en-US"/>
        </w:rPr>
        <w:t xml:space="preserve"> </w:t>
      </w:r>
      <w:r w:rsidR="00657A7D">
        <w:rPr>
          <w:rFonts w:ascii="Calibri" w:hAnsi="Calibri" w:cs="Mulish-Bold"/>
          <w:b/>
          <w:bCs/>
          <w:caps/>
          <w:spacing w:val="115"/>
          <w:sz w:val="32"/>
          <w:szCs w:val="32"/>
          <w:lang w:val="en-US"/>
        </w:rPr>
        <w:br/>
      </w:r>
    </w:p>
    <w:p w14:paraId="5444E447" w14:textId="31B20932" w:rsidR="002358CB" w:rsidRPr="00D33AAA" w:rsidRDefault="001D1B88" w:rsidP="00295093">
      <w:pPr>
        <w:pStyle w:val="Allmntstyckeformat"/>
        <w:spacing w:after="480" w:line="240" w:lineRule="auto"/>
        <w:jc w:val="center"/>
        <w:rPr>
          <w:rFonts w:ascii="Calibri" w:hAnsi="Calibri" w:cs="Mulish-Bold"/>
          <w:b/>
          <w:bCs/>
          <w:caps/>
          <w:spacing w:val="115"/>
          <w:sz w:val="32"/>
          <w:szCs w:val="32"/>
          <w:lang w:val="en-US"/>
        </w:rPr>
      </w:pPr>
      <w:r w:rsidRPr="007F52A1">
        <w:rPr>
          <w:b/>
          <w:bCs/>
          <w:noProof/>
          <w:sz w:val="104"/>
          <w:szCs w:val="104"/>
          <w:lang w:val="vi-VN"/>
        </w:rPr>
        <w:drawing>
          <wp:anchor distT="0" distB="0" distL="114300" distR="114300" simplePos="0" relativeHeight="251663360" behindDoc="0" locked="0" layoutInCell="1" allowOverlap="1" wp14:anchorId="0B6ED9EA" wp14:editId="6DD46DFB">
            <wp:simplePos x="0" y="0"/>
            <wp:positionH relativeFrom="margin">
              <wp:posOffset>1417249</wp:posOffset>
            </wp:positionH>
            <wp:positionV relativeFrom="paragraph">
              <wp:posOffset>-1057</wp:posOffset>
            </wp:positionV>
            <wp:extent cx="2825376" cy="3995400"/>
            <wp:effectExtent l="25400" t="25400" r="83185" b="94615"/>
            <wp:wrapNone/>
            <wp:docPr id="46784228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7842284" name="Picture 1"/>
                    <pic:cNvPicPr/>
                  </pic:nvPicPr>
                  <pic:blipFill>
                    <a:blip r:embed="rId13" cstate="print">
                      <a:extLst>
                        <a:ext uri="{28A0092B-C50C-407E-A947-70E740481C1C}">
                          <a14:useLocalDpi xmlns:a14="http://schemas.microsoft.com/office/drawing/2010/main" val="0"/>
                        </a:ext>
                      </a:extLst>
                    </a:blip>
                    <a:stretch>
                      <a:fillRect/>
                    </a:stretch>
                  </pic:blipFill>
                  <pic:spPr>
                    <a:xfrm>
                      <a:off x="0" y="0"/>
                      <a:ext cx="2825376" cy="3995400"/>
                    </a:xfrm>
                    <a:prstGeom prst="rect">
                      <a:avLst/>
                    </a:prstGeom>
                    <a:solidFill>
                      <a:sysClr val="window" lastClr="FFFFFF"/>
                    </a:solidFill>
                    <a:effectLst>
                      <a:outerShdw blurRad="50800" dist="38100" dir="2700000" algn="ctr" rotWithShape="0">
                        <a:sysClr val="window" lastClr="FFFFFF">
                          <a:lumMod val="65000"/>
                          <a:alpha val="40000"/>
                        </a:sysClr>
                      </a:outerShdw>
                    </a:effectLst>
                  </pic:spPr>
                </pic:pic>
              </a:graphicData>
            </a:graphic>
            <wp14:sizeRelH relativeFrom="margin">
              <wp14:pctWidth>0</wp14:pctWidth>
            </wp14:sizeRelH>
            <wp14:sizeRelV relativeFrom="margin">
              <wp14:pctHeight>0</wp14:pctHeight>
            </wp14:sizeRelV>
          </wp:anchor>
        </w:drawing>
      </w:r>
    </w:p>
    <w:p w14:paraId="155DFAB8" w14:textId="32682F00" w:rsidR="00A067E5" w:rsidRPr="00010540" w:rsidRDefault="00594933" w:rsidP="001C55E9">
      <w:pPr>
        <w:rPr>
          <w:rFonts w:cs="Calibri"/>
          <w:color w:val="000000"/>
          <w:sz w:val="32"/>
          <w:szCs w:val="32"/>
          <w:lang w:val="en-US"/>
        </w:rPr>
      </w:pPr>
      <w:r>
        <w:rPr>
          <w:rFonts w:cs="Mulish-Bold"/>
          <w:b/>
          <w:bCs/>
          <w:caps/>
          <w:spacing w:val="115"/>
          <w:sz w:val="32"/>
          <w:szCs w:val="32"/>
          <w:lang w:val="en-US"/>
        </w:rPr>
        <w:br w:type="page"/>
      </w:r>
      <w:r w:rsidR="001D1B88" w:rsidRPr="007F52A1">
        <w:rPr>
          <w:sz w:val="48"/>
          <w:szCs w:val="48"/>
          <w:lang w:val="vi-VN"/>
        </w:rPr>
        <w:lastRenderedPageBreak/>
        <w:t>Kịch bản trình bày</w:t>
      </w:r>
      <w:r w:rsidR="00814C7B" w:rsidRPr="00010540">
        <w:rPr>
          <w:rFonts w:cs="Calibri"/>
          <w:sz w:val="48"/>
          <w:szCs w:val="48"/>
          <w:lang w:val="en-US"/>
        </w:rPr>
        <w:br/>
      </w:r>
    </w:p>
    <w:p w14:paraId="003D1C97" w14:textId="77777777" w:rsidR="001D1B88" w:rsidRPr="007F52A1" w:rsidRDefault="001D1B88" w:rsidP="001D1B88">
      <w:pPr>
        <w:pStyle w:val="Nidung"/>
        <w:rPr>
          <w:rFonts w:ascii="Calibri Light" w:eastAsia="Calibri Light" w:hAnsi="Calibri Light" w:cs="Calibri Light"/>
          <w:spacing w:val="-6"/>
          <w:sz w:val="48"/>
          <w:szCs w:val="48"/>
          <w:lang w:val="vi-VN"/>
        </w:rPr>
      </w:pPr>
      <w:r w:rsidRPr="007F52A1">
        <w:rPr>
          <w:rFonts w:ascii="Calibri Light" w:hAnsi="Calibri Light"/>
          <w:spacing w:val="-6"/>
          <w:sz w:val="32"/>
          <w:szCs w:val="32"/>
          <w:lang w:val="vi-VN"/>
        </w:rPr>
        <w:t>Nhu cầu của con người – quyền con người – trách nhiệm của con người</w:t>
      </w:r>
    </w:p>
    <w:p w14:paraId="23F7F6C1" w14:textId="77777777" w:rsidR="00FC49B0" w:rsidRPr="00010540" w:rsidRDefault="00FC49B0" w:rsidP="00FC49B0">
      <w:pPr>
        <w:rPr>
          <w:rStyle w:val="normaltextrun"/>
          <w:rFonts w:cs="Calibri"/>
          <w:color w:val="000000"/>
          <w:sz w:val="21"/>
          <w:szCs w:val="21"/>
          <w:lang w:val="en-US"/>
        </w:rPr>
      </w:pPr>
    </w:p>
    <w:p w14:paraId="7AC202FB" w14:textId="1148107D" w:rsidR="00FC49B0" w:rsidRPr="001D0B29" w:rsidRDefault="001D1B88" w:rsidP="005B0FC5">
      <w:pPr>
        <w:spacing w:line="257" w:lineRule="auto"/>
        <w:ind w:right="-142"/>
        <w:rPr>
          <w:rFonts w:cs="Calibri"/>
          <w:i/>
          <w:iCs/>
          <w:sz w:val="21"/>
          <w:szCs w:val="21"/>
          <w:lang w:val="en-GB"/>
        </w:rPr>
      </w:pPr>
      <w:r w:rsidRPr="007F52A1">
        <w:rPr>
          <w:i/>
          <w:iCs/>
          <w:sz w:val="21"/>
          <w:szCs w:val="21"/>
          <w:lang w:val="vi-VN"/>
        </w:rPr>
        <w:t>Kịch bản này cho bài thuyết trình chuyên đề 1 được minh họa bằng các trang chiếu 7-28 của chuyên đề PowerPoint.</w:t>
      </w:r>
    </w:p>
    <w:p w14:paraId="7FF95236" w14:textId="77777777" w:rsidR="00FC49B0" w:rsidRPr="005B0FC5" w:rsidRDefault="00FC49B0" w:rsidP="00FC49B0">
      <w:pPr>
        <w:spacing w:line="257" w:lineRule="auto"/>
        <w:rPr>
          <w:rFonts w:cs="Calibri"/>
          <w:i/>
          <w:iCs/>
          <w:lang w:val="en-US"/>
        </w:rPr>
      </w:pPr>
    </w:p>
    <w:p w14:paraId="1AD3EBB6" w14:textId="77777777" w:rsidR="00FC49B0" w:rsidRPr="005B0FC5" w:rsidRDefault="00FC49B0" w:rsidP="00FC49B0">
      <w:pPr>
        <w:spacing w:line="257" w:lineRule="auto"/>
        <w:rPr>
          <w:rStyle w:val="normaltextrun"/>
          <w:rFonts w:cs="Calibri"/>
          <w:sz w:val="21"/>
          <w:szCs w:val="21"/>
          <w:lang w:val="en-US"/>
        </w:rPr>
      </w:pPr>
    </w:p>
    <w:tbl>
      <w:tblPr>
        <w:tblW w:w="0" w:type="auto"/>
        <w:tblBorders>
          <w:insideH w:val="dotted" w:sz="4" w:space="0" w:color="auto"/>
          <w:insideV w:val="single" w:sz="4" w:space="0" w:color="auto"/>
        </w:tblBorders>
        <w:tblLook w:val="04A0" w:firstRow="1" w:lastRow="0" w:firstColumn="1" w:lastColumn="0" w:noHBand="0" w:noVBand="1"/>
      </w:tblPr>
      <w:tblGrid>
        <w:gridCol w:w="2268"/>
        <w:gridCol w:w="6763"/>
      </w:tblGrid>
      <w:tr w:rsidR="00010540" w:rsidRPr="00726B33" w14:paraId="7E72795B" w14:textId="77777777" w:rsidTr="00010540">
        <w:trPr>
          <w:trHeight w:val="397"/>
        </w:trPr>
        <w:tc>
          <w:tcPr>
            <w:tcW w:w="2268" w:type="dxa"/>
            <w:tcBorders>
              <w:top w:val="nil"/>
              <w:bottom w:val="nil"/>
              <w:right w:val="nil"/>
            </w:tcBorders>
            <w:shd w:val="clear" w:color="auto" w:fill="auto"/>
          </w:tcPr>
          <w:p w14:paraId="4F0675F7" w14:textId="77777777" w:rsidR="00FC49B0" w:rsidRPr="00010540" w:rsidRDefault="00FC49B0" w:rsidP="00010540">
            <w:pPr>
              <w:pStyle w:val="paragraph"/>
              <w:spacing w:before="0" w:beforeAutospacing="0" w:after="0" w:afterAutospacing="0"/>
              <w:textAlignment w:val="baseline"/>
              <w:rPr>
                <w:rStyle w:val="normaltextrun"/>
                <w:rFonts w:ascii="Calibri" w:hAnsi="Calibri" w:cs="Calibri"/>
                <w:noProof/>
                <w:sz w:val="21"/>
                <w:szCs w:val="21"/>
                <w:lang w:val="en-US"/>
              </w:rPr>
            </w:pPr>
          </w:p>
        </w:tc>
        <w:tc>
          <w:tcPr>
            <w:tcW w:w="6763" w:type="dxa"/>
            <w:tcBorders>
              <w:top w:val="nil"/>
              <w:left w:val="nil"/>
              <w:bottom w:val="single" w:sz="4" w:space="0" w:color="auto"/>
            </w:tcBorders>
            <w:shd w:val="clear" w:color="auto" w:fill="FFFFFF"/>
            <w:vAlign w:val="bottom"/>
          </w:tcPr>
          <w:p w14:paraId="45E85E32" w14:textId="5F4C09F3" w:rsidR="00FC49B0" w:rsidRPr="00010540" w:rsidRDefault="001D1B88" w:rsidP="0031548C">
            <w:pPr>
              <w:pStyle w:val="paragraph"/>
              <w:spacing w:before="0" w:beforeAutospacing="0" w:after="0" w:afterAutospacing="0"/>
              <w:ind w:left="-110"/>
              <w:textAlignment w:val="baseline"/>
              <w:rPr>
                <w:rStyle w:val="normaltextrun"/>
                <w:rFonts w:ascii="Calibri" w:hAnsi="Calibri" w:cs="Calibri Light"/>
                <w:b/>
                <w:bCs/>
                <w:color w:val="FFFFFF"/>
                <w:sz w:val="21"/>
                <w:szCs w:val="21"/>
                <w:lang w:val="en-GB"/>
              </w:rPr>
            </w:pPr>
            <w:r w:rsidRPr="007722F3">
              <w:rPr>
                <w:rFonts w:ascii="Calibri" w:hAnsi="Calibri"/>
                <w:b/>
                <w:bCs/>
                <w:sz w:val="21"/>
                <w:szCs w:val="21"/>
                <w:lang w:val="vi-VN"/>
              </w:rPr>
              <w:t>GIỚI THIỆU: NHU CẦU CỦA CON NGƯỜI</w:t>
            </w:r>
          </w:p>
        </w:tc>
      </w:tr>
      <w:tr w:rsidR="00FC49B0" w:rsidRPr="00726B33" w14:paraId="5B6D708C" w14:textId="77777777" w:rsidTr="00010540">
        <w:tc>
          <w:tcPr>
            <w:tcW w:w="2268" w:type="dxa"/>
            <w:tcBorders>
              <w:top w:val="nil"/>
              <w:bottom w:val="nil"/>
              <w:right w:val="nil"/>
            </w:tcBorders>
            <w:shd w:val="clear" w:color="auto" w:fill="auto"/>
          </w:tcPr>
          <w:p w14:paraId="08A6860F" w14:textId="77777777" w:rsidR="00FC49B0" w:rsidRPr="00010540" w:rsidRDefault="00FC49B0" w:rsidP="00010540">
            <w:pPr>
              <w:pStyle w:val="paragraph"/>
              <w:spacing w:before="0" w:beforeAutospacing="0" w:after="0" w:afterAutospacing="0"/>
              <w:textAlignment w:val="baseline"/>
              <w:rPr>
                <w:rStyle w:val="normaltextrun"/>
                <w:rFonts w:ascii="Calibri" w:hAnsi="Calibri" w:cs="Calibri"/>
                <w:sz w:val="21"/>
                <w:szCs w:val="21"/>
                <w:lang w:val="en-GB"/>
              </w:rPr>
            </w:pPr>
          </w:p>
          <w:p w14:paraId="7771936F" w14:textId="13D2142D" w:rsidR="00FC49B0" w:rsidRPr="00010540" w:rsidRDefault="00FD5EA7" w:rsidP="00010540">
            <w:pPr>
              <w:pStyle w:val="paragraph"/>
              <w:spacing w:before="0" w:beforeAutospacing="0" w:after="0" w:afterAutospacing="0"/>
              <w:textAlignment w:val="baseline"/>
              <w:rPr>
                <w:rStyle w:val="normaltextrun"/>
                <w:rFonts w:ascii="Calibri" w:hAnsi="Calibri" w:cs="Calibri"/>
                <w:sz w:val="21"/>
                <w:szCs w:val="21"/>
                <w:lang w:val="en-GB"/>
              </w:rPr>
            </w:pPr>
            <w:r>
              <w:rPr>
                <w:rFonts w:ascii="Calibri" w:hAnsi="Calibri" w:cs="Calibri"/>
                <w:noProof/>
                <w:sz w:val="21"/>
                <w:szCs w:val="21"/>
                <w:lang w:eastAsia="sv-SE"/>
              </w:rPr>
              <w:drawing>
                <wp:inline distT="0" distB="0" distL="0" distR="0" wp14:anchorId="111351B6" wp14:editId="55C22353">
                  <wp:extent cx="1130300" cy="641350"/>
                  <wp:effectExtent l="0" t="0" r="0" b="0"/>
                  <wp:docPr id="1" name="Bild 1" descr="En bild som visar text&#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n bild som visar text&#10;&#10;Automatiskt genererad beskrivning"/>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1130300" cy="641350"/>
                          </a:xfrm>
                          <a:prstGeom prst="rect">
                            <a:avLst/>
                          </a:prstGeom>
                          <a:noFill/>
                          <a:ln>
                            <a:noFill/>
                          </a:ln>
                        </pic:spPr>
                      </pic:pic>
                    </a:graphicData>
                  </a:graphic>
                </wp:inline>
              </w:drawing>
            </w:r>
          </w:p>
        </w:tc>
        <w:tc>
          <w:tcPr>
            <w:tcW w:w="6763" w:type="dxa"/>
            <w:tcBorders>
              <w:top w:val="single" w:sz="4" w:space="0" w:color="auto"/>
              <w:left w:val="nil"/>
            </w:tcBorders>
            <w:shd w:val="clear" w:color="auto" w:fill="auto"/>
          </w:tcPr>
          <w:p w14:paraId="5ED2E379" w14:textId="3E1F5F80" w:rsidR="001D1B88" w:rsidRPr="001D1B88" w:rsidRDefault="001D1B88" w:rsidP="001D1B88">
            <w:pPr>
              <w:pStyle w:val="paragraph"/>
              <w:snapToGrid w:val="0"/>
              <w:spacing w:before="0" w:after="0"/>
              <w:ind w:left="-118"/>
              <w:rPr>
                <w:rFonts w:ascii="Calibri Light" w:hAnsi="Calibri Light"/>
                <w:sz w:val="21"/>
                <w:szCs w:val="21"/>
                <w:lang w:val="vi-VN"/>
              </w:rPr>
            </w:pPr>
            <w:r>
              <w:rPr>
                <w:rFonts w:ascii="Calibri Light" w:hAnsi="Calibri Light"/>
                <w:sz w:val="21"/>
                <w:szCs w:val="21"/>
                <w:lang w:val="vi-VN"/>
              </w:rPr>
              <w:br/>
            </w:r>
            <w:r w:rsidRPr="007722F3">
              <w:rPr>
                <w:rFonts w:ascii="Calibri Light" w:hAnsi="Calibri Light"/>
                <w:sz w:val="21"/>
                <w:szCs w:val="21"/>
                <w:lang w:val="vi-VN"/>
              </w:rPr>
              <w:t>Bất kể chúng ta là ai, tôn giáo, dân tộc, giới tính hay tuổi tác và bất kể chúng ta sống ở đâu – đều có chung những nhu cầu cơ bản mà tất cả chúng ta đều chia sẻ. Không ai muốn bị bắt vô cớ, bị tra tấn hay bị phân biệt đối xử và cũng không ai muốn con mình chết đói. Tất cả chúng ta đều muốn sống trong một xã hội được bảo vệ khỏi những điều này.  </w:t>
            </w:r>
            <w:r>
              <w:rPr>
                <w:rFonts w:ascii="Calibri Light" w:hAnsi="Calibri Light"/>
                <w:sz w:val="21"/>
                <w:szCs w:val="21"/>
                <w:lang w:val="vi-VN"/>
              </w:rPr>
              <w:br/>
            </w:r>
          </w:p>
        </w:tc>
      </w:tr>
      <w:tr w:rsidR="00FC49B0" w:rsidRPr="00726B33" w14:paraId="38A934BF" w14:textId="77777777" w:rsidTr="00010540">
        <w:trPr>
          <w:trHeight w:val="685"/>
        </w:trPr>
        <w:tc>
          <w:tcPr>
            <w:tcW w:w="2268" w:type="dxa"/>
            <w:vMerge w:val="restart"/>
            <w:tcBorders>
              <w:top w:val="nil"/>
              <w:bottom w:val="nil"/>
              <w:right w:val="nil"/>
            </w:tcBorders>
            <w:shd w:val="clear" w:color="auto" w:fill="auto"/>
          </w:tcPr>
          <w:p w14:paraId="108391AA" w14:textId="2E7DD5F4" w:rsidR="00FC49B0" w:rsidRPr="00010540" w:rsidRDefault="00FC49B0" w:rsidP="00010540">
            <w:pPr>
              <w:pStyle w:val="paragraph"/>
              <w:spacing w:before="0" w:beforeAutospacing="0" w:after="0" w:afterAutospacing="0"/>
              <w:textAlignment w:val="baseline"/>
              <w:rPr>
                <w:rFonts w:ascii="Calibri" w:hAnsi="Calibri" w:cs="Calibri"/>
                <w:sz w:val="21"/>
                <w:szCs w:val="21"/>
                <w:lang w:val="en-GB"/>
              </w:rPr>
            </w:pPr>
            <w:r w:rsidRPr="001D1B88">
              <w:rPr>
                <w:rFonts w:ascii="Calibri" w:hAnsi="Calibri" w:cs="Calibri"/>
                <w:sz w:val="21"/>
                <w:szCs w:val="21"/>
                <w:lang w:val="vi-VN"/>
              </w:rPr>
              <w:t xml:space="preserve"> </w:t>
            </w:r>
            <w:r w:rsidR="00726B33">
              <w:rPr>
                <w:rFonts w:ascii="Calibri" w:hAnsi="Calibri" w:cs="Calibri"/>
                <w:noProof/>
                <w:sz w:val="21"/>
                <w:szCs w:val="21"/>
                <w:lang w:val="en-GB"/>
              </w:rPr>
              <w:drawing>
                <wp:inline distT="0" distB="0" distL="0" distR="0" wp14:anchorId="5813BBEB" wp14:editId="02DCEAF3">
                  <wp:extent cx="1143000" cy="635000"/>
                  <wp:effectExtent l="0" t="0" r="0" b="0"/>
                  <wp:docPr id="502500583" name="Bildobjekt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2500583" name="Bildobjekt 502500583"/>
                          <pic:cNvPicPr/>
                        </pic:nvPicPr>
                        <pic:blipFill>
                          <a:blip r:embed="rId15" cstate="print">
                            <a:extLst>
                              <a:ext uri="{28A0092B-C50C-407E-A947-70E740481C1C}">
                                <a14:useLocalDpi xmlns:a14="http://schemas.microsoft.com/office/drawing/2010/main" val="0"/>
                              </a:ext>
                            </a:extLst>
                          </a:blip>
                          <a:stretch>
                            <a:fillRect/>
                          </a:stretch>
                        </pic:blipFill>
                        <pic:spPr>
                          <a:xfrm>
                            <a:off x="0" y="0"/>
                            <a:ext cx="1143000" cy="635000"/>
                          </a:xfrm>
                          <a:prstGeom prst="rect">
                            <a:avLst/>
                          </a:prstGeom>
                        </pic:spPr>
                      </pic:pic>
                    </a:graphicData>
                  </a:graphic>
                </wp:inline>
              </w:drawing>
            </w:r>
          </w:p>
        </w:tc>
        <w:tc>
          <w:tcPr>
            <w:tcW w:w="6763" w:type="dxa"/>
            <w:tcBorders>
              <w:left w:val="nil"/>
              <w:bottom w:val="nil"/>
            </w:tcBorders>
            <w:shd w:val="clear" w:color="auto" w:fill="auto"/>
          </w:tcPr>
          <w:p w14:paraId="6685DE2C" w14:textId="480B3761" w:rsidR="00FC49B0" w:rsidRPr="001D1B88" w:rsidRDefault="001D1B88" w:rsidP="001D1B88">
            <w:pPr>
              <w:pStyle w:val="paragraph"/>
              <w:snapToGrid w:val="0"/>
              <w:spacing w:before="0" w:after="0"/>
              <w:ind w:left="-118"/>
              <w:rPr>
                <w:rStyle w:val="eop"/>
                <w:rFonts w:ascii="Calibri Light" w:hAnsi="Calibri Light" w:cs="Calibri Light"/>
                <w:sz w:val="21"/>
                <w:szCs w:val="21"/>
                <w:lang w:val="vi-VN"/>
              </w:rPr>
            </w:pPr>
            <w:r>
              <w:rPr>
                <w:rFonts w:ascii="Calibri Light" w:hAnsi="Calibri Light"/>
                <w:sz w:val="21"/>
                <w:szCs w:val="21"/>
                <w:lang w:val="vi-VN"/>
              </w:rPr>
              <w:br/>
            </w:r>
            <w:r w:rsidRPr="007722F3">
              <w:rPr>
                <w:rFonts w:ascii="Calibri Light" w:hAnsi="Calibri Light"/>
                <w:sz w:val="21"/>
                <w:szCs w:val="21"/>
                <w:lang w:val="vi-VN"/>
              </w:rPr>
              <w:t>Con người có chung những nhu cầu cơ bản, phổ quát. Nếu những nhu cầu này không được đáp ứng, thì sức khỏe thể chất, cảm xúc và tinh thần của chúng ta sẽ bị ảnh hưởng. </w:t>
            </w:r>
            <w:r>
              <w:rPr>
                <w:rFonts w:ascii="Calibri Light" w:hAnsi="Calibri Light"/>
                <w:sz w:val="21"/>
                <w:szCs w:val="21"/>
                <w:lang w:val="vi-VN"/>
              </w:rPr>
              <w:br/>
            </w:r>
          </w:p>
        </w:tc>
      </w:tr>
      <w:tr w:rsidR="00010540" w:rsidRPr="00010540" w14:paraId="0C1178FE" w14:textId="77777777" w:rsidTr="00010540">
        <w:trPr>
          <w:trHeight w:val="397"/>
        </w:trPr>
        <w:tc>
          <w:tcPr>
            <w:tcW w:w="2268" w:type="dxa"/>
            <w:vMerge/>
            <w:tcBorders>
              <w:bottom w:val="nil"/>
              <w:right w:val="nil"/>
            </w:tcBorders>
            <w:shd w:val="clear" w:color="auto" w:fill="auto"/>
          </w:tcPr>
          <w:p w14:paraId="4E595967" w14:textId="77777777" w:rsidR="00FC49B0" w:rsidRPr="001D1B88" w:rsidRDefault="00FC49B0" w:rsidP="00010540">
            <w:pPr>
              <w:pStyle w:val="paragraph"/>
              <w:spacing w:before="0" w:beforeAutospacing="0" w:after="0" w:afterAutospacing="0"/>
              <w:textAlignment w:val="baseline"/>
              <w:rPr>
                <w:rStyle w:val="normaltextrun"/>
                <w:rFonts w:ascii="Calibri" w:hAnsi="Calibri" w:cs="Calibri"/>
                <w:color w:val="FFFFFF"/>
                <w:sz w:val="21"/>
                <w:szCs w:val="21"/>
                <w:lang w:val="vi-VN"/>
              </w:rPr>
            </w:pPr>
          </w:p>
        </w:tc>
        <w:tc>
          <w:tcPr>
            <w:tcW w:w="6763" w:type="dxa"/>
            <w:tcBorders>
              <w:top w:val="nil"/>
              <w:left w:val="nil"/>
              <w:bottom w:val="single" w:sz="4" w:space="0" w:color="auto"/>
            </w:tcBorders>
            <w:shd w:val="clear" w:color="auto" w:fill="FFFFFF"/>
            <w:vAlign w:val="bottom"/>
          </w:tcPr>
          <w:p w14:paraId="54C7B256" w14:textId="426ECA8A" w:rsidR="00FC49B0" w:rsidRPr="00010540" w:rsidRDefault="001D1B88" w:rsidP="0031548C">
            <w:pPr>
              <w:pStyle w:val="paragraph"/>
              <w:spacing w:before="0" w:beforeAutospacing="0" w:after="0" w:afterAutospacing="0"/>
              <w:ind w:left="-110"/>
              <w:textAlignment w:val="baseline"/>
              <w:rPr>
                <w:rFonts w:ascii="Calibri" w:hAnsi="Calibri" w:cs="Calibri Light"/>
                <w:b/>
                <w:bCs/>
                <w:sz w:val="21"/>
                <w:szCs w:val="21"/>
                <w:lang w:val="en-GB"/>
              </w:rPr>
            </w:pPr>
            <w:r w:rsidRPr="007722F3">
              <w:rPr>
                <w:rFonts w:ascii="Calibri" w:hAnsi="Calibri"/>
                <w:b/>
                <w:bCs/>
                <w:sz w:val="21"/>
                <w:szCs w:val="21"/>
                <w:lang w:val="vi-VN"/>
              </w:rPr>
              <w:t>NHÂN QUYỀN </w:t>
            </w:r>
          </w:p>
        </w:tc>
      </w:tr>
      <w:tr w:rsidR="002D3CAE" w:rsidRPr="00726B33" w14:paraId="4DED25F5" w14:textId="77777777" w:rsidTr="00010540">
        <w:tc>
          <w:tcPr>
            <w:tcW w:w="2268" w:type="dxa"/>
            <w:tcBorders>
              <w:top w:val="nil"/>
              <w:bottom w:val="nil"/>
              <w:right w:val="nil"/>
            </w:tcBorders>
            <w:shd w:val="clear" w:color="auto" w:fill="auto"/>
          </w:tcPr>
          <w:p w14:paraId="155B6365" w14:textId="77777777" w:rsidR="002D3CAE" w:rsidRPr="00010540" w:rsidRDefault="002D3CAE" w:rsidP="00010540">
            <w:pPr>
              <w:pStyle w:val="paragraph"/>
              <w:spacing w:before="0" w:beforeAutospacing="0" w:after="0" w:afterAutospacing="0"/>
              <w:textAlignment w:val="baseline"/>
              <w:rPr>
                <w:rFonts w:ascii="Calibri Light" w:hAnsi="Calibri Light" w:cs="Calibri Light"/>
                <w:sz w:val="21"/>
                <w:szCs w:val="21"/>
                <w:lang w:val="en-GB"/>
              </w:rPr>
            </w:pPr>
          </w:p>
          <w:p w14:paraId="6E00D93A" w14:textId="7D072470" w:rsidR="002D3CAE" w:rsidRPr="00010540" w:rsidRDefault="00726B33" w:rsidP="00010540">
            <w:pPr>
              <w:pStyle w:val="paragraph"/>
              <w:spacing w:before="0" w:beforeAutospacing="0" w:after="0" w:afterAutospacing="0"/>
              <w:textAlignment w:val="baseline"/>
              <w:rPr>
                <w:rFonts w:ascii="Calibri Light" w:hAnsi="Calibri Light" w:cs="Calibri Light"/>
                <w:sz w:val="21"/>
                <w:szCs w:val="21"/>
                <w:lang w:val="en-GB"/>
              </w:rPr>
            </w:pPr>
            <w:r>
              <w:rPr>
                <w:rFonts w:ascii="Calibri Light" w:hAnsi="Calibri Light" w:cs="Calibri Light"/>
                <w:noProof/>
                <w:sz w:val="21"/>
                <w:szCs w:val="21"/>
                <w:lang w:val="en-GB"/>
              </w:rPr>
              <w:drawing>
                <wp:inline distT="0" distB="0" distL="0" distR="0" wp14:anchorId="262DB5C8" wp14:editId="29502660">
                  <wp:extent cx="1143000" cy="635000"/>
                  <wp:effectExtent l="0" t="0" r="0" b="0"/>
                  <wp:docPr id="1978923670" name="Bildobjekt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78923670" name="Bildobjekt 1978923670"/>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143000" cy="635000"/>
                          </a:xfrm>
                          <a:prstGeom prst="rect">
                            <a:avLst/>
                          </a:prstGeom>
                        </pic:spPr>
                      </pic:pic>
                    </a:graphicData>
                  </a:graphic>
                </wp:inline>
              </w:drawing>
            </w:r>
          </w:p>
        </w:tc>
        <w:tc>
          <w:tcPr>
            <w:tcW w:w="6763" w:type="dxa"/>
            <w:tcBorders>
              <w:left w:val="nil"/>
            </w:tcBorders>
            <w:shd w:val="clear" w:color="auto" w:fill="auto"/>
          </w:tcPr>
          <w:p w14:paraId="104BFB1C" w14:textId="41627AF9" w:rsidR="002D3CAE" w:rsidRPr="00010540" w:rsidRDefault="001D1B88" w:rsidP="001D1B88">
            <w:pPr>
              <w:pStyle w:val="paragraph"/>
              <w:snapToGrid w:val="0"/>
              <w:spacing w:before="0" w:after="0"/>
              <w:ind w:left="-118"/>
              <w:rPr>
                <w:rStyle w:val="normaltextrun"/>
                <w:rFonts w:ascii="Calibri Light" w:hAnsi="Calibri Light" w:cs="Calibri Light"/>
                <w:sz w:val="21"/>
                <w:szCs w:val="21"/>
                <w:lang w:val="en-GB"/>
              </w:rPr>
            </w:pPr>
            <w:r>
              <w:rPr>
                <w:rFonts w:ascii="Calibri Light" w:hAnsi="Calibri Light"/>
                <w:spacing w:val="-4"/>
                <w:sz w:val="21"/>
                <w:szCs w:val="21"/>
                <w:lang w:val="en-GB"/>
              </w:rPr>
              <w:br/>
            </w:r>
            <w:r w:rsidRPr="007722F3">
              <w:rPr>
                <w:rFonts w:ascii="Calibri Light" w:hAnsi="Calibri Light"/>
                <w:spacing w:val="-4"/>
                <w:sz w:val="21"/>
                <w:szCs w:val="21"/>
                <w:lang w:val="vi-VN"/>
              </w:rPr>
              <w:t>Các chính phủ trên thế giới công nhận rằng tất cả mọi người ở mọi nơi đều có những nhu cầu này và chính phủ có trách nhiệm – thực tế là nghĩa vụ – tôn trọng những nhu cầu đó và cố gắng đảm bảo tất cả những nhu cầu đó được đáp ứng. </w:t>
            </w:r>
          </w:p>
        </w:tc>
      </w:tr>
      <w:tr w:rsidR="001D1B88" w:rsidRPr="00726B33" w14:paraId="7AB85022" w14:textId="77777777" w:rsidTr="00010540">
        <w:tc>
          <w:tcPr>
            <w:tcW w:w="2268" w:type="dxa"/>
            <w:tcBorders>
              <w:top w:val="nil"/>
              <w:bottom w:val="nil"/>
              <w:right w:val="nil"/>
            </w:tcBorders>
            <w:shd w:val="clear" w:color="auto" w:fill="auto"/>
          </w:tcPr>
          <w:p w14:paraId="1DD5F81B" w14:textId="77777777" w:rsidR="001D1B88" w:rsidRPr="00010540" w:rsidRDefault="001D1B88" w:rsidP="001D1B88">
            <w:pPr>
              <w:pStyle w:val="paragraph"/>
              <w:spacing w:before="0" w:beforeAutospacing="0" w:after="0" w:afterAutospacing="0"/>
              <w:textAlignment w:val="baseline"/>
              <w:rPr>
                <w:rFonts w:ascii="Calibri Light" w:hAnsi="Calibri Light" w:cs="Calibri Light"/>
                <w:sz w:val="21"/>
                <w:szCs w:val="21"/>
                <w:lang w:val="en-GB"/>
              </w:rPr>
            </w:pPr>
          </w:p>
          <w:p w14:paraId="349BDDF4" w14:textId="083A75AA" w:rsidR="001D1B88" w:rsidRPr="00010540" w:rsidRDefault="001D1B88" w:rsidP="001D1B88">
            <w:pPr>
              <w:pStyle w:val="paragraph"/>
              <w:spacing w:before="0" w:beforeAutospacing="0" w:after="0" w:afterAutospacing="0"/>
              <w:textAlignment w:val="baseline"/>
              <w:rPr>
                <w:rFonts w:ascii="Calibri Light" w:hAnsi="Calibri Light" w:cs="Calibri Light"/>
                <w:sz w:val="21"/>
                <w:szCs w:val="21"/>
                <w:lang w:val="en-GB"/>
              </w:rPr>
            </w:pPr>
            <w:r>
              <w:rPr>
                <w:rFonts w:ascii="Calibri Light" w:hAnsi="Calibri Light" w:cs="Calibri Light"/>
                <w:noProof/>
                <w:sz w:val="21"/>
                <w:szCs w:val="21"/>
                <w:lang w:eastAsia="sv-SE"/>
              </w:rPr>
              <w:drawing>
                <wp:inline distT="0" distB="0" distL="0" distR="0" wp14:anchorId="3E379EF3" wp14:editId="50953C63">
                  <wp:extent cx="1130300" cy="641350"/>
                  <wp:effectExtent l="0" t="0" r="0" b="0"/>
                  <wp:docPr id="4" name="Bild 4" descr="En bild som visar text&#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En bild som visar text&#10;&#10;Automatiskt genererad beskrivning"/>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130300" cy="641350"/>
                          </a:xfrm>
                          <a:prstGeom prst="rect">
                            <a:avLst/>
                          </a:prstGeom>
                          <a:noFill/>
                          <a:ln>
                            <a:noFill/>
                          </a:ln>
                        </pic:spPr>
                      </pic:pic>
                    </a:graphicData>
                  </a:graphic>
                </wp:inline>
              </w:drawing>
            </w:r>
          </w:p>
        </w:tc>
        <w:tc>
          <w:tcPr>
            <w:tcW w:w="6763" w:type="dxa"/>
            <w:tcBorders>
              <w:left w:val="nil"/>
            </w:tcBorders>
            <w:shd w:val="clear" w:color="auto" w:fill="auto"/>
          </w:tcPr>
          <w:p w14:paraId="201C5A13" w14:textId="25926E26" w:rsidR="001D1B88" w:rsidRPr="001D1B88" w:rsidRDefault="001D1B88" w:rsidP="001D1B88">
            <w:pPr>
              <w:pStyle w:val="paragraph"/>
              <w:spacing w:before="0" w:beforeAutospacing="0" w:after="0" w:afterAutospacing="0"/>
              <w:ind w:left="-108"/>
              <w:textAlignment w:val="baseline"/>
              <w:rPr>
                <w:rFonts w:ascii="Calibri Light" w:hAnsi="Calibri Light" w:cs="Calibri Light"/>
                <w:sz w:val="21"/>
                <w:szCs w:val="21"/>
                <w:lang w:val="vi-VN"/>
              </w:rPr>
            </w:pPr>
            <w:r>
              <w:rPr>
                <w:rFonts w:ascii="Calibri Light" w:hAnsi="Calibri Light"/>
                <w:spacing w:val="-4"/>
                <w:sz w:val="21"/>
                <w:szCs w:val="21"/>
                <w:lang w:val="vi-VN"/>
              </w:rPr>
              <w:br/>
            </w:r>
            <w:r w:rsidRPr="007722F3">
              <w:rPr>
                <w:rFonts w:ascii="Calibri Light" w:hAnsi="Calibri Light"/>
                <w:spacing w:val="-4"/>
                <w:sz w:val="21"/>
                <w:szCs w:val="21"/>
                <w:lang w:val="vi-VN"/>
              </w:rPr>
              <w:t>Để giúp điều này trở thành hiện thực, các chính phủ trên thế giới đã nhất trí về các quyền con người phổ quát – về các quyền mà mỗi người có được và nhiệm vụ của mỗi chính phủ là phải tôn trọng, bảo vệ và thúc đẩy những quyền đó.</w:t>
            </w:r>
            <w:r>
              <w:rPr>
                <w:rFonts w:ascii="Calibri Light" w:hAnsi="Calibri Light"/>
                <w:spacing w:val="-4"/>
                <w:sz w:val="21"/>
                <w:szCs w:val="21"/>
                <w:lang w:val="vi-VN"/>
              </w:rPr>
              <w:br/>
            </w:r>
            <w:r w:rsidRPr="007722F3">
              <w:rPr>
                <w:rFonts w:ascii="Calibri Light" w:hAnsi="Calibri Light"/>
                <w:spacing w:val="-4"/>
                <w:sz w:val="21"/>
                <w:szCs w:val="21"/>
                <w:lang w:val="vi-VN"/>
              </w:rPr>
              <w:t>  </w:t>
            </w:r>
          </w:p>
        </w:tc>
      </w:tr>
      <w:tr w:rsidR="001D1B88" w:rsidRPr="00726B33" w14:paraId="58E93FE0" w14:textId="77777777" w:rsidTr="00010540">
        <w:trPr>
          <w:trHeight w:val="1944"/>
        </w:trPr>
        <w:tc>
          <w:tcPr>
            <w:tcW w:w="2268" w:type="dxa"/>
            <w:tcBorders>
              <w:top w:val="nil"/>
              <w:bottom w:val="nil"/>
              <w:right w:val="nil"/>
            </w:tcBorders>
            <w:shd w:val="clear" w:color="auto" w:fill="auto"/>
          </w:tcPr>
          <w:p w14:paraId="0BE72243" w14:textId="77777777" w:rsidR="001D1B88" w:rsidRPr="001D1B88" w:rsidRDefault="001D1B88" w:rsidP="001D1B88">
            <w:pPr>
              <w:pStyle w:val="paragraph"/>
              <w:spacing w:before="0" w:beforeAutospacing="0" w:after="0" w:afterAutospacing="0"/>
              <w:textAlignment w:val="baseline"/>
              <w:rPr>
                <w:rStyle w:val="normaltextrun"/>
                <w:rFonts w:ascii="Calibri Light" w:hAnsi="Calibri Light" w:cs="Calibri Light"/>
                <w:sz w:val="21"/>
                <w:szCs w:val="21"/>
                <w:lang w:val="vi-VN"/>
              </w:rPr>
            </w:pPr>
          </w:p>
          <w:p w14:paraId="3D1A2C32" w14:textId="651D2DB6" w:rsidR="001D1B88" w:rsidRPr="00010540" w:rsidRDefault="00726B33" w:rsidP="001D1B88">
            <w:pPr>
              <w:pStyle w:val="paragraph"/>
              <w:spacing w:before="0" w:beforeAutospacing="0" w:after="0" w:afterAutospacing="0"/>
              <w:textAlignment w:val="baseline"/>
              <w:rPr>
                <w:rStyle w:val="normaltextrun"/>
                <w:rFonts w:ascii="Calibri Light" w:hAnsi="Calibri Light" w:cs="Calibri Light"/>
                <w:sz w:val="21"/>
                <w:szCs w:val="21"/>
                <w:lang w:val="en-GB"/>
              </w:rPr>
            </w:pPr>
            <w:r>
              <w:rPr>
                <w:rFonts w:ascii="Calibri Light" w:hAnsi="Calibri Light" w:cs="Calibri Light"/>
                <w:noProof/>
                <w:sz w:val="21"/>
                <w:szCs w:val="21"/>
                <w:lang w:val="en-GB"/>
              </w:rPr>
              <w:drawing>
                <wp:inline distT="0" distB="0" distL="0" distR="0" wp14:anchorId="1A23AD31" wp14:editId="2A480E0F">
                  <wp:extent cx="1143000" cy="635000"/>
                  <wp:effectExtent l="0" t="0" r="0" b="0"/>
                  <wp:docPr id="1022211034" name="Bildobjekt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2211034" name="Bildobjekt 1022211034"/>
                          <pic:cNvPicPr/>
                        </pic:nvPicPr>
                        <pic:blipFill>
                          <a:blip r:embed="rId18" cstate="print">
                            <a:extLst>
                              <a:ext uri="{28A0092B-C50C-407E-A947-70E740481C1C}">
                                <a14:useLocalDpi xmlns:a14="http://schemas.microsoft.com/office/drawing/2010/main" val="0"/>
                              </a:ext>
                            </a:extLst>
                          </a:blip>
                          <a:stretch>
                            <a:fillRect/>
                          </a:stretch>
                        </pic:blipFill>
                        <pic:spPr>
                          <a:xfrm>
                            <a:off x="0" y="0"/>
                            <a:ext cx="1143000" cy="635000"/>
                          </a:xfrm>
                          <a:prstGeom prst="rect">
                            <a:avLst/>
                          </a:prstGeom>
                        </pic:spPr>
                      </pic:pic>
                    </a:graphicData>
                  </a:graphic>
                </wp:inline>
              </w:drawing>
            </w:r>
          </w:p>
        </w:tc>
        <w:tc>
          <w:tcPr>
            <w:tcW w:w="6763" w:type="dxa"/>
            <w:tcBorders>
              <w:left w:val="nil"/>
            </w:tcBorders>
            <w:shd w:val="clear" w:color="auto" w:fill="auto"/>
          </w:tcPr>
          <w:p w14:paraId="2A821BA9" w14:textId="445368A0" w:rsidR="00F936DB" w:rsidRPr="007722F3" w:rsidRDefault="00F936DB" w:rsidP="00F936DB">
            <w:pPr>
              <w:pStyle w:val="paragraph"/>
              <w:snapToGrid w:val="0"/>
              <w:spacing w:before="0" w:beforeAutospacing="0" w:after="0" w:afterAutospacing="0"/>
              <w:ind w:left="-119"/>
              <w:rPr>
                <w:rFonts w:ascii="Calibri Light" w:eastAsia="Calibri Light" w:hAnsi="Calibri Light" w:cs="Calibri Light"/>
                <w:sz w:val="21"/>
                <w:szCs w:val="21"/>
                <w:lang w:val="vi-VN"/>
              </w:rPr>
            </w:pPr>
            <w:r>
              <w:rPr>
                <w:rFonts w:ascii="Calibri Light" w:hAnsi="Calibri Light"/>
                <w:sz w:val="21"/>
                <w:szCs w:val="21"/>
                <w:lang w:val="vi-VN"/>
              </w:rPr>
              <w:br/>
            </w:r>
            <w:r w:rsidRPr="007722F3">
              <w:rPr>
                <w:rFonts w:ascii="Calibri Light" w:hAnsi="Calibri Light"/>
                <w:sz w:val="21"/>
                <w:szCs w:val="21"/>
                <w:lang w:val="vi-VN"/>
              </w:rPr>
              <w:t>3 thỏa thuận nhân quyền quan trọng nhất là:  </w:t>
            </w:r>
          </w:p>
          <w:p w14:paraId="58A331D5" w14:textId="2293A27C" w:rsidR="001D1B88" w:rsidRPr="00F936DB" w:rsidRDefault="00F936DB" w:rsidP="001D1B88">
            <w:pPr>
              <w:pStyle w:val="paragraph"/>
              <w:numPr>
                <w:ilvl w:val="0"/>
                <w:numId w:val="3"/>
              </w:numPr>
              <w:spacing w:before="0" w:beforeAutospacing="0" w:after="0" w:afterAutospacing="0"/>
              <w:ind w:left="170" w:hanging="249"/>
              <w:textAlignment w:val="baseline"/>
              <w:rPr>
                <w:rStyle w:val="normaltextrun"/>
                <w:rFonts w:ascii="Calibri Light" w:hAnsi="Calibri Light" w:cs="Calibri Light"/>
                <w:sz w:val="21"/>
                <w:szCs w:val="21"/>
                <w:lang w:val="vi-VN"/>
              </w:rPr>
            </w:pPr>
            <w:r w:rsidRPr="007722F3">
              <w:rPr>
                <w:rFonts w:ascii="Calibri Light" w:hAnsi="Calibri Light"/>
                <w:sz w:val="21"/>
                <w:szCs w:val="21"/>
                <w:lang w:val="vi-VN"/>
              </w:rPr>
              <w:t>Tuyên Ngôn Quốc Tế Về Nhân Quyền, mà chúng tôi đã xem xét bằng cách sử dụng các áp phích</w:t>
            </w:r>
            <w:r w:rsidR="001D1B88" w:rsidRPr="00F936DB">
              <w:rPr>
                <w:rStyle w:val="normaltextrun"/>
                <w:rFonts w:ascii="Calibri Light" w:hAnsi="Calibri Light" w:cs="Calibri Light"/>
                <w:sz w:val="21"/>
                <w:szCs w:val="21"/>
                <w:lang w:val="vi-VN"/>
              </w:rPr>
              <w:t xml:space="preserve">, </w:t>
            </w:r>
          </w:p>
          <w:p w14:paraId="60A8FC42" w14:textId="47D99CAD" w:rsidR="00F936DB" w:rsidRPr="00F936DB" w:rsidRDefault="00F936DB" w:rsidP="00F936DB">
            <w:pPr>
              <w:pStyle w:val="paragraph"/>
              <w:spacing w:before="0" w:beforeAutospacing="0" w:after="0" w:afterAutospacing="0"/>
              <w:ind w:left="-112"/>
              <w:textAlignment w:val="baseline"/>
              <w:rPr>
                <w:rFonts w:ascii="Calibri Light" w:hAnsi="Calibri Light"/>
                <w:sz w:val="21"/>
                <w:szCs w:val="21"/>
                <w:lang w:val="vi-VN"/>
              </w:rPr>
            </w:pPr>
            <w:r w:rsidRPr="007722F3">
              <w:rPr>
                <w:rFonts w:ascii="Calibri Light" w:hAnsi="Calibri Light"/>
                <w:sz w:val="21"/>
                <w:szCs w:val="21"/>
                <w:lang w:val="vi-VN"/>
              </w:rPr>
              <w:t>hai bản thỏa thuận chi tiết để giải thích sâu hơn về quyền của chúng ta:  </w:t>
            </w:r>
          </w:p>
          <w:p w14:paraId="4DE262EB" w14:textId="77777777" w:rsidR="00F936DB" w:rsidRPr="00F936DB" w:rsidRDefault="00F936DB" w:rsidP="00F936DB">
            <w:pPr>
              <w:pStyle w:val="paragraph"/>
              <w:numPr>
                <w:ilvl w:val="0"/>
                <w:numId w:val="3"/>
              </w:numPr>
              <w:spacing w:before="0" w:beforeAutospacing="0" w:after="0" w:afterAutospacing="0"/>
              <w:ind w:left="172" w:hanging="252"/>
              <w:textAlignment w:val="baseline"/>
              <w:rPr>
                <w:rFonts w:ascii="Calibri Light" w:hAnsi="Calibri Light" w:cs="Calibri Light"/>
                <w:sz w:val="21"/>
                <w:szCs w:val="21"/>
                <w:lang w:val="vi-VN"/>
              </w:rPr>
            </w:pPr>
            <w:r w:rsidRPr="00F936DB">
              <w:rPr>
                <w:rFonts w:ascii="Calibri Light" w:hAnsi="Calibri Light"/>
                <w:sz w:val="21"/>
                <w:szCs w:val="21"/>
                <w:lang w:val="vi-VN"/>
              </w:rPr>
              <w:t>Công ước quốc tế về các quyền dân sự và chính trị (ICCPR) và</w:t>
            </w:r>
          </w:p>
          <w:p w14:paraId="6CAFFE1B" w14:textId="483914BD" w:rsidR="00F936DB" w:rsidRPr="00F936DB" w:rsidRDefault="00F936DB" w:rsidP="00F936DB">
            <w:pPr>
              <w:pStyle w:val="paragraph"/>
              <w:numPr>
                <w:ilvl w:val="0"/>
                <w:numId w:val="3"/>
              </w:numPr>
              <w:spacing w:before="0" w:beforeAutospacing="0" w:after="0" w:afterAutospacing="0"/>
              <w:ind w:left="172" w:hanging="252"/>
              <w:textAlignment w:val="baseline"/>
              <w:rPr>
                <w:rFonts w:ascii="Calibri Light" w:hAnsi="Calibri Light" w:cs="Calibri Light"/>
                <w:sz w:val="21"/>
                <w:szCs w:val="21"/>
                <w:lang w:val="vi-VN"/>
              </w:rPr>
            </w:pPr>
            <w:r w:rsidRPr="00F936DB">
              <w:rPr>
                <w:rFonts w:ascii="Calibri Light" w:hAnsi="Calibri Light"/>
                <w:sz w:val="21"/>
                <w:szCs w:val="21"/>
                <w:lang w:val="vi-VN"/>
              </w:rPr>
              <w:t>Công ước quốc tế về các quyền kinh tế, xã hội và văn hóa (ICESCR)</w:t>
            </w:r>
          </w:p>
          <w:p w14:paraId="0C955BA3" w14:textId="0AC35F95" w:rsidR="001D1B88" w:rsidRPr="00F936DB" w:rsidRDefault="00F936DB" w:rsidP="00F936DB">
            <w:pPr>
              <w:pStyle w:val="paragraph"/>
              <w:spacing w:before="0" w:beforeAutospacing="0" w:after="0" w:afterAutospacing="0"/>
              <w:ind w:left="-118"/>
              <w:textAlignment w:val="baseline"/>
              <w:rPr>
                <w:rFonts w:ascii="Calibri Light" w:hAnsi="Calibri Light" w:cs="Calibri Light"/>
                <w:spacing w:val="-4"/>
                <w:sz w:val="21"/>
                <w:szCs w:val="21"/>
                <w:lang w:val="vi-VN"/>
              </w:rPr>
            </w:pPr>
            <w:r w:rsidRPr="00F936DB">
              <w:rPr>
                <w:rFonts w:ascii="Calibri Light" w:hAnsi="Calibri Light"/>
                <w:spacing w:val="-4"/>
                <w:sz w:val="21"/>
                <w:szCs w:val="21"/>
                <w:lang w:val="vi-VN"/>
              </w:rPr>
              <w:t>Hai Công ước này ràng buộc về mặt pháp lý đối với các quốc gia phê chuẩn chúng.</w:t>
            </w:r>
            <w:r w:rsidR="001D1B88" w:rsidRPr="00F936DB">
              <w:rPr>
                <w:rFonts w:ascii="Calibri Light" w:hAnsi="Calibri Light" w:cs="Calibri Light"/>
                <w:spacing w:val="-4"/>
                <w:sz w:val="22"/>
                <w:szCs w:val="22"/>
                <w:lang w:val="vi-VN"/>
              </w:rPr>
              <w:br/>
            </w:r>
            <w:r w:rsidR="001D1B88" w:rsidRPr="00F936DB">
              <w:rPr>
                <w:rStyle w:val="normaltextrun"/>
                <w:rFonts w:ascii="Calibri Light" w:hAnsi="Calibri Light" w:cs="Calibri Light"/>
                <w:spacing w:val="-4"/>
                <w:sz w:val="21"/>
                <w:szCs w:val="21"/>
                <w:lang w:val="vi-VN"/>
              </w:rPr>
              <w:t> </w:t>
            </w:r>
            <w:r w:rsidR="001D1B88" w:rsidRPr="00F936DB">
              <w:rPr>
                <w:rStyle w:val="eop"/>
                <w:rFonts w:ascii="Calibri Light" w:hAnsi="Calibri Light" w:cs="Calibri Light"/>
                <w:spacing w:val="-4"/>
                <w:sz w:val="21"/>
                <w:szCs w:val="21"/>
                <w:lang w:val="vi-VN"/>
              </w:rPr>
              <w:t> </w:t>
            </w:r>
          </w:p>
        </w:tc>
      </w:tr>
      <w:tr w:rsidR="001D1B88" w:rsidRPr="00726B33" w14:paraId="5DD98BA8" w14:textId="77777777" w:rsidTr="00010540">
        <w:trPr>
          <w:trHeight w:val="1474"/>
        </w:trPr>
        <w:tc>
          <w:tcPr>
            <w:tcW w:w="2268" w:type="dxa"/>
            <w:tcBorders>
              <w:top w:val="nil"/>
              <w:bottom w:val="nil"/>
              <w:right w:val="nil"/>
            </w:tcBorders>
            <w:shd w:val="clear" w:color="auto" w:fill="auto"/>
          </w:tcPr>
          <w:p w14:paraId="07444F0B" w14:textId="77777777" w:rsidR="001D1B88" w:rsidRPr="001D1B88" w:rsidRDefault="001D1B88" w:rsidP="001D1B88">
            <w:pPr>
              <w:pStyle w:val="paragraph"/>
              <w:spacing w:before="0" w:beforeAutospacing="0" w:after="0" w:afterAutospacing="0"/>
              <w:textAlignment w:val="baseline"/>
              <w:rPr>
                <w:rStyle w:val="normaltextrun"/>
                <w:rFonts w:ascii="Calibri Light" w:hAnsi="Calibri Light" w:cs="Calibri Light"/>
                <w:sz w:val="21"/>
                <w:szCs w:val="21"/>
                <w:lang w:val="vi-VN"/>
              </w:rPr>
            </w:pPr>
          </w:p>
          <w:p w14:paraId="6299043A" w14:textId="1508F1B2" w:rsidR="001D1B88" w:rsidRPr="00010540" w:rsidRDefault="00726B33" w:rsidP="001D1B88">
            <w:pPr>
              <w:pStyle w:val="paragraph"/>
              <w:spacing w:before="0" w:beforeAutospacing="0" w:after="0" w:afterAutospacing="0"/>
              <w:textAlignment w:val="baseline"/>
              <w:rPr>
                <w:rStyle w:val="normaltextrun"/>
                <w:rFonts w:ascii="Calibri Light" w:hAnsi="Calibri Light" w:cs="Calibri Light"/>
                <w:sz w:val="21"/>
                <w:szCs w:val="21"/>
                <w:lang w:val="en-GB"/>
              </w:rPr>
            </w:pPr>
            <w:r>
              <w:rPr>
                <w:rFonts w:ascii="Calibri Light" w:hAnsi="Calibri Light" w:cs="Calibri Light"/>
                <w:noProof/>
                <w:sz w:val="21"/>
                <w:szCs w:val="21"/>
                <w:lang w:val="en-GB"/>
              </w:rPr>
              <w:drawing>
                <wp:inline distT="0" distB="0" distL="0" distR="0" wp14:anchorId="2FB92B0C" wp14:editId="5D51E842">
                  <wp:extent cx="1143000" cy="635000"/>
                  <wp:effectExtent l="0" t="0" r="0" b="0"/>
                  <wp:docPr id="1441189587" name="Bildobjekt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1189587" name="Bildobjekt 1441189587"/>
                          <pic:cNvPicPr/>
                        </pic:nvPicPr>
                        <pic:blipFill>
                          <a:blip r:embed="rId19" cstate="print">
                            <a:extLst>
                              <a:ext uri="{28A0092B-C50C-407E-A947-70E740481C1C}">
                                <a14:useLocalDpi xmlns:a14="http://schemas.microsoft.com/office/drawing/2010/main" val="0"/>
                              </a:ext>
                            </a:extLst>
                          </a:blip>
                          <a:stretch>
                            <a:fillRect/>
                          </a:stretch>
                        </pic:blipFill>
                        <pic:spPr>
                          <a:xfrm>
                            <a:off x="0" y="0"/>
                            <a:ext cx="1143000" cy="635000"/>
                          </a:xfrm>
                          <a:prstGeom prst="rect">
                            <a:avLst/>
                          </a:prstGeom>
                        </pic:spPr>
                      </pic:pic>
                    </a:graphicData>
                  </a:graphic>
                </wp:inline>
              </w:drawing>
            </w:r>
          </w:p>
        </w:tc>
        <w:tc>
          <w:tcPr>
            <w:tcW w:w="6763" w:type="dxa"/>
            <w:tcBorders>
              <w:left w:val="nil"/>
            </w:tcBorders>
            <w:shd w:val="clear" w:color="auto" w:fill="auto"/>
          </w:tcPr>
          <w:p w14:paraId="23441DDB" w14:textId="77777777" w:rsidR="001D1B88" w:rsidRPr="00010540" w:rsidRDefault="001D1B88" w:rsidP="001D1B88">
            <w:pPr>
              <w:pStyle w:val="paragraph"/>
              <w:spacing w:before="0" w:beforeAutospacing="0" w:after="0" w:afterAutospacing="0"/>
              <w:ind w:left="-108"/>
              <w:textAlignment w:val="baseline"/>
              <w:rPr>
                <w:rStyle w:val="normaltextrun"/>
                <w:rFonts w:ascii="Calibri Light" w:hAnsi="Calibri Light" w:cs="Calibri Light"/>
                <w:sz w:val="21"/>
                <w:szCs w:val="21"/>
                <w:lang w:val="en-GB"/>
              </w:rPr>
            </w:pPr>
          </w:p>
          <w:p w14:paraId="073A2CE9" w14:textId="62FCBA31" w:rsidR="001D1B88" w:rsidRPr="00F936DB" w:rsidRDefault="00F936DB" w:rsidP="001D1B88">
            <w:pPr>
              <w:pStyle w:val="paragraph"/>
              <w:spacing w:before="0" w:beforeAutospacing="0" w:after="0" w:afterAutospacing="0"/>
              <w:ind w:left="-108" w:hanging="2"/>
              <w:textAlignment w:val="baseline"/>
              <w:rPr>
                <w:rFonts w:ascii="Calibri Light" w:hAnsi="Calibri Light" w:cs="Calibri Light"/>
                <w:sz w:val="21"/>
                <w:szCs w:val="21"/>
                <w:lang w:val="vi-VN"/>
              </w:rPr>
            </w:pPr>
            <w:r w:rsidRPr="007722F3">
              <w:rPr>
                <w:rFonts w:ascii="Calibri Light" w:hAnsi="Calibri Light"/>
                <w:sz w:val="21"/>
                <w:szCs w:val="21"/>
                <w:lang w:val="vi-VN"/>
              </w:rPr>
              <w:t>Đại đa số các quốc gia đã cam kết thực hiện các thỏa thuận này – tất cả các quốc gia đều có màu xanh lá cây trên các bản đồ này! Chính phủ của tất cả các quốc gia này đã chấp thuận rằng họ có nghĩa vụ pháp lý theo luật pháp quốc tế để thực hiện 3 việc: </w:t>
            </w:r>
          </w:p>
        </w:tc>
      </w:tr>
    </w:tbl>
    <w:p w14:paraId="7DCFA1E4" w14:textId="77777777" w:rsidR="00FC49B0" w:rsidRPr="00F936DB" w:rsidRDefault="00FC49B0" w:rsidP="00FC49B0">
      <w:pPr>
        <w:rPr>
          <w:rFonts w:ascii="Calibri Light" w:hAnsi="Calibri Light" w:cs="Calibri Light"/>
          <w:sz w:val="21"/>
          <w:szCs w:val="21"/>
          <w:lang w:val="vi-VN"/>
        </w:rPr>
      </w:pPr>
      <w:r w:rsidRPr="00F936DB">
        <w:rPr>
          <w:rFonts w:ascii="Calibri Light" w:hAnsi="Calibri Light" w:cs="Calibri Light"/>
          <w:sz w:val="21"/>
          <w:szCs w:val="21"/>
          <w:lang w:val="vi-VN"/>
        </w:rPr>
        <w:br w:type="page"/>
      </w:r>
    </w:p>
    <w:tbl>
      <w:tblPr>
        <w:tblW w:w="0" w:type="auto"/>
        <w:tblBorders>
          <w:insideH w:val="dotted" w:sz="4" w:space="0" w:color="auto"/>
          <w:insideV w:val="single" w:sz="4" w:space="0" w:color="auto"/>
        </w:tblBorders>
        <w:tblLook w:val="04A0" w:firstRow="1" w:lastRow="0" w:firstColumn="1" w:lastColumn="0" w:noHBand="0" w:noVBand="1"/>
      </w:tblPr>
      <w:tblGrid>
        <w:gridCol w:w="2268"/>
        <w:gridCol w:w="6763"/>
      </w:tblGrid>
      <w:tr w:rsidR="00FC49B0" w:rsidRPr="00726B33" w14:paraId="05AC9AF1" w14:textId="77777777" w:rsidTr="52D337F5">
        <w:tc>
          <w:tcPr>
            <w:tcW w:w="2268" w:type="dxa"/>
            <w:tcBorders>
              <w:top w:val="nil"/>
              <w:bottom w:val="nil"/>
              <w:right w:val="nil"/>
            </w:tcBorders>
            <w:shd w:val="clear" w:color="auto" w:fill="auto"/>
          </w:tcPr>
          <w:p w14:paraId="21829D51" w14:textId="2713F9EE" w:rsidR="00FC49B0" w:rsidRPr="00010540" w:rsidRDefault="00726B33" w:rsidP="00010540">
            <w:pPr>
              <w:pStyle w:val="paragraph"/>
              <w:spacing w:before="0" w:beforeAutospacing="0" w:after="0" w:afterAutospacing="0"/>
              <w:textAlignment w:val="baseline"/>
              <w:rPr>
                <w:rStyle w:val="normaltextrun"/>
                <w:rFonts w:ascii="Calibri Light" w:hAnsi="Calibri Light" w:cs="Calibri Light"/>
                <w:i/>
                <w:iCs/>
                <w:sz w:val="21"/>
                <w:szCs w:val="21"/>
                <w:lang w:val="en-GB"/>
              </w:rPr>
            </w:pPr>
            <w:r>
              <w:rPr>
                <w:rFonts w:ascii="Calibri Light" w:hAnsi="Calibri Light" w:cs="Calibri Light"/>
                <w:i/>
                <w:iCs/>
                <w:noProof/>
                <w:sz w:val="21"/>
                <w:szCs w:val="21"/>
                <w:lang w:val="en-GB"/>
              </w:rPr>
              <w:lastRenderedPageBreak/>
              <w:drawing>
                <wp:inline distT="0" distB="0" distL="0" distR="0" wp14:anchorId="0636C3EA" wp14:editId="7B7547D6">
                  <wp:extent cx="1143000" cy="635000"/>
                  <wp:effectExtent l="0" t="0" r="0" b="0"/>
                  <wp:docPr id="424132042" name="Bildobjekt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4132042" name="Bildobjekt 424132042"/>
                          <pic:cNvPicPr/>
                        </pic:nvPicPr>
                        <pic:blipFill>
                          <a:blip r:embed="rId20" cstate="print">
                            <a:extLst>
                              <a:ext uri="{28A0092B-C50C-407E-A947-70E740481C1C}">
                                <a14:useLocalDpi xmlns:a14="http://schemas.microsoft.com/office/drawing/2010/main" val="0"/>
                              </a:ext>
                            </a:extLst>
                          </a:blip>
                          <a:stretch>
                            <a:fillRect/>
                          </a:stretch>
                        </pic:blipFill>
                        <pic:spPr>
                          <a:xfrm>
                            <a:off x="0" y="0"/>
                            <a:ext cx="1143000" cy="635000"/>
                          </a:xfrm>
                          <a:prstGeom prst="rect">
                            <a:avLst/>
                          </a:prstGeom>
                        </pic:spPr>
                      </pic:pic>
                    </a:graphicData>
                  </a:graphic>
                </wp:inline>
              </w:drawing>
            </w:r>
          </w:p>
          <w:p w14:paraId="2AD9FF13" w14:textId="77777777" w:rsidR="00FC49B0" w:rsidRPr="00010540" w:rsidRDefault="00FC49B0" w:rsidP="00010540">
            <w:pPr>
              <w:pStyle w:val="paragraph"/>
              <w:spacing w:before="0" w:beforeAutospacing="0" w:after="0" w:afterAutospacing="0"/>
              <w:textAlignment w:val="baseline"/>
              <w:rPr>
                <w:rStyle w:val="normaltextrun"/>
                <w:rFonts w:ascii="Calibri Light" w:hAnsi="Calibri Light" w:cs="Calibri Light"/>
                <w:i/>
                <w:iCs/>
                <w:sz w:val="21"/>
                <w:szCs w:val="21"/>
                <w:lang w:val="en-GB"/>
              </w:rPr>
            </w:pPr>
          </w:p>
        </w:tc>
        <w:tc>
          <w:tcPr>
            <w:tcW w:w="6763" w:type="dxa"/>
            <w:tcBorders>
              <w:left w:val="nil"/>
            </w:tcBorders>
            <w:shd w:val="clear" w:color="auto" w:fill="auto"/>
          </w:tcPr>
          <w:p w14:paraId="08F630E4" w14:textId="77777777" w:rsidR="005B6571" w:rsidRPr="007722F3" w:rsidRDefault="005B6571" w:rsidP="005B6571">
            <w:pPr>
              <w:pStyle w:val="paragraph"/>
              <w:numPr>
                <w:ilvl w:val="0"/>
                <w:numId w:val="6"/>
              </w:numPr>
              <w:pBdr>
                <w:top w:val="nil"/>
                <w:left w:val="nil"/>
                <w:bottom w:val="nil"/>
                <w:right w:val="nil"/>
                <w:between w:val="nil"/>
                <w:bar w:val="nil"/>
              </w:pBdr>
              <w:snapToGrid w:val="0"/>
              <w:spacing w:before="0" w:beforeAutospacing="0" w:after="0" w:afterAutospacing="0"/>
              <w:ind w:left="166" w:hanging="284"/>
              <w:rPr>
                <w:sz w:val="21"/>
                <w:szCs w:val="21"/>
                <w:lang w:val="vi-VN"/>
              </w:rPr>
            </w:pPr>
            <w:r w:rsidRPr="007722F3">
              <w:rPr>
                <w:rFonts w:ascii="Calibri Light" w:hAnsi="Calibri Light"/>
                <w:sz w:val="21"/>
                <w:szCs w:val="21"/>
                <w:lang w:val="vi-VN"/>
              </w:rPr>
              <w:t>Tôn trọng quyền con người trong luật pháp họ đưa ra ban hành và các hành động mà các viên chức thực hiện. Ví dụ, không nên có luật phân biệt đối xử và không ai bị tra tấn. </w:t>
            </w:r>
            <w:r w:rsidRPr="007722F3">
              <w:rPr>
                <w:sz w:val="21"/>
                <w:szCs w:val="21"/>
                <w:lang w:val="vi-VN"/>
              </w:rPr>
              <w:t> </w:t>
            </w:r>
          </w:p>
          <w:p w14:paraId="67BE3F17" w14:textId="77777777" w:rsidR="005B6571" w:rsidRPr="007722F3" w:rsidRDefault="005B6571" w:rsidP="005B6571">
            <w:pPr>
              <w:pStyle w:val="paragraph"/>
              <w:numPr>
                <w:ilvl w:val="0"/>
                <w:numId w:val="6"/>
              </w:numPr>
              <w:pBdr>
                <w:top w:val="nil"/>
                <w:left w:val="nil"/>
                <w:bottom w:val="nil"/>
                <w:right w:val="nil"/>
                <w:between w:val="nil"/>
                <w:bar w:val="nil"/>
              </w:pBdr>
              <w:snapToGrid w:val="0"/>
              <w:spacing w:before="0" w:beforeAutospacing="0" w:after="0" w:afterAutospacing="0"/>
              <w:ind w:left="166" w:hanging="284"/>
              <w:rPr>
                <w:rFonts w:ascii="Calibri Light" w:hAnsi="Calibri Light"/>
                <w:sz w:val="21"/>
                <w:szCs w:val="21"/>
                <w:lang w:val="vi-VN"/>
              </w:rPr>
            </w:pPr>
            <w:r w:rsidRPr="007722F3">
              <w:rPr>
                <w:rFonts w:ascii="Calibri Light" w:hAnsi="Calibri Light"/>
                <w:sz w:val="21"/>
                <w:szCs w:val="21"/>
                <w:lang w:val="vi-VN"/>
              </w:rPr>
              <w:t>Để bảo vệ quyền con người, đảm bảo mọi người đều có thể tìm kiếm công lý khi quyền lợi của họ bị nhà nước hoặc bất kỳ ai khác xâm phạm.  </w:t>
            </w:r>
          </w:p>
          <w:p w14:paraId="08875244" w14:textId="77777777" w:rsidR="005B6571" w:rsidRPr="007722F3" w:rsidRDefault="005B6571" w:rsidP="005B6571">
            <w:pPr>
              <w:pStyle w:val="paragraph"/>
              <w:numPr>
                <w:ilvl w:val="0"/>
                <w:numId w:val="6"/>
              </w:numPr>
              <w:pBdr>
                <w:top w:val="nil"/>
                <w:left w:val="nil"/>
                <w:bottom w:val="nil"/>
                <w:right w:val="nil"/>
                <w:between w:val="nil"/>
                <w:bar w:val="nil"/>
              </w:pBdr>
              <w:snapToGrid w:val="0"/>
              <w:spacing w:before="0" w:beforeAutospacing="0" w:after="0" w:afterAutospacing="0"/>
              <w:ind w:left="166" w:hanging="284"/>
              <w:rPr>
                <w:spacing w:val="-4"/>
                <w:sz w:val="21"/>
                <w:szCs w:val="21"/>
                <w:lang w:val="vi-VN"/>
              </w:rPr>
            </w:pPr>
            <w:r w:rsidRPr="007722F3">
              <w:rPr>
                <w:rFonts w:ascii="Calibri Light" w:hAnsi="Calibri Light"/>
                <w:spacing w:val="-4"/>
                <w:sz w:val="21"/>
                <w:szCs w:val="21"/>
                <w:lang w:val="vi-VN"/>
              </w:rPr>
              <w:t>Và để thúc đẩy quyền con người – cố gắng hết sức đảm bảo rằng mọi người đều có quyền tiếp cận các quyền của mình. Ví dụ, cố gắng hết sức để mọi người đều được tiếp cận với dịch vụ chăm sóc sức khỏe và giáo dục. Tất nhiên, không phải tất cả các chính phủ đều có đủ nguồn lực như nhau, vì vậy việc biến các quyền xã hội và kinh tế này thành hiện thực là một quá trình dần dần.</w:t>
            </w:r>
          </w:p>
          <w:p w14:paraId="230804CB" w14:textId="77777777" w:rsidR="00FC49B0" w:rsidRPr="005B6571" w:rsidRDefault="00FC49B0" w:rsidP="0031548C">
            <w:pPr>
              <w:pStyle w:val="paragraph"/>
              <w:spacing w:before="0" w:beforeAutospacing="0" w:after="0" w:afterAutospacing="0"/>
              <w:ind w:left="612"/>
              <w:textAlignment w:val="baseline"/>
              <w:rPr>
                <w:rFonts w:ascii="Calibri Light" w:hAnsi="Calibri Light" w:cs="Calibri Light"/>
                <w:spacing w:val="-10"/>
                <w:sz w:val="21"/>
                <w:szCs w:val="21"/>
                <w:lang w:val="vi-VN"/>
              </w:rPr>
            </w:pPr>
          </w:p>
        </w:tc>
      </w:tr>
      <w:tr w:rsidR="00FC49B0" w:rsidRPr="00726B33" w14:paraId="5F4208B8" w14:textId="77777777" w:rsidTr="52D337F5">
        <w:tc>
          <w:tcPr>
            <w:tcW w:w="2268" w:type="dxa"/>
            <w:tcBorders>
              <w:top w:val="nil"/>
              <w:bottom w:val="nil"/>
              <w:right w:val="nil"/>
            </w:tcBorders>
            <w:shd w:val="clear" w:color="auto" w:fill="auto"/>
          </w:tcPr>
          <w:p w14:paraId="49C0D60F" w14:textId="77777777" w:rsidR="00FC49B0" w:rsidRPr="005B6571" w:rsidRDefault="00FC49B0" w:rsidP="00010540">
            <w:pPr>
              <w:pStyle w:val="paragraph"/>
              <w:spacing w:before="0" w:beforeAutospacing="0" w:after="0" w:afterAutospacing="0"/>
              <w:textAlignment w:val="baseline"/>
              <w:rPr>
                <w:rStyle w:val="normaltextrun"/>
                <w:rFonts w:ascii="Calibri Light" w:hAnsi="Calibri Light" w:cs="Calibri Light"/>
                <w:sz w:val="21"/>
                <w:szCs w:val="21"/>
                <w:lang w:val="vi-VN"/>
              </w:rPr>
            </w:pPr>
          </w:p>
          <w:p w14:paraId="05E0D45F" w14:textId="436F2857" w:rsidR="00FC49B0" w:rsidRPr="00010540" w:rsidRDefault="00726B33" w:rsidP="00010540">
            <w:pPr>
              <w:pStyle w:val="paragraph"/>
              <w:spacing w:before="0" w:beforeAutospacing="0" w:after="0" w:afterAutospacing="0"/>
              <w:textAlignment w:val="baseline"/>
              <w:rPr>
                <w:rStyle w:val="normaltextrun"/>
                <w:rFonts w:ascii="Calibri Light" w:hAnsi="Calibri Light" w:cs="Calibri Light"/>
                <w:sz w:val="21"/>
                <w:szCs w:val="21"/>
                <w:lang w:val="en-GB"/>
              </w:rPr>
            </w:pPr>
            <w:r>
              <w:rPr>
                <w:rFonts w:ascii="Calibri Light" w:hAnsi="Calibri Light" w:cs="Calibri Light"/>
                <w:noProof/>
                <w:sz w:val="21"/>
                <w:szCs w:val="21"/>
                <w:lang w:val="en-GB"/>
              </w:rPr>
              <w:drawing>
                <wp:inline distT="0" distB="0" distL="0" distR="0" wp14:anchorId="375880BE" wp14:editId="4F7FF8B6">
                  <wp:extent cx="1143000" cy="635000"/>
                  <wp:effectExtent l="0" t="0" r="0" b="0"/>
                  <wp:docPr id="1688676628" name="Bildobjekt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8676628" name="Bildobjekt 1688676628"/>
                          <pic:cNvPicPr/>
                        </pic:nvPicPr>
                        <pic:blipFill>
                          <a:blip r:embed="rId21" cstate="print">
                            <a:extLst>
                              <a:ext uri="{28A0092B-C50C-407E-A947-70E740481C1C}">
                                <a14:useLocalDpi xmlns:a14="http://schemas.microsoft.com/office/drawing/2010/main" val="0"/>
                              </a:ext>
                            </a:extLst>
                          </a:blip>
                          <a:stretch>
                            <a:fillRect/>
                          </a:stretch>
                        </pic:blipFill>
                        <pic:spPr>
                          <a:xfrm>
                            <a:off x="0" y="0"/>
                            <a:ext cx="1143000" cy="635000"/>
                          </a:xfrm>
                          <a:prstGeom prst="rect">
                            <a:avLst/>
                          </a:prstGeom>
                        </pic:spPr>
                      </pic:pic>
                    </a:graphicData>
                  </a:graphic>
                </wp:inline>
              </w:drawing>
            </w:r>
          </w:p>
        </w:tc>
        <w:tc>
          <w:tcPr>
            <w:tcW w:w="6763" w:type="dxa"/>
            <w:tcBorders>
              <w:left w:val="nil"/>
            </w:tcBorders>
            <w:shd w:val="clear" w:color="auto" w:fill="auto"/>
          </w:tcPr>
          <w:p w14:paraId="05210824" w14:textId="41430D45" w:rsidR="00FC49B0" w:rsidRPr="005B6571" w:rsidRDefault="005B6571" w:rsidP="005B6571">
            <w:pPr>
              <w:pStyle w:val="paragraph"/>
              <w:snapToGrid w:val="0"/>
              <w:spacing w:before="0" w:after="0"/>
              <w:ind w:left="-118"/>
              <w:rPr>
                <w:rFonts w:ascii="Calibri Light" w:hAnsi="Calibri Light"/>
                <w:sz w:val="21"/>
                <w:szCs w:val="21"/>
                <w:lang w:val="vi-VN"/>
              </w:rPr>
            </w:pPr>
            <w:r>
              <w:rPr>
                <w:rFonts w:ascii="Calibri Light" w:hAnsi="Calibri Light"/>
                <w:sz w:val="21"/>
                <w:szCs w:val="21"/>
                <w:lang w:val="vi-VN"/>
              </w:rPr>
              <w:br/>
            </w:r>
            <w:r w:rsidRPr="007722F3">
              <w:rPr>
                <w:rFonts w:ascii="Calibri Light" w:hAnsi="Calibri Light"/>
                <w:sz w:val="21"/>
                <w:szCs w:val="21"/>
                <w:lang w:val="vi-VN"/>
              </w:rPr>
              <w:t>Các chính phủ đã đồng ý rằng mọi con người đều có những quyền này một cách bình đẳng  như nhau. Điều đầu tiên của Tuyên Ngôn Quốc Tế Về Nhân Quyền nêu rõ về Quyền con người nói: “Tất cả mọi người sinh ra đều được tự do, bình đẳng về phẩm giá và quyền lợi”. </w:t>
            </w:r>
            <w:r w:rsidRPr="007722F3">
              <w:rPr>
                <w:rFonts w:ascii="Calibri Light" w:hAnsi="Calibri Light"/>
                <w:i/>
                <w:iCs/>
                <w:sz w:val="21"/>
                <w:szCs w:val="21"/>
                <w:lang w:val="vi-VN"/>
              </w:rPr>
              <w:t> </w:t>
            </w:r>
            <w:r w:rsidRPr="007722F3">
              <w:rPr>
                <w:rFonts w:ascii="Calibri Light" w:hAnsi="Calibri Light"/>
                <w:sz w:val="21"/>
                <w:szCs w:val="21"/>
                <w:lang w:val="vi-VN"/>
              </w:rPr>
              <w:t> </w:t>
            </w:r>
            <w:r>
              <w:rPr>
                <w:rFonts w:ascii="Calibri Light" w:hAnsi="Calibri Light"/>
                <w:sz w:val="21"/>
                <w:szCs w:val="21"/>
                <w:lang w:val="vi-VN"/>
              </w:rPr>
              <w:br/>
            </w:r>
          </w:p>
        </w:tc>
      </w:tr>
      <w:tr w:rsidR="00FC49B0" w:rsidRPr="00726B33" w14:paraId="31C54389" w14:textId="77777777" w:rsidTr="52D337F5">
        <w:tc>
          <w:tcPr>
            <w:tcW w:w="2268" w:type="dxa"/>
            <w:tcBorders>
              <w:top w:val="nil"/>
              <w:bottom w:val="nil"/>
              <w:right w:val="nil"/>
            </w:tcBorders>
            <w:shd w:val="clear" w:color="auto" w:fill="auto"/>
          </w:tcPr>
          <w:p w14:paraId="03556B2A" w14:textId="77777777" w:rsidR="00FC49B0" w:rsidRPr="005B6571" w:rsidRDefault="00FC49B0" w:rsidP="00010540">
            <w:pPr>
              <w:pStyle w:val="paragraph"/>
              <w:spacing w:before="0" w:beforeAutospacing="0" w:after="0" w:afterAutospacing="0"/>
              <w:textAlignment w:val="baseline"/>
              <w:rPr>
                <w:rStyle w:val="normaltextrun"/>
                <w:rFonts w:ascii="Calibri Light" w:hAnsi="Calibri Light" w:cs="Calibri Light"/>
                <w:sz w:val="21"/>
                <w:szCs w:val="21"/>
                <w:lang w:val="vi-VN"/>
              </w:rPr>
            </w:pPr>
          </w:p>
          <w:p w14:paraId="7EFCE872" w14:textId="2EB62FBC" w:rsidR="00FC49B0" w:rsidRPr="00010540" w:rsidRDefault="00FD5EA7" w:rsidP="00010540">
            <w:pPr>
              <w:pStyle w:val="paragraph"/>
              <w:spacing w:before="0" w:beforeAutospacing="0" w:after="0" w:afterAutospacing="0"/>
              <w:textAlignment w:val="baseline"/>
              <w:rPr>
                <w:rStyle w:val="normaltextrun"/>
                <w:rFonts w:ascii="Calibri Light" w:hAnsi="Calibri Light" w:cs="Calibri Light"/>
                <w:sz w:val="21"/>
                <w:szCs w:val="21"/>
                <w:lang w:val="en-GB"/>
              </w:rPr>
            </w:pPr>
            <w:r>
              <w:rPr>
                <w:rFonts w:ascii="Calibri Light" w:hAnsi="Calibri Light" w:cs="Calibri Light"/>
                <w:noProof/>
                <w:sz w:val="21"/>
                <w:szCs w:val="21"/>
                <w:lang w:eastAsia="sv-SE"/>
              </w:rPr>
              <w:drawing>
                <wp:inline distT="0" distB="0" distL="0" distR="0" wp14:anchorId="0A8519C7" wp14:editId="18F5F49F">
                  <wp:extent cx="1130300" cy="641350"/>
                  <wp:effectExtent l="0" t="0" r="0" b="0"/>
                  <wp:docPr id="9" name="Bild 9" descr="En bild som visar text, whiteboardtavla&#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En bild som visar text, whiteboardtavla&#10;&#10;Automatiskt genererad beskrivning"/>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1130300" cy="641350"/>
                          </a:xfrm>
                          <a:prstGeom prst="rect">
                            <a:avLst/>
                          </a:prstGeom>
                          <a:noFill/>
                          <a:ln>
                            <a:noFill/>
                          </a:ln>
                        </pic:spPr>
                      </pic:pic>
                    </a:graphicData>
                  </a:graphic>
                </wp:inline>
              </w:drawing>
            </w:r>
          </w:p>
        </w:tc>
        <w:tc>
          <w:tcPr>
            <w:tcW w:w="6763" w:type="dxa"/>
            <w:tcBorders>
              <w:left w:val="nil"/>
              <w:bottom w:val="nil"/>
            </w:tcBorders>
            <w:shd w:val="clear" w:color="auto" w:fill="auto"/>
          </w:tcPr>
          <w:p w14:paraId="4B5FB590" w14:textId="664386C2" w:rsidR="00FC49B0" w:rsidRPr="005B6571" w:rsidRDefault="005B6571" w:rsidP="005B6571">
            <w:pPr>
              <w:pStyle w:val="paragraph"/>
              <w:snapToGrid w:val="0"/>
              <w:spacing w:before="0" w:after="0"/>
              <w:ind w:left="-118"/>
              <w:rPr>
                <w:rFonts w:ascii="Calibri Light" w:hAnsi="Calibri Light"/>
                <w:spacing w:val="-6"/>
                <w:sz w:val="21"/>
                <w:szCs w:val="21"/>
                <w:lang w:val="vi-VN"/>
              </w:rPr>
            </w:pPr>
            <w:r>
              <w:rPr>
                <w:rFonts w:ascii="Calibri Light" w:hAnsi="Calibri Light"/>
                <w:spacing w:val="-6"/>
                <w:sz w:val="21"/>
                <w:szCs w:val="21"/>
                <w:lang w:val="vi-VN"/>
              </w:rPr>
              <w:br/>
            </w:r>
            <w:r w:rsidRPr="007722F3">
              <w:rPr>
                <w:rFonts w:ascii="Calibri Light" w:hAnsi="Calibri Light"/>
                <w:spacing w:val="-6"/>
                <w:sz w:val="21"/>
                <w:szCs w:val="21"/>
                <w:lang w:val="vi-VN"/>
              </w:rPr>
              <w:t>Đáng buồn thay, nhiều chính phủ không tuân theo những cam kết này – nhiều người đã bị xâm phạm quyền. Phụ nữ, trẻ em gái, dân tộc thiểu số, người khuyến tật và người di cư đặc biệt dễ bị xâm phạm quyền. Bạo lực trên cơ sở giới là một ví dụ phổ biến xảy ra ở mọi quốc gia trên thế giới.  </w:t>
            </w:r>
            <w:r>
              <w:rPr>
                <w:rFonts w:ascii="Calibri Light" w:hAnsi="Calibri Light"/>
                <w:spacing w:val="-6"/>
                <w:sz w:val="21"/>
                <w:szCs w:val="21"/>
                <w:lang w:val="vi-VN"/>
              </w:rPr>
              <w:br/>
            </w:r>
          </w:p>
        </w:tc>
      </w:tr>
      <w:tr w:rsidR="00FC49B0" w:rsidRPr="00726B33" w14:paraId="0E17D698" w14:textId="77777777" w:rsidTr="52D337F5">
        <w:trPr>
          <w:trHeight w:val="397"/>
        </w:trPr>
        <w:tc>
          <w:tcPr>
            <w:tcW w:w="2268" w:type="dxa"/>
            <w:tcBorders>
              <w:top w:val="nil"/>
              <w:bottom w:val="nil"/>
              <w:right w:val="nil"/>
            </w:tcBorders>
            <w:shd w:val="clear" w:color="auto" w:fill="auto"/>
          </w:tcPr>
          <w:p w14:paraId="77BC99A9" w14:textId="77777777" w:rsidR="00FC49B0" w:rsidRPr="005B6571" w:rsidRDefault="00FC49B0" w:rsidP="00010540">
            <w:pPr>
              <w:pStyle w:val="paragraph"/>
              <w:spacing w:before="0" w:beforeAutospacing="0" w:after="0" w:afterAutospacing="0"/>
              <w:textAlignment w:val="baseline"/>
              <w:rPr>
                <w:rStyle w:val="normaltextrun"/>
                <w:rFonts w:ascii="Calibri" w:hAnsi="Calibri" w:cs="Calibri"/>
                <w:b/>
                <w:bCs/>
                <w:sz w:val="21"/>
                <w:szCs w:val="21"/>
                <w:lang w:val="vi-VN"/>
              </w:rPr>
            </w:pPr>
          </w:p>
        </w:tc>
        <w:tc>
          <w:tcPr>
            <w:tcW w:w="6763" w:type="dxa"/>
            <w:tcBorders>
              <w:top w:val="nil"/>
              <w:left w:val="nil"/>
              <w:bottom w:val="single" w:sz="4" w:space="0" w:color="auto"/>
            </w:tcBorders>
            <w:shd w:val="clear" w:color="auto" w:fill="FFFFFF" w:themeFill="background1"/>
            <w:vAlign w:val="bottom"/>
          </w:tcPr>
          <w:p w14:paraId="195FDFC2" w14:textId="4BA15D35" w:rsidR="00FC49B0" w:rsidRPr="005B6571" w:rsidRDefault="005B6571" w:rsidP="0031548C">
            <w:pPr>
              <w:pStyle w:val="paragraph"/>
              <w:spacing w:before="0" w:beforeAutospacing="0" w:after="0" w:afterAutospacing="0"/>
              <w:ind w:left="-110"/>
              <w:textAlignment w:val="baseline"/>
              <w:rPr>
                <w:rFonts w:ascii="Calibri" w:hAnsi="Calibri" w:cs="Calibri Light"/>
                <w:b/>
                <w:bCs/>
                <w:sz w:val="21"/>
                <w:szCs w:val="21"/>
                <w:lang w:val="vi-VN"/>
              </w:rPr>
            </w:pPr>
            <w:r w:rsidRPr="007722F3">
              <w:rPr>
                <w:rFonts w:ascii="Calibri" w:hAnsi="Calibri"/>
                <w:b/>
                <w:bCs/>
                <w:sz w:val="21"/>
                <w:szCs w:val="21"/>
                <w:lang w:val="vi-VN"/>
              </w:rPr>
              <w:t xml:space="preserve">TIÊU CHUẨN CỦA NHÂN QUYỀN  </w:t>
            </w:r>
          </w:p>
        </w:tc>
      </w:tr>
      <w:tr w:rsidR="00FC49B0" w:rsidRPr="00726B33" w14:paraId="36F08430" w14:textId="77777777" w:rsidTr="005B6571">
        <w:trPr>
          <w:trHeight w:val="1993"/>
        </w:trPr>
        <w:tc>
          <w:tcPr>
            <w:tcW w:w="2268" w:type="dxa"/>
            <w:tcBorders>
              <w:top w:val="nil"/>
              <w:bottom w:val="nil"/>
              <w:right w:val="nil"/>
            </w:tcBorders>
            <w:shd w:val="clear" w:color="auto" w:fill="auto"/>
          </w:tcPr>
          <w:p w14:paraId="439032C6" w14:textId="77777777" w:rsidR="00FC49B0" w:rsidRPr="005B6571" w:rsidRDefault="00FC49B0" w:rsidP="00010540">
            <w:pPr>
              <w:pStyle w:val="paragraph"/>
              <w:spacing w:before="0" w:beforeAutospacing="0" w:after="0" w:afterAutospacing="0"/>
              <w:textAlignment w:val="baseline"/>
              <w:rPr>
                <w:rStyle w:val="normaltextrun"/>
                <w:rFonts w:ascii="Calibri" w:hAnsi="Calibri" w:cs="Calibri"/>
                <w:sz w:val="21"/>
                <w:szCs w:val="21"/>
                <w:lang w:val="vi-VN"/>
              </w:rPr>
            </w:pPr>
          </w:p>
          <w:p w14:paraId="0DF8C08E" w14:textId="57C9A5DE" w:rsidR="00FC49B0" w:rsidRPr="00010540" w:rsidRDefault="00FD5EA7" w:rsidP="00010540">
            <w:pPr>
              <w:pStyle w:val="paragraph"/>
              <w:spacing w:before="0" w:beforeAutospacing="0" w:after="0" w:afterAutospacing="0"/>
              <w:textAlignment w:val="baseline"/>
              <w:rPr>
                <w:rStyle w:val="normaltextrun"/>
                <w:rFonts w:ascii="Calibri" w:hAnsi="Calibri" w:cs="Calibri"/>
                <w:sz w:val="21"/>
                <w:szCs w:val="21"/>
                <w:lang w:val="en-GB"/>
              </w:rPr>
            </w:pPr>
            <w:r>
              <w:rPr>
                <w:rFonts w:ascii="Calibri" w:hAnsi="Calibri" w:cs="Calibri"/>
                <w:noProof/>
                <w:sz w:val="21"/>
                <w:szCs w:val="21"/>
                <w:lang w:eastAsia="sv-SE"/>
              </w:rPr>
              <w:drawing>
                <wp:inline distT="0" distB="0" distL="0" distR="0" wp14:anchorId="2F3A947A" wp14:editId="452FD9F7">
                  <wp:extent cx="1130300" cy="641350"/>
                  <wp:effectExtent l="0" t="0" r="0" b="0"/>
                  <wp:docPr id="10" name="Bild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130300" cy="641350"/>
                          </a:xfrm>
                          <a:prstGeom prst="rect">
                            <a:avLst/>
                          </a:prstGeom>
                          <a:noFill/>
                          <a:ln>
                            <a:noFill/>
                          </a:ln>
                        </pic:spPr>
                      </pic:pic>
                    </a:graphicData>
                  </a:graphic>
                </wp:inline>
              </w:drawing>
            </w:r>
          </w:p>
        </w:tc>
        <w:tc>
          <w:tcPr>
            <w:tcW w:w="6763" w:type="dxa"/>
            <w:tcBorders>
              <w:top w:val="single" w:sz="4" w:space="0" w:color="auto"/>
              <w:left w:val="nil"/>
            </w:tcBorders>
            <w:shd w:val="clear" w:color="auto" w:fill="auto"/>
          </w:tcPr>
          <w:p w14:paraId="6272A70E" w14:textId="7544E9B4" w:rsidR="00FC49B0" w:rsidRPr="005B6571" w:rsidRDefault="005B6571" w:rsidP="005B6571">
            <w:pPr>
              <w:pStyle w:val="paragraph"/>
              <w:snapToGrid w:val="0"/>
              <w:spacing w:before="0" w:beforeAutospacing="0" w:after="0" w:afterAutospacing="0"/>
              <w:ind w:left="-119"/>
              <w:rPr>
                <w:rStyle w:val="eop"/>
                <w:rFonts w:ascii="Calibri Light" w:hAnsi="Calibri Light"/>
                <w:sz w:val="21"/>
                <w:szCs w:val="21"/>
                <w:lang w:val="vi-VN"/>
              </w:rPr>
            </w:pPr>
            <w:r>
              <w:rPr>
                <w:rFonts w:ascii="Calibri Light" w:hAnsi="Calibri Light"/>
                <w:sz w:val="21"/>
                <w:szCs w:val="21"/>
                <w:lang w:val="vi-VN"/>
              </w:rPr>
              <w:br/>
            </w:r>
            <w:r w:rsidRPr="007722F3">
              <w:rPr>
                <w:rFonts w:ascii="Calibri Light" w:hAnsi="Calibri Light"/>
                <w:sz w:val="21"/>
                <w:szCs w:val="21"/>
                <w:lang w:val="vi-VN"/>
              </w:rPr>
              <w:t>Khi chính phủ vi phạm quyền hoặc không bảo vệ người dân khỏi bị xâm phạm quyền, sẽ không có lực lượng cảnh sát toàn cầu nào đến và trừng phạt chính phủ. Vì vậy, nếu không có lực lượng cảnh sát quốc tế để( nào) buộc các chính phủ tuân theo nhân quyền – nhân quyền không phải là vô dụng sao</w:t>
            </w:r>
            <w:r w:rsidRPr="007722F3">
              <w:rPr>
                <w:rFonts w:ascii="Calibri Light" w:hAnsi="Calibri Light"/>
                <w:sz w:val="21"/>
                <w:szCs w:val="21"/>
                <w:u w:val="single"/>
                <w:lang w:val="vi-VN"/>
              </w:rPr>
              <w:t xml:space="preserve"> </w:t>
            </w:r>
            <w:r w:rsidRPr="007722F3">
              <w:rPr>
                <w:rFonts w:ascii="Calibri Light" w:hAnsi="Calibri Light"/>
                <w:sz w:val="21"/>
                <w:szCs w:val="21"/>
                <w:lang w:val="vi-VN"/>
              </w:rPr>
              <w:t>không phải nhân quyền không có biện pháp chế tài liệu những lời nói trên giấy có còn là một công cụ hiệu quả để thay đổi không</w:t>
            </w:r>
            <w:r w:rsidR="00FC49B0" w:rsidRPr="005B6571">
              <w:rPr>
                <w:rStyle w:val="normaltextrun"/>
                <w:rFonts w:ascii="Calibri Light" w:hAnsi="Calibri Light" w:cs="Calibri Light"/>
                <w:sz w:val="21"/>
                <w:szCs w:val="21"/>
                <w:lang w:val="vi-VN"/>
              </w:rPr>
              <w:t>? </w:t>
            </w:r>
            <w:r w:rsidR="00FC49B0" w:rsidRPr="005B6571">
              <w:rPr>
                <w:rStyle w:val="eop"/>
                <w:rFonts w:ascii="Calibri Light" w:hAnsi="Calibri Light" w:cs="Calibri Light"/>
                <w:sz w:val="21"/>
                <w:szCs w:val="21"/>
                <w:lang w:val="vi-VN"/>
              </w:rPr>
              <w:t> </w:t>
            </w:r>
          </w:p>
          <w:p w14:paraId="637FBFDE" w14:textId="77777777" w:rsidR="00FC49B0" w:rsidRPr="005B6571" w:rsidRDefault="00FC49B0" w:rsidP="0031548C">
            <w:pPr>
              <w:pStyle w:val="paragraph"/>
              <w:spacing w:before="0" w:beforeAutospacing="0" w:after="0" w:afterAutospacing="0"/>
              <w:ind w:left="-108"/>
              <w:textAlignment w:val="baseline"/>
              <w:rPr>
                <w:rFonts w:ascii="Calibri Light" w:hAnsi="Calibri Light" w:cs="Calibri Light"/>
                <w:sz w:val="21"/>
                <w:szCs w:val="21"/>
                <w:lang w:val="vi-VN"/>
              </w:rPr>
            </w:pPr>
          </w:p>
        </w:tc>
      </w:tr>
      <w:tr w:rsidR="00FC49B0" w:rsidRPr="00726B33" w14:paraId="23614304" w14:textId="77777777" w:rsidTr="52D337F5">
        <w:trPr>
          <w:trHeight w:val="1212"/>
        </w:trPr>
        <w:tc>
          <w:tcPr>
            <w:tcW w:w="2268" w:type="dxa"/>
            <w:tcBorders>
              <w:top w:val="nil"/>
              <w:bottom w:val="nil"/>
              <w:right w:val="nil"/>
            </w:tcBorders>
            <w:shd w:val="clear" w:color="auto" w:fill="auto"/>
          </w:tcPr>
          <w:p w14:paraId="440BE56D" w14:textId="77777777" w:rsidR="00FC49B0" w:rsidRPr="005B6571" w:rsidRDefault="00FC49B0" w:rsidP="00010540">
            <w:pPr>
              <w:pStyle w:val="paragraph"/>
              <w:spacing w:before="0" w:beforeAutospacing="0" w:after="0" w:afterAutospacing="0"/>
              <w:textAlignment w:val="baseline"/>
              <w:rPr>
                <w:rStyle w:val="normaltextrun"/>
                <w:rFonts w:ascii="Calibri" w:hAnsi="Calibri" w:cs="Calibri"/>
                <w:sz w:val="21"/>
                <w:szCs w:val="21"/>
                <w:lang w:val="vi-VN"/>
              </w:rPr>
            </w:pPr>
          </w:p>
          <w:p w14:paraId="176D6516" w14:textId="6D9C4721" w:rsidR="00FC49B0" w:rsidRPr="00010540" w:rsidRDefault="00FD5EA7" w:rsidP="00010540">
            <w:pPr>
              <w:pStyle w:val="paragraph"/>
              <w:spacing w:before="0" w:beforeAutospacing="0" w:after="0" w:afterAutospacing="0"/>
              <w:textAlignment w:val="baseline"/>
              <w:rPr>
                <w:rStyle w:val="normaltextrun"/>
                <w:rFonts w:ascii="Calibri" w:hAnsi="Calibri" w:cs="Calibri"/>
                <w:sz w:val="21"/>
                <w:szCs w:val="21"/>
                <w:lang w:val="en-GB"/>
              </w:rPr>
            </w:pPr>
            <w:r>
              <w:rPr>
                <w:rFonts w:ascii="Calibri" w:hAnsi="Calibri" w:cs="Calibri"/>
                <w:noProof/>
                <w:sz w:val="21"/>
                <w:szCs w:val="21"/>
                <w:lang w:eastAsia="sv-SE"/>
              </w:rPr>
              <w:drawing>
                <wp:inline distT="0" distB="0" distL="0" distR="0" wp14:anchorId="755ED419" wp14:editId="252A94D4">
                  <wp:extent cx="1130300" cy="641350"/>
                  <wp:effectExtent l="0" t="0" r="0" b="0"/>
                  <wp:docPr id="11" name="Bild 11" descr="En bild som visar whiteboardtavla&#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descr="En bild som visar whiteboardtavla&#10;&#10;Automatiskt genererad beskrivning"/>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130300" cy="641350"/>
                          </a:xfrm>
                          <a:prstGeom prst="rect">
                            <a:avLst/>
                          </a:prstGeom>
                          <a:noFill/>
                          <a:ln>
                            <a:noFill/>
                          </a:ln>
                        </pic:spPr>
                      </pic:pic>
                    </a:graphicData>
                  </a:graphic>
                </wp:inline>
              </w:drawing>
            </w:r>
          </w:p>
        </w:tc>
        <w:tc>
          <w:tcPr>
            <w:tcW w:w="6763" w:type="dxa"/>
            <w:tcBorders>
              <w:left w:val="nil"/>
            </w:tcBorders>
            <w:shd w:val="clear" w:color="auto" w:fill="auto"/>
          </w:tcPr>
          <w:p w14:paraId="47730A5C" w14:textId="63E43326" w:rsidR="00FC49B0" w:rsidRPr="005B6571" w:rsidRDefault="005B6571" w:rsidP="005B6571">
            <w:pPr>
              <w:pStyle w:val="paragraph"/>
              <w:snapToGrid w:val="0"/>
              <w:spacing w:before="0" w:after="0"/>
              <w:ind w:left="-118"/>
              <w:rPr>
                <w:rFonts w:ascii="Calibri Light" w:hAnsi="Calibri Light"/>
                <w:sz w:val="21"/>
                <w:szCs w:val="21"/>
                <w:lang w:val="vi-VN"/>
              </w:rPr>
            </w:pPr>
            <w:r>
              <w:rPr>
                <w:rFonts w:ascii="Calibri Light" w:hAnsi="Calibri Light"/>
                <w:sz w:val="21"/>
                <w:szCs w:val="21"/>
                <w:lang w:val="vi-VN"/>
              </w:rPr>
              <w:br/>
            </w:r>
            <w:r w:rsidRPr="007722F3">
              <w:rPr>
                <w:rFonts w:ascii="Calibri Light" w:hAnsi="Calibri Light"/>
                <w:sz w:val="21"/>
                <w:szCs w:val="21"/>
                <w:lang w:val="vi-VN"/>
              </w:rPr>
              <w:t>Có một số sự thật trong đó là – một vài chính phủ rất khó bị tác động. Tuy nhiên, sự chỉ trích của quốc tế và trong nước đối với các hành vi vi phạm nhân quyền ở nhiều quốc gia đã có nhiều thay đổi tích cực. Có rất nhiều cách để thúc đẩy nhân quyền mà không cần đến lực lượng cảnh sát quốc tế. </w:t>
            </w:r>
            <w:r>
              <w:rPr>
                <w:rFonts w:ascii="Calibri Light" w:hAnsi="Calibri Light"/>
                <w:sz w:val="21"/>
                <w:szCs w:val="21"/>
                <w:lang w:val="vi-VN"/>
              </w:rPr>
              <w:br/>
            </w:r>
            <w:r w:rsidRPr="007722F3">
              <w:rPr>
                <w:rFonts w:ascii="Calibri Light" w:hAnsi="Calibri Light"/>
                <w:sz w:val="21"/>
                <w:szCs w:val="21"/>
                <w:lang w:val="vi-VN"/>
              </w:rPr>
              <w:t> </w:t>
            </w:r>
          </w:p>
        </w:tc>
      </w:tr>
      <w:tr w:rsidR="00FC49B0" w:rsidRPr="00010540" w14:paraId="667D2331" w14:textId="77777777" w:rsidTr="52D337F5">
        <w:trPr>
          <w:trHeight w:val="3273"/>
        </w:trPr>
        <w:tc>
          <w:tcPr>
            <w:tcW w:w="2268" w:type="dxa"/>
            <w:tcBorders>
              <w:top w:val="nil"/>
              <w:bottom w:val="nil"/>
              <w:right w:val="nil"/>
            </w:tcBorders>
            <w:shd w:val="clear" w:color="auto" w:fill="auto"/>
          </w:tcPr>
          <w:p w14:paraId="6554B0E4" w14:textId="77777777" w:rsidR="00FC49B0" w:rsidRPr="005B6571" w:rsidRDefault="00FC49B0" w:rsidP="00010540">
            <w:pPr>
              <w:pStyle w:val="paragraph"/>
              <w:spacing w:before="0" w:beforeAutospacing="0" w:after="0" w:afterAutospacing="0"/>
              <w:textAlignment w:val="baseline"/>
              <w:rPr>
                <w:rStyle w:val="normaltextrun"/>
                <w:rFonts w:ascii="Calibri" w:hAnsi="Calibri" w:cs="Calibri"/>
                <w:sz w:val="21"/>
                <w:szCs w:val="21"/>
                <w:lang w:val="vi-VN"/>
              </w:rPr>
            </w:pPr>
          </w:p>
          <w:p w14:paraId="7D12FCC2" w14:textId="43B92A7B" w:rsidR="00FC49B0" w:rsidRPr="00010540" w:rsidRDefault="00FD5EA7" w:rsidP="00010540">
            <w:pPr>
              <w:pStyle w:val="paragraph"/>
              <w:spacing w:before="0" w:beforeAutospacing="0" w:after="0" w:afterAutospacing="0"/>
              <w:textAlignment w:val="baseline"/>
              <w:rPr>
                <w:rStyle w:val="normaltextrun"/>
                <w:rFonts w:ascii="Calibri" w:hAnsi="Calibri" w:cs="Calibri"/>
                <w:sz w:val="21"/>
                <w:szCs w:val="21"/>
                <w:lang w:val="en-US"/>
              </w:rPr>
            </w:pPr>
            <w:r>
              <w:rPr>
                <w:rFonts w:ascii="Calibri" w:hAnsi="Calibri" w:cs="Calibri"/>
                <w:noProof/>
                <w:sz w:val="21"/>
                <w:szCs w:val="21"/>
                <w:lang w:eastAsia="sv-SE"/>
              </w:rPr>
              <w:drawing>
                <wp:inline distT="0" distB="0" distL="0" distR="0" wp14:anchorId="51FBC3BC" wp14:editId="4E76EEEF">
                  <wp:extent cx="1130300" cy="641350"/>
                  <wp:effectExtent l="0" t="0" r="0" b="0"/>
                  <wp:docPr id="12" name="Bild 12" descr="En bild som visar text&#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descr="En bild som visar text&#10;&#10;Automatiskt genererad beskrivning"/>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130300" cy="641350"/>
                          </a:xfrm>
                          <a:prstGeom prst="rect">
                            <a:avLst/>
                          </a:prstGeom>
                          <a:noFill/>
                          <a:ln>
                            <a:noFill/>
                          </a:ln>
                        </pic:spPr>
                      </pic:pic>
                    </a:graphicData>
                  </a:graphic>
                </wp:inline>
              </w:drawing>
            </w:r>
          </w:p>
        </w:tc>
        <w:tc>
          <w:tcPr>
            <w:tcW w:w="6763" w:type="dxa"/>
            <w:tcBorders>
              <w:left w:val="nil"/>
              <w:bottom w:val="nil"/>
            </w:tcBorders>
            <w:shd w:val="clear" w:color="auto" w:fill="auto"/>
          </w:tcPr>
          <w:p w14:paraId="5C7787D3" w14:textId="77777777" w:rsidR="00FC49B0" w:rsidRPr="00010540" w:rsidRDefault="00FC49B0" w:rsidP="0031548C">
            <w:pPr>
              <w:pStyle w:val="paragraph"/>
              <w:spacing w:before="0" w:beforeAutospacing="0" w:after="0" w:afterAutospacing="0"/>
              <w:ind w:left="-108"/>
              <w:textAlignment w:val="baseline"/>
              <w:rPr>
                <w:rStyle w:val="normaltextrun"/>
                <w:rFonts w:ascii="Calibri Light" w:hAnsi="Calibri Light" w:cs="Calibri Light"/>
                <w:sz w:val="21"/>
                <w:szCs w:val="21"/>
                <w:lang w:val="en-GB"/>
              </w:rPr>
            </w:pPr>
          </w:p>
          <w:p w14:paraId="70A29279" w14:textId="37AB02D8" w:rsidR="00FC49B0" w:rsidRPr="005B6571" w:rsidRDefault="005B6571" w:rsidP="0031548C">
            <w:pPr>
              <w:pStyle w:val="paragraph"/>
              <w:spacing w:before="0" w:beforeAutospacing="0" w:after="0" w:afterAutospacing="0"/>
              <w:ind w:left="-108"/>
              <w:textAlignment w:val="baseline"/>
              <w:rPr>
                <w:rFonts w:ascii="Calibri Light" w:hAnsi="Calibri Light" w:cs="Calibri Light"/>
                <w:sz w:val="21"/>
                <w:szCs w:val="21"/>
                <w:lang w:val="vi-VN"/>
              </w:rPr>
            </w:pPr>
            <w:r w:rsidRPr="007722F3">
              <w:rPr>
                <w:rFonts w:ascii="Calibri Light" w:hAnsi="Calibri Light"/>
                <w:sz w:val="21"/>
                <w:szCs w:val="21"/>
                <w:lang w:val="vi-VN"/>
              </w:rPr>
              <w:t>Có một số lý do khác khiến mà mọi người chỉ trích nhân quyền. Có thể bạn cũng đã từng có những suy nghĩ này?  </w:t>
            </w:r>
          </w:p>
          <w:p w14:paraId="62A4084A" w14:textId="05E09A51" w:rsidR="005B6571" w:rsidRPr="007722F3" w:rsidRDefault="005B6571" w:rsidP="005B6571">
            <w:pPr>
              <w:pStyle w:val="paragraph"/>
              <w:numPr>
                <w:ilvl w:val="0"/>
                <w:numId w:val="5"/>
              </w:numPr>
              <w:snapToGrid w:val="0"/>
              <w:spacing w:before="0" w:beforeAutospacing="0" w:after="0" w:afterAutospacing="0"/>
              <w:ind w:left="166" w:hanging="259"/>
              <w:rPr>
                <w:rFonts w:ascii="Calibri Light" w:hAnsi="Calibri Light"/>
                <w:sz w:val="21"/>
                <w:szCs w:val="21"/>
                <w:lang w:val="vi-VN"/>
              </w:rPr>
            </w:pPr>
            <w:r w:rsidRPr="007722F3">
              <w:rPr>
                <w:rFonts w:ascii="Calibri Light" w:hAnsi="Calibri Light"/>
                <w:sz w:val="21"/>
                <w:szCs w:val="21"/>
                <w:lang w:val="vi-VN"/>
              </w:rPr>
              <w:t>Có lẽ nhân quyền nghe có vẻ xa vời đối với bạn – một chủ đề chỉ dành cho các luật sư và chính trị gia hơn là một chủ đề dành cho bạn tham gia.   </w:t>
            </w:r>
          </w:p>
          <w:p w14:paraId="268CE7D8" w14:textId="49DEDF2A" w:rsidR="005B6571" w:rsidRPr="005B6571" w:rsidRDefault="005B6571" w:rsidP="005B6571">
            <w:pPr>
              <w:pStyle w:val="paragraph"/>
              <w:numPr>
                <w:ilvl w:val="0"/>
                <w:numId w:val="3"/>
              </w:numPr>
              <w:spacing w:before="0" w:beforeAutospacing="0" w:after="0" w:afterAutospacing="0"/>
              <w:ind w:left="172" w:hanging="252"/>
              <w:textAlignment w:val="baseline"/>
              <w:rPr>
                <w:rStyle w:val="eop"/>
                <w:rFonts w:ascii="Calibri Light" w:hAnsi="Calibri Light" w:cs="Calibri Light"/>
                <w:sz w:val="21"/>
                <w:szCs w:val="21"/>
                <w:lang w:val="vi-VN"/>
              </w:rPr>
            </w:pPr>
            <w:r w:rsidRPr="005B6571">
              <w:rPr>
                <w:rFonts w:ascii="Calibri Light" w:hAnsi="Calibri Light"/>
                <w:sz w:val="21"/>
                <w:szCs w:val="21"/>
                <w:lang w:val="vi-VN"/>
              </w:rPr>
              <w:t>Hoặc có lẽ bạn nghĩ rằng nhân quyền đã xa vời cuộc sống hàng ngày của bạn – điều mà chỉ có giới tinh hoa ở các thành phố thủ đô quan tâm.   </w:t>
            </w:r>
          </w:p>
          <w:p w14:paraId="5C92A55B" w14:textId="7167DB41" w:rsidR="00FC49B0" w:rsidRPr="005B6571" w:rsidRDefault="005B6571" w:rsidP="005B6571">
            <w:pPr>
              <w:pStyle w:val="paragraph"/>
              <w:numPr>
                <w:ilvl w:val="0"/>
                <w:numId w:val="3"/>
              </w:numPr>
              <w:spacing w:before="0" w:beforeAutospacing="0" w:after="0" w:afterAutospacing="0"/>
              <w:ind w:left="172" w:hanging="252"/>
              <w:textAlignment w:val="baseline"/>
              <w:rPr>
                <w:rFonts w:ascii="Calibri Light" w:hAnsi="Calibri Light" w:cs="Calibri Light"/>
                <w:sz w:val="21"/>
                <w:szCs w:val="21"/>
                <w:lang w:val="vi-VN"/>
              </w:rPr>
            </w:pPr>
            <w:r w:rsidRPr="005B6571">
              <w:rPr>
                <w:rFonts w:ascii="Calibri Light" w:hAnsi="Calibri Light"/>
                <w:sz w:val="21"/>
                <w:szCs w:val="21"/>
                <w:lang w:val="vi-VN"/>
              </w:rPr>
              <w:t>Hoặc có thể nhân quyền dường như là một vũ khí trong một trò chơi chính trị toàn cầu. Một cái gì đó mà các chính phủ dùng như đạo đức giả, chỉ trích kẻ thù của họ trong khi bản thân họ cũng vi phạm nhân quyền.  </w:t>
            </w:r>
          </w:p>
          <w:p w14:paraId="0102E0F7" w14:textId="1122AEA5" w:rsidR="0048250A" w:rsidRPr="00010540" w:rsidRDefault="005B6571" w:rsidP="005B6571">
            <w:pPr>
              <w:pStyle w:val="paragraph"/>
              <w:spacing w:before="0" w:beforeAutospacing="0" w:after="0" w:afterAutospacing="0"/>
              <w:ind w:left="-108"/>
              <w:textAlignment w:val="baseline"/>
              <w:rPr>
                <w:rFonts w:ascii="Calibri Light" w:hAnsi="Calibri Light" w:cs="Calibri Light"/>
                <w:sz w:val="21"/>
                <w:szCs w:val="21"/>
                <w:lang w:val="en-GB"/>
              </w:rPr>
            </w:pPr>
            <w:r w:rsidRPr="007722F3">
              <w:rPr>
                <w:rFonts w:ascii="Calibri Light" w:hAnsi="Calibri Light"/>
                <w:spacing w:val="-2"/>
                <w:sz w:val="21"/>
                <w:szCs w:val="21"/>
                <w:lang w:val="vi-VN"/>
              </w:rPr>
              <w:t>Vâng, nhân quyền liên quan đến pháp luật, các chính trị gia tạo ra luật pháp và luật sư có thể đau tranh cho nhân quyền thông qua tòa án . Và đúng như thế, thuật ngữ này đôi khi được sử dụng và lạm dụng cho mục đích chính trị. Nhưng nhân quyền còn hơn thế nữa!</w:t>
            </w:r>
          </w:p>
        </w:tc>
      </w:tr>
      <w:tr w:rsidR="00FC49B0" w:rsidRPr="00726B33" w14:paraId="3ED9044B" w14:textId="77777777" w:rsidTr="52D337F5">
        <w:trPr>
          <w:trHeight w:val="397"/>
        </w:trPr>
        <w:tc>
          <w:tcPr>
            <w:tcW w:w="2268" w:type="dxa"/>
            <w:tcBorders>
              <w:top w:val="nil"/>
              <w:bottom w:val="nil"/>
              <w:right w:val="nil"/>
            </w:tcBorders>
            <w:shd w:val="clear" w:color="auto" w:fill="auto"/>
          </w:tcPr>
          <w:p w14:paraId="69BC093C" w14:textId="77777777" w:rsidR="00FC49B0" w:rsidRPr="00010540" w:rsidRDefault="00FC49B0" w:rsidP="00010540">
            <w:pPr>
              <w:pStyle w:val="paragraph"/>
              <w:spacing w:before="0" w:beforeAutospacing="0" w:after="0" w:afterAutospacing="0"/>
              <w:textAlignment w:val="baseline"/>
              <w:rPr>
                <w:rStyle w:val="normaltextrun"/>
                <w:rFonts w:ascii="Calibri" w:hAnsi="Calibri" w:cs="Calibri"/>
                <w:b/>
                <w:bCs/>
                <w:sz w:val="21"/>
                <w:szCs w:val="21"/>
                <w:lang w:val="en-GB"/>
              </w:rPr>
            </w:pPr>
          </w:p>
        </w:tc>
        <w:tc>
          <w:tcPr>
            <w:tcW w:w="6763" w:type="dxa"/>
            <w:tcBorders>
              <w:top w:val="nil"/>
              <w:left w:val="nil"/>
              <w:bottom w:val="single" w:sz="4" w:space="0" w:color="auto"/>
            </w:tcBorders>
            <w:shd w:val="clear" w:color="auto" w:fill="FFFFFF" w:themeFill="background1"/>
            <w:vAlign w:val="bottom"/>
          </w:tcPr>
          <w:p w14:paraId="6DBB2074" w14:textId="5539F0C5" w:rsidR="00FC49B0" w:rsidRPr="00010540" w:rsidRDefault="005B6571" w:rsidP="00010540">
            <w:pPr>
              <w:pStyle w:val="paragraph"/>
              <w:spacing w:before="0" w:beforeAutospacing="0" w:after="0" w:afterAutospacing="0"/>
              <w:ind w:left="-110"/>
              <w:textAlignment w:val="baseline"/>
              <w:rPr>
                <w:rFonts w:ascii="Calibri" w:hAnsi="Calibri" w:cs="Calibri Light"/>
                <w:b/>
                <w:bCs/>
                <w:sz w:val="21"/>
                <w:szCs w:val="21"/>
                <w:lang w:val="en-GB"/>
              </w:rPr>
            </w:pPr>
            <w:r w:rsidRPr="007722F3">
              <w:rPr>
                <w:rFonts w:ascii="Calibri" w:hAnsi="Calibri"/>
                <w:b/>
                <w:bCs/>
                <w:sz w:val="21"/>
                <w:szCs w:val="21"/>
                <w:lang w:val="vi-VN"/>
              </w:rPr>
              <w:t>NHÂN QUYỀN VÀ CHÚNG TA</w:t>
            </w:r>
          </w:p>
        </w:tc>
      </w:tr>
      <w:tr w:rsidR="00FC49B0" w:rsidRPr="00010540" w14:paraId="34AFAA90" w14:textId="77777777" w:rsidTr="52D337F5">
        <w:trPr>
          <w:trHeight w:val="1871"/>
        </w:trPr>
        <w:tc>
          <w:tcPr>
            <w:tcW w:w="2268" w:type="dxa"/>
            <w:tcBorders>
              <w:top w:val="nil"/>
              <w:bottom w:val="nil"/>
              <w:right w:val="nil"/>
            </w:tcBorders>
            <w:shd w:val="clear" w:color="auto" w:fill="auto"/>
          </w:tcPr>
          <w:p w14:paraId="2686785B" w14:textId="77777777" w:rsidR="00FC49B0" w:rsidRPr="00010540" w:rsidRDefault="00FC49B0" w:rsidP="00010540">
            <w:pPr>
              <w:pStyle w:val="paragraph"/>
              <w:spacing w:before="0" w:beforeAutospacing="0" w:after="0" w:afterAutospacing="0"/>
              <w:textAlignment w:val="baseline"/>
              <w:rPr>
                <w:rStyle w:val="normaltextrun"/>
                <w:rFonts w:ascii="Calibri" w:hAnsi="Calibri" w:cs="Calibri"/>
                <w:sz w:val="21"/>
                <w:szCs w:val="21"/>
                <w:lang w:val="en-GB"/>
              </w:rPr>
            </w:pPr>
          </w:p>
          <w:p w14:paraId="0FC3FD00" w14:textId="54A7B398" w:rsidR="00FC49B0" w:rsidRPr="00010540" w:rsidRDefault="00FD5EA7" w:rsidP="00010540">
            <w:pPr>
              <w:pStyle w:val="paragraph"/>
              <w:spacing w:before="0" w:beforeAutospacing="0" w:after="0" w:afterAutospacing="0"/>
              <w:textAlignment w:val="baseline"/>
              <w:rPr>
                <w:rStyle w:val="normaltextrun"/>
                <w:rFonts w:ascii="Calibri" w:hAnsi="Calibri" w:cs="Calibri"/>
                <w:sz w:val="21"/>
                <w:szCs w:val="21"/>
                <w:lang w:val="en-GB"/>
              </w:rPr>
            </w:pPr>
            <w:r>
              <w:rPr>
                <w:rFonts w:ascii="Calibri" w:hAnsi="Calibri" w:cs="Calibri"/>
                <w:noProof/>
                <w:sz w:val="21"/>
                <w:szCs w:val="21"/>
                <w:lang w:eastAsia="sv-SE"/>
              </w:rPr>
              <w:drawing>
                <wp:inline distT="0" distB="0" distL="0" distR="0" wp14:anchorId="4290D87E" wp14:editId="21D3C7E0">
                  <wp:extent cx="1130300" cy="641350"/>
                  <wp:effectExtent l="0" t="0" r="0" b="0"/>
                  <wp:docPr id="13" name="Bild 13" descr="En bild som visar text&#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descr="En bild som visar text&#10;&#10;Automatiskt genererad beskrivning"/>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130300" cy="641350"/>
                          </a:xfrm>
                          <a:prstGeom prst="rect">
                            <a:avLst/>
                          </a:prstGeom>
                          <a:noFill/>
                          <a:ln>
                            <a:noFill/>
                          </a:ln>
                        </pic:spPr>
                      </pic:pic>
                    </a:graphicData>
                  </a:graphic>
                </wp:inline>
              </w:drawing>
            </w:r>
          </w:p>
        </w:tc>
        <w:tc>
          <w:tcPr>
            <w:tcW w:w="6763" w:type="dxa"/>
            <w:tcBorders>
              <w:top w:val="single" w:sz="4" w:space="0" w:color="auto"/>
              <w:left w:val="nil"/>
              <w:bottom w:val="dotted" w:sz="4" w:space="0" w:color="auto"/>
            </w:tcBorders>
            <w:shd w:val="clear" w:color="auto" w:fill="auto"/>
          </w:tcPr>
          <w:p w14:paraId="6CCD967B" w14:textId="77777777" w:rsidR="00FC49B0" w:rsidRPr="00010540" w:rsidRDefault="00FC49B0" w:rsidP="00010540">
            <w:pPr>
              <w:pStyle w:val="paragraph"/>
              <w:spacing w:before="0" w:beforeAutospacing="0" w:after="0" w:afterAutospacing="0"/>
              <w:ind w:left="-108"/>
              <w:textAlignment w:val="baseline"/>
              <w:rPr>
                <w:rStyle w:val="normaltextrun"/>
                <w:rFonts w:ascii="Calibri Light" w:hAnsi="Calibri Light" w:cs="Calibri Light"/>
                <w:spacing w:val="-2"/>
                <w:sz w:val="21"/>
                <w:szCs w:val="21"/>
                <w:lang w:val="en-GB"/>
              </w:rPr>
            </w:pPr>
          </w:p>
          <w:p w14:paraId="54573998" w14:textId="77777777" w:rsidR="005B6571" w:rsidRPr="007722F3" w:rsidRDefault="005B6571" w:rsidP="005B6571">
            <w:pPr>
              <w:pStyle w:val="paragraph"/>
              <w:snapToGrid w:val="0"/>
              <w:spacing w:before="0" w:beforeAutospacing="0" w:after="0" w:afterAutospacing="0"/>
              <w:ind w:left="-118"/>
              <w:rPr>
                <w:rFonts w:ascii="Calibri Light" w:eastAsia="Calibri Light" w:hAnsi="Calibri Light" w:cs="Calibri Light"/>
                <w:spacing w:val="-2"/>
                <w:sz w:val="21"/>
                <w:szCs w:val="21"/>
                <w:lang w:val="vi-VN"/>
              </w:rPr>
            </w:pPr>
            <w:r w:rsidRPr="007722F3">
              <w:rPr>
                <w:rFonts w:ascii="Calibri Light" w:hAnsi="Calibri Light"/>
                <w:spacing w:val="-2"/>
                <w:sz w:val="21"/>
                <w:szCs w:val="21"/>
                <w:lang w:val="vi-VN"/>
              </w:rPr>
              <w:t>Như chúng ta đã thấy, nhân quyền thực sự liên quan đến những nhu cầu mà chúng ta có trong cuộc sống hàng ngày. Về những gì xảy ra trong trường học, trang trại, nơi làm việc, nhà riêng và khu phố của chúng ta. Về cách chúng ta nên đối xử với nhau và được đối xử. Về việc bảo vệ chúng ta khỏi bị lạm dụng bởi những người có quyền lực đối với cuộc sống của chúng ta – chủ nhà, người sử dụng lao động, giáo viên hoặc thậm chí các thành viên trong gia đình. Và tất nhiên, sẽ bảo vệ chúng ta khỏi bị lạm dụng bởi các cơ quan chức năng như cảnh sát, tòa án, quân đội và chính phủ.</w:t>
            </w:r>
          </w:p>
          <w:p w14:paraId="314962CC" w14:textId="77777777" w:rsidR="005B6571" w:rsidRPr="007722F3" w:rsidRDefault="005B6571" w:rsidP="005B6571">
            <w:pPr>
              <w:pStyle w:val="paragraph"/>
              <w:snapToGrid w:val="0"/>
              <w:spacing w:before="0" w:beforeAutospacing="0" w:after="0" w:afterAutospacing="0"/>
              <w:ind w:left="-118" w:firstLine="283"/>
              <w:rPr>
                <w:rFonts w:ascii="Calibri Light" w:eastAsia="Calibri Light" w:hAnsi="Calibri Light" w:cs="Calibri Light"/>
                <w:spacing w:val="-2"/>
                <w:sz w:val="21"/>
                <w:szCs w:val="21"/>
                <w:lang w:val="vi-VN"/>
              </w:rPr>
            </w:pPr>
            <w:r w:rsidRPr="007722F3">
              <w:rPr>
                <w:rFonts w:ascii="Calibri Light" w:hAnsi="Calibri Light"/>
                <w:spacing w:val="-2"/>
                <w:sz w:val="21"/>
                <w:szCs w:val="21"/>
                <w:lang w:val="vi-VN"/>
              </w:rPr>
              <w:t>Chúng ta có thể tóm tắt điều đó rằng: nhân quyền liên quan đến xã hội mà chúng ta muốn sống và nổ lực xây dựng.   </w:t>
            </w:r>
          </w:p>
          <w:p w14:paraId="412B4981" w14:textId="675FF922" w:rsidR="00FC49B0" w:rsidRPr="00010540" w:rsidRDefault="005B6571" w:rsidP="005B6571">
            <w:pPr>
              <w:pStyle w:val="paragraph"/>
              <w:spacing w:before="0" w:beforeAutospacing="0" w:after="0" w:afterAutospacing="0"/>
              <w:ind w:left="-118" w:firstLine="284"/>
              <w:textAlignment w:val="baseline"/>
              <w:rPr>
                <w:rStyle w:val="normaltextrun"/>
                <w:rFonts w:ascii="Calibri Light" w:hAnsi="Calibri Light" w:cs="Calibri Light"/>
                <w:spacing w:val="-2"/>
                <w:sz w:val="21"/>
                <w:szCs w:val="21"/>
                <w:lang w:val="en-GB"/>
              </w:rPr>
            </w:pPr>
            <w:r w:rsidRPr="007722F3">
              <w:rPr>
                <w:rFonts w:ascii="Calibri Light" w:hAnsi="Calibri Light"/>
                <w:spacing w:val="-4"/>
                <w:sz w:val="21"/>
                <w:szCs w:val="21"/>
                <w:lang w:val="vi-VN"/>
              </w:rPr>
              <w:t>Nếu nhân quyền trở thành hiện thực trong cộng đồng của chúng ta, thì tất cả chúng ta đều có một phần động góp trong đó. Rất nhiều vi phạm nhân quyền xảy ra vì những người bình thường không tôn trọng quyền của người khác – ví dụ như khi chúng ta đối xử không bình đẳng với một số người. Các chính phủ, doanh nghiệp và cá nhân có thể tiếp tục vi phạm nhân quyền bởi vì mọi người không đứng về phía họ và cố gắng thay đổi mọi thứ. Và vì chúng ta thường im lặng.</w:t>
            </w:r>
            <w:r w:rsidR="00FC49B0" w:rsidRPr="00010540">
              <w:rPr>
                <w:rStyle w:val="normaltextrun"/>
                <w:rFonts w:ascii="Calibri Light" w:hAnsi="Calibri Light" w:cs="Calibri Light"/>
                <w:spacing w:val="-2"/>
                <w:sz w:val="21"/>
                <w:szCs w:val="21"/>
                <w:lang w:val="en-GB"/>
              </w:rPr>
              <w:br/>
            </w:r>
          </w:p>
        </w:tc>
      </w:tr>
      <w:tr w:rsidR="00FC49B0" w:rsidRPr="00726B33" w14:paraId="2BAB0182" w14:textId="77777777" w:rsidTr="52D337F5">
        <w:trPr>
          <w:trHeight w:val="3810"/>
        </w:trPr>
        <w:tc>
          <w:tcPr>
            <w:tcW w:w="2268" w:type="dxa"/>
            <w:tcBorders>
              <w:top w:val="nil"/>
              <w:bottom w:val="nil"/>
              <w:right w:val="nil"/>
            </w:tcBorders>
            <w:shd w:val="clear" w:color="auto" w:fill="auto"/>
          </w:tcPr>
          <w:p w14:paraId="522F21D7" w14:textId="77777777" w:rsidR="00FC49B0" w:rsidRPr="00010540" w:rsidRDefault="00FC49B0" w:rsidP="00010540">
            <w:pPr>
              <w:pStyle w:val="paragraph"/>
              <w:spacing w:before="0" w:beforeAutospacing="0" w:after="0" w:afterAutospacing="0"/>
              <w:textAlignment w:val="baseline"/>
              <w:rPr>
                <w:rStyle w:val="normaltextrun"/>
                <w:rFonts w:ascii="Calibri" w:hAnsi="Calibri" w:cs="Calibri"/>
                <w:sz w:val="21"/>
                <w:szCs w:val="21"/>
                <w:lang w:val="en-GB"/>
              </w:rPr>
            </w:pPr>
          </w:p>
          <w:p w14:paraId="7532128A" w14:textId="583A412C" w:rsidR="00FC49B0" w:rsidRPr="00010540" w:rsidRDefault="00726B33" w:rsidP="00010540">
            <w:pPr>
              <w:pStyle w:val="paragraph"/>
              <w:spacing w:before="0" w:beforeAutospacing="0" w:after="0" w:afterAutospacing="0"/>
              <w:textAlignment w:val="baseline"/>
              <w:rPr>
                <w:rStyle w:val="normaltextrun"/>
                <w:rFonts w:ascii="Calibri" w:hAnsi="Calibri" w:cs="Calibri"/>
                <w:sz w:val="21"/>
                <w:szCs w:val="21"/>
                <w:lang w:val="en-GB"/>
              </w:rPr>
            </w:pPr>
            <w:r>
              <w:rPr>
                <w:rFonts w:ascii="Calibri" w:hAnsi="Calibri" w:cs="Calibri"/>
                <w:noProof/>
                <w:sz w:val="21"/>
                <w:szCs w:val="21"/>
                <w:lang w:val="en-GB"/>
              </w:rPr>
              <w:drawing>
                <wp:inline distT="0" distB="0" distL="0" distR="0" wp14:anchorId="35A9AA88" wp14:editId="1A692A14">
                  <wp:extent cx="1143000" cy="635000"/>
                  <wp:effectExtent l="0" t="0" r="0" b="0"/>
                  <wp:docPr id="1934937469" name="Bildobjekt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4937469" name="Bildobjekt 1934937469"/>
                          <pic:cNvPicPr/>
                        </pic:nvPicPr>
                        <pic:blipFill>
                          <a:blip r:embed="rId27" cstate="print">
                            <a:extLst>
                              <a:ext uri="{28A0092B-C50C-407E-A947-70E740481C1C}">
                                <a14:useLocalDpi xmlns:a14="http://schemas.microsoft.com/office/drawing/2010/main" val="0"/>
                              </a:ext>
                            </a:extLst>
                          </a:blip>
                          <a:stretch>
                            <a:fillRect/>
                          </a:stretch>
                        </pic:blipFill>
                        <pic:spPr>
                          <a:xfrm>
                            <a:off x="0" y="0"/>
                            <a:ext cx="1143000" cy="635000"/>
                          </a:xfrm>
                          <a:prstGeom prst="rect">
                            <a:avLst/>
                          </a:prstGeom>
                        </pic:spPr>
                      </pic:pic>
                    </a:graphicData>
                  </a:graphic>
                </wp:inline>
              </w:drawing>
            </w:r>
          </w:p>
        </w:tc>
        <w:tc>
          <w:tcPr>
            <w:tcW w:w="6763" w:type="dxa"/>
            <w:tcBorders>
              <w:top w:val="dotted" w:sz="4" w:space="0" w:color="auto"/>
              <w:left w:val="nil"/>
              <w:bottom w:val="nil"/>
            </w:tcBorders>
            <w:shd w:val="clear" w:color="auto" w:fill="auto"/>
          </w:tcPr>
          <w:p w14:paraId="1CFE2561" w14:textId="77777777" w:rsidR="00FC49B0" w:rsidRPr="00010540" w:rsidRDefault="00FC49B0" w:rsidP="00010540">
            <w:pPr>
              <w:pStyle w:val="paragraph"/>
              <w:spacing w:before="0" w:beforeAutospacing="0" w:after="0" w:afterAutospacing="0"/>
              <w:ind w:left="-108"/>
              <w:textAlignment w:val="baseline"/>
              <w:rPr>
                <w:rStyle w:val="normaltextrun"/>
                <w:rFonts w:ascii="Calibri Light" w:hAnsi="Calibri Light" w:cs="Calibri Light"/>
                <w:sz w:val="21"/>
                <w:szCs w:val="21"/>
                <w:lang w:val="en-GB"/>
              </w:rPr>
            </w:pPr>
          </w:p>
          <w:p w14:paraId="37E84D2D" w14:textId="77777777" w:rsidR="005B6571" w:rsidRPr="007722F3" w:rsidRDefault="005B6571" w:rsidP="00402232">
            <w:pPr>
              <w:pStyle w:val="paragraph"/>
              <w:snapToGrid w:val="0"/>
              <w:spacing w:before="0" w:beforeAutospacing="0" w:after="0" w:afterAutospacing="0"/>
              <w:ind w:left="-118"/>
              <w:rPr>
                <w:rFonts w:ascii="Calibri Light" w:eastAsia="Calibri Light" w:hAnsi="Calibri Light" w:cs="Calibri Light"/>
                <w:sz w:val="21"/>
                <w:szCs w:val="21"/>
                <w:lang w:val="vi-VN"/>
              </w:rPr>
            </w:pPr>
            <w:r w:rsidRPr="007722F3">
              <w:rPr>
                <w:rFonts w:ascii="Calibri Light" w:hAnsi="Calibri Light"/>
                <w:sz w:val="21"/>
                <w:szCs w:val="21"/>
                <w:lang w:val="vi-VN"/>
              </w:rPr>
              <w:t>Chúng ta không phải là chính phủ – chúng ta chưa ký các hiệp định   nhân quyền quốc tế. Chúng ta không có nghĩa vụ pháp lý để đảm bảo quyền con người được tuân thủ. Nhưng chúng ta là những con người có lý trí và lương tâm, và chúng ta có</w:t>
            </w:r>
            <w:r w:rsidRPr="007722F3">
              <w:rPr>
                <w:rFonts w:ascii="Calibri Light" w:hAnsi="Calibri Light"/>
                <w:sz w:val="21"/>
                <w:szCs w:val="21"/>
                <w:u w:val="single"/>
                <w:lang w:val="vi-VN"/>
              </w:rPr>
              <w:t xml:space="preserve"> </w:t>
            </w:r>
            <w:r w:rsidRPr="007722F3">
              <w:rPr>
                <w:rFonts w:ascii="Calibri Light" w:hAnsi="Calibri Light"/>
                <w:sz w:val="21"/>
                <w:szCs w:val="21"/>
                <w:lang w:val="vi-VN"/>
              </w:rPr>
              <w:t>nghĩa vụ đạo đức đối với nhau. Như Tuyên Ngôn Quốc Tế Về Nhân Quyền Toàn cầu đã nói:   </w:t>
            </w:r>
          </w:p>
          <w:p w14:paraId="65E57D54" w14:textId="77777777" w:rsidR="005B6571" w:rsidRPr="007722F3" w:rsidRDefault="005B6571" w:rsidP="005B6571">
            <w:pPr>
              <w:pStyle w:val="Nidung"/>
              <w:snapToGrid w:val="0"/>
              <w:rPr>
                <w:rFonts w:ascii="Calibri Light" w:eastAsia="Calibri Light" w:hAnsi="Calibri Light" w:cs="Calibri Light"/>
                <w:sz w:val="21"/>
                <w:szCs w:val="21"/>
                <w:lang w:val="vi-VN"/>
              </w:rPr>
            </w:pPr>
          </w:p>
          <w:p w14:paraId="3005F262" w14:textId="77777777" w:rsidR="005B6571" w:rsidRPr="007722F3" w:rsidRDefault="005B6571" w:rsidP="005B6571">
            <w:pPr>
              <w:pStyle w:val="Nidung"/>
              <w:snapToGrid w:val="0"/>
              <w:ind w:left="308"/>
              <w:rPr>
                <w:rFonts w:ascii="Calibri Light" w:eastAsia="Calibri Light" w:hAnsi="Calibri Light" w:cs="Calibri Light"/>
                <w:spacing w:val="-5"/>
                <w:sz w:val="21"/>
                <w:szCs w:val="21"/>
                <w:lang w:val="vi-VN"/>
              </w:rPr>
            </w:pPr>
            <w:r w:rsidRPr="007722F3">
              <w:rPr>
                <w:rFonts w:ascii="Calibri Light" w:hAnsi="Calibri Light"/>
                <w:spacing w:val="-5"/>
                <w:sz w:val="21"/>
                <w:szCs w:val="21"/>
                <w:lang w:val="vi-VN"/>
              </w:rPr>
              <w:t>“Mọi người sinh ra tự do và bình đẳng về phẩm cách và quyền lợi, có lý trí và lương tri, và phải đối xử với nhau trong tinh thần anh em trong tình bác ái.”</w:t>
            </w:r>
          </w:p>
          <w:p w14:paraId="6F305E88" w14:textId="77777777" w:rsidR="005B6571" w:rsidRPr="007722F3" w:rsidRDefault="005B6571" w:rsidP="005B6571">
            <w:pPr>
              <w:pStyle w:val="Nidung"/>
              <w:snapToGrid w:val="0"/>
              <w:ind w:left="308"/>
              <w:rPr>
                <w:rFonts w:ascii="Calibri Light" w:eastAsia="Calibri Light" w:hAnsi="Calibri Light" w:cs="Calibri Light"/>
                <w:sz w:val="21"/>
                <w:szCs w:val="21"/>
                <w:lang w:val="vi-VN"/>
              </w:rPr>
            </w:pPr>
            <w:r w:rsidRPr="007722F3">
              <w:rPr>
                <w:rFonts w:ascii="Calibri Light" w:eastAsia="Calibri Light" w:hAnsi="Calibri Light" w:cs="Calibri Light"/>
                <w:sz w:val="21"/>
                <w:szCs w:val="21"/>
                <w:lang w:val="vi-VN"/>
              </w:rPr>
              <w:br/>
            </w:r>
            <w:r w:rsidRPr="007722F3">
              <w:rPr>
                <w:rFonts w:ascii="Calibri Light" w:hAnsi="Calibri Light"/>
                <w:spacing w:val="-2"/>
                <w:sz w:val="21"/>
                <w:szCs w:val="21"/>
                <w:lang w:val="vi-VN"/>
              </w:rPr>
              <w:t>“...Mỗi mọi cá nhân mỗi và mọi cơ quan của xã hội […] sẽ cố gắng giảng dạy và giáo dục để thúc đẩy sự tôn trọng các quyền và tự do này.”</w:t>
            </w:r>
            <w:r w:rsidRPr="007722F3">
              <w:rPr>
                <w:rFonts w:ascii="Calibri Light" w:hAnsi="Calibri Light"/>
                <w:sz w:val="21"/>
                <w:szCs w:val="21"/>
                <w:lang w:val="vi-VN"/>
              </w:rPr>
              <w:t xml:space="preserve"> </w:t>
            </w:r>
          </w:p>
          <w:p w14:paraId="66D8F139" w14:textId="2DA78BCE" w:rsidR="00FC49B0" w:rsidRPr="005B6571" w:rsidRDefault="005B6571" w:rsidP="005B6571">
            <w:pPr>
              <w:pStyle w:val="paragraph"/>
              <w:spacing w:before="0" w:beforeAutospacing="0" w:after="0" w:afterAutospacing="0"/>
              <w:ind w:left="-108" w:firstLine="284"/>
              <w:textAlignment w:val="baseline"/>
              <w:rPr>
                <w:rFonts w:ascii="Calibri Light" w:hAnsi="Calibri Light" w:cs="Calibri Light"/>
                <w:sz w:val="21"/>
                <w:szCs w:val="21"/>
                <w:lang w:val="vi-VN"/>
              </w:rPr>
            </w:pPr>
            <w:r w:rsidRPr="007722F3">
              <w:rPr>
                <w:rFonts w:ascii="Calibri Light" w:eastAsia="Calibri Light" w:hAnsi="Calibri Light" w:cs="Calibri Light"/>
                <w:spacing w:val="-2"/>
                <w:sz w:val="21"/>
                <w:szCs w:val="21"/>
                <w:lang w:val="vi-VN"/>
              </w:rPr>
              <w:br/>
            </w:r>
            <w:r w:rsidRPr="007722F3">
              <w:rPr>
                <w:rFonts w:ascii="Calibri Light" w:hAnsi="Calibri Light"/>
                <w:sz w:val="21"/>
                <w:szCs w:val="21"/>
                <w:lang w:val="vi-VN"/>
              </w:rPr>
              <w:t>Bất cứ khi nào chúng ta có quyền làm điều tốt hoặc điều xấu trong cuộc sống của người khác, chúng ta có nghĩa vụ đạo đức để bảo vệ quyền con người. Chúng ta không thể làm mọi thứ – trong một số tình huống, thật khó để nghĩ ra bất cứ điều gì chúng ta có thể làm – nhưng khi chúng ta thấy những điều bất công xảy ra và chúng ta CÓ THỂ làm điều gì đó để giúp đỡ, có lẽ chúng ta có nghĩa vụ đạo đức phải cố gắng. Làm một điều gì đó có thể đơn giản như trở thành một người hàng xóm tốt.   </w:t>
            </w:r>
            <w:r w:rsidR="00FC49B0" w:rsidRPr="005B6571">
              <w:rPr>
                <w:rFonts w:ascii="Calibri Light" w:hAnsi="Calibri Light" w:cs="Calibri Light"/>
                <w:sz w:val="21"/>
                <w:szCs w:val="21"/>
                <w:lang w:val="vi-VN"/>
              </w:rPr>
              <w:br/>
            </w:r>
          </w:p>
        </w:tc>
      </w:tr>
      <w:tr w:rsidR="00FC49B0" w:rsidRPr="00726B33" w14:paraId="221C0E87" w14:textId="77777777" w:rsidTr="52D337F5">
        <w:trPr>
          <w:trHeight w:val="397"/>
        </w:trPr>
        <w:tc>
          <w:tcPr>
            <w:tcW w:w="2268" w:type="dxa"/>
            <w:tcBorders>
              <w:top w:val="nil"/>
              <w:bottom w:val="nil"/>
              <w:right w:val="nil"/>
            </w:tcBorders>
            <w:shd w:val="clear" w:color="auto" w:fill="auto"/>
          </w:tcPr>
          <w:p w14:paraId="5A659DFC" w14:textId="77777777" w:rsidR="00FC49B0" w:rsidRPr="005B6571" w:rsidRDefault="00FC49B0" w:rsidP="00010540">
            <w:pPr>
              <w:pStyle w:val="paragraph"/>
              <w:spacing w:before="0" w:beforeAutospacing="0" w:after="0" w:afterAutospacing="0"/>
              <w:textAlignment w:val="baseline"/>
              <w:rPr>
                <w:rFonts w:ascii="Calibri" w:hAnsi="Calibri" w:cs="Calibri"/>
                <w:sz w:val="21"/>
                <w:szCs w:val="21"/>
                <w:lang w:val="vi-VN"/>
              </w:rPr>
            </w:pPr>
          </w:p>
        </w:tc>
        <w:tc>
          <w:tcPr>
            <w:tcW w:w="6763" w:type="dxa"/>
            <w:tcBorders>
              <w:top w:val="nil"/>
              <w:left w:val="nil"/>
              <w:bottom w:val="single" w:sz="4" w:space="0" w:color="auto"/>
            </w:tcBorders>
            <w:shd w:val="clear" w:color="auto" w:fill="auto"/>
            <w:vAlign w:val="bottom"/>
          </w:tcPr>
          <w:p w14:paraId="076AAA83" w14:textId="4E4F1544" w:rsidR="00FC49B0" w:rsidRPr="005B6571" w:rsidRDefault="005B6571" w:rsidP="00010540">
            <w:pPr>
              <w:pStyle w:val="paragraph"/>
              <w:spacing w:before="0" w:beforeAutospacing="0" w:after="0" w:afterAutospacing="0"/>
              <w:ind w:left="-110"/>
              <w:textAlignment w:val="baseline"/>
              <w:rPr>
                <w:rFonts w:ascii="Calibri" w:hAnsi="Calibri" w:cs="Calibri Light"/>
                <w:b/>
                <w:bCs/>
                <w:color w:val="FFFFFF"/>
                <w:sz w:val="21"/>
                <w:szCs w:val="21"/>
                <w:lang w:val="vi-VN"/>
              </w:rPr>
            </w:pPr>
            <w:r w:rsidRPr="007722F3">
              <w:rPr>
                <w:rFonts w:ascii="Calibri" w:hAnsi="Calibri"/>
                <w:b/>
                <w:bCs/>
                <w:sz w:val="21"/>
                <w:szCs w:val="21"/>
                <w:lang w:val="vi-VN"/>
              </w:rPr>
              <w:t>CÁC CÂU CHUYỆN VỀ NGƯỜI THAY ĐỔI</w:t>
            </w:r>
          </w:p>
        </w:tc>
      </w:tr>
      <w:tr w:rsidR="00FC49B0" w:rsidRPr="00726B33" w14:paraId="4FB6492A" w14:textId="77777777" w:rsidTr="52D337F5">
        <w:trPr>
          <w:trHeight w:val="1020"/>
        </w:trPr>
        <w:tc>
          <w:tcPr>
            <w:tcW w:w="2268" w:type="dxa"/>
            <w:tcBorders>
              <w:top w:val="nil"/>
              <w:bottom w:val="nil"/>
              <w:right w:val="nil"/>
            </w:tcBorders>
            <w:shd w:val="clear" w:color="auto" w:fill="auto"/>
          </w:tcPr>
          <w:p w14:paraId="29660798" w14:textId="77777777" w:rsidR="00FC49B0" w:rsidRPr="005B6571" w:rsidRDefault="00FC49B0" w:rsidP="00010540">
            <w:pPr>
              <w:pStyle w:val="paragraph"/>
              <w:spacing w:before="0" w:beforeAutospacing="0" w:after="0" w:afterAutospacing="0"/>
              <w:rPr>
                <w:rStyle w:val="normaltextrun"/>
                <w:rFonts w:ascii="Calibri" w:hAnsi="Calibri" w:cs="Calibri"/>
                <w:b/>
                <w:bCs/>
                <w:sz w:val="21"/>
                <w:szCs w:val="21"/>
                <w:lang w:val="vi-VN"/>
              </w:rPr>
            </w:pPr>
          </w:p>
          <w:p w14:paraId="4A3E0EB0" w14:textId="2C6C64CA" w:rsidR="00FC49B0" w:rsidRPr="00010540" w:rsidRDefault="00FD5EA7" w:rsidP="00010540">
            <w:pPr>
              <w:pStyle w:val="paragraph"/>
              <w:spacing w:before="0" w:beforeAutospacing="0" w:after="0" w:afterAutospacing="0"/>
              <w:rPr>
                <w:rStyle w:val="normaltextrun"/>
                <w:rFonts w:ascii="Calibri" w:hAnsi="Calibri" w:cs="Calibri"/>
                <w:b/>
                <w:bCs/>
                <w:sz w:val="21"/>
                <w:szCs w:val="21"/>
                <w:lang w:val="en-GB"/>
              </w:rPr>
            </w:pPr>
            <w:r>
              <w:rPr>
                <w:rFonts w:ascii="Calibri" w:hAnsi="Calibri" w:cs="Calibri"/>
                <w:b/>
                <w:noProof/>
                <w:sz w:val="21"/>
                <w:szCs w:val="21"/>
                <w:lang w:eastAsia="sv-SE"/>
              </w:rPr>
              <w:drawing>
                <wp:inline distT="0" distB="0" distL="0" distR="0" wp14:anchorId="03E45F23" wp14:editId="3F153A5A">
                  <wp:extent cx="1130300" cy="641350"/>
                  <wp:effectExtent l="0" t="0" r="0" b="0"/>
                  <wp:docPr id="15" name="Bild 15" descr="En bild som visar text, person, promenerar, personer&#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descr="En bild som visar text, person, promenerar, personer&#10;&#10;Automatiskt genererad beskrivning"/>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1130300" cy="641350"/>
                          </a:xfrm>
                          <a:prstGeom prst="rect">
                            <a:avLst/>
                          </a:prstGeom>
                          <a:noFill/>
                          <a:ln>
                            <a:noFill/>
                          </a:ln>
                        </pic:spPr>
                      </pic:pic>
                    </a:graphicData>
                  </a:graphic>
                </wp:inline>
              </w:drawing>
            </w:r>
          </w:p>
        </w:tc>
        <w:tc>
          <w:tcPr>
            <w:tcW w:w="6763" w:type="dxa"/>
            <w:tcBorders>
              <w:top w:val="single" w:sz="4" w:space="0" w:color="auto"/>
              <w:left w:val="nil"/>
              <w:bottom w:val="nil"/>
            </w:tcBorders>
            <w:shd w:val="clear" w:color="auto" w:fill="auto"/>
          </w:tcPr>
          <w:p w14:paraId="402FB3C4" w14:textId="77777777" w:rsidR="005B6571" w:rsidRPr="007722F3" w:rsidRDefault="00FC49B0" w:rsidP="00402232">
            <w:pPr>
              <w:pStyle w:val="paragraph"/>
              <w:snapToGrid w:val="0"/>
              <w:spacing w:before="0" w:beforeAutospacing="0" w:after="0" w:afterAutospacing="0"/>
              <w:ind w:left="-118"/>
              <w:rPr>
                <w:rFonts w:ascii="Calibri Light" w:hAnsi="Calibri Light"/>
                <w:spacing w:val="-4"/>
                <w:sz w:val="21"/>
                <w:szCs w:val="21"/>
                <w:lang w:val="vi-VN"/>
              </w:rPr>
            </w:pPr>
            <w:r w:rsidRPr="00010540">
              <w:rPr>
                <w:rFonts w:ascii="Calibri Light" w:hAnsi="Calibri Light" w:cs="Calibri Light"/>
                <w:sz w:val="21"/>
                <w:szCs w:val="21"/>
                <w:lang w:val="en-US"/>
              </w:rPr>
              <w:br/>
            </w:r>
            <w:r w:rsidR="005B6571" w:rsidRPr="007722F3">
              <w:rPr>
                <w:rFonts w:ascii="Calibri Light" w:hAnsi="Calibri Light"/>
                <w:spacing w:val="-4"/>
                <w:sz w:val="21"/>
                <w:szCs w:val="21"/>
                <w:lang w:val="vi-VN"/>
              </w:rPr>
              <w:t>Shafaq Hassan, là một phụ nữ Hồi giáo người Anh đến từ phía nam Luân Đôn. Trong những năm gần đây, tội phạm thù hận đã gia tăng ở Anh. Người Hồi giáo và đặc biệt là phụ nữ Hồi giáo, những người như Shafaq, thường xuyên mặc đồ che kín mặt. Thường bị nhắm mục tiêu cả trên mạng và trên đường phố. Trong bối cảnh này, những hành động hữu nghị và hào phóng hàng ngày giữa những người có truyền thống tín ngưỡng khác nhau có thể có ý nghĩa rất lớn.  </w:t>
            </w:r>
          </w:p>
          <w:p w14:paraId="25E14F92" w14:textId="584B0EA5" w:rsidR="00F50E5A" w:rsidRPr="005B6571" w:rsidRDefault="005B6571" w:rsidP="005B6571">
            <w:pPr>
              <w:pStyle w:val="paragraph"/>
              <w:spacing w:before="0" w:beforeAutospacing="0" w:after="0" w:afterAutospacing="0"/>
              <w:ind w:left="-108" w:firstLine="280"/>
              <w:textAlignment w:val="baseline"/>
              <w:rPr>
                <w:rFonts w:ascii="Calibri Light" w:hAnsi="Calibri Light" w:cs="Calibri Light"/>
                <w:spacing w:val="-4"/>
                <w:sz w:val="21"/>
                <w:szCs w:val="21"/>
                <w:lang w:val="vi-VN"/>
              </w:rPr>
            </w:pPr>
            <w:r w:rsidRPr="007722F3">
              <w:rPr>
                <w:rFonts w:ascii="Calibri Light" w:hAnsi="Calibri Light"/>
                <w:sz w:val="21"/>
                <w:szCs w:val="21"/>
                <w:lang w:val="vi-VN"/>
              </w:rPr>
              <w:t>Shafaq nói rằng cô đã có lại niềm tin vào con người khi được người hàng xóm không theo đạo Hồi bất ngờ tặng cô và cậu con trai 14 tuổi Ayaan của cô những món quà kỷ niệm lễ hội Eid.  </w:t>
            </w:r>
          </w:p>
        </w:tc>
      </w:tr>
      <w:tr w:rsidR="00FC49B0" w:rsidRPr="00726B33" w14:paraId="21A245C4" w14:textId="77777777" w:rsidTr="52D337F5">
        <w:tc>
          <w:tcPr>
            <w:tcW w:w="2268" w:type="dxa"/>
            <w:tcBorders>
              <w:top w:val="nil"/>
              <w:bottom w:val="nil"/>
              <w:right w:val="nil"/>
            </w:tcBorders>
            <w:shd w:val="clear" w:color="auto" w:fill="auto"/>
          </w:tcPr>
          <w:p w14:paraId="1F21A1C8" w14:textId="77777777" w:rsidR="00FC49B0" w:rsidRPr="005B6571" w:rsidRDefault="00FC49B0" w:rsidP="00010540">
            <w:pPr>
              <w:pStyle w:val="paragraph"/>
              <w:spacing w:before="0" w:beforeAutospacing="0" w:after="0" w:afterAutospacing="0"/>
              <w:textAlignment w:val="baseline"/>
              <w:rPr>
                <w:rStyle w:val="spellingerror"/>
                <w:rFonts w:ascii="Calibri" w:hAnsi="Calibri" w:cs="Calibri"/>
                <w:sz w:val="21"/>
                <w:szCs w:val="21"/>
                <w:lang w:val="vi-VN"/>
              </w:rPr>
            </w:pPr>
          </w:p>
          <w:p w14:paraId="6848411B" w14:textId="0F3651E0" w:rsidR="00FC49B0" w:rsidRPr="00010540" w:rsidRDefault="00FD5EA7" w:rsidP="00010540">
            <w:pPr>
              <w:pStyle w:val="paragraph"/>
              <w:spacing w:before="0" w:beforeAutospacing="0" w:after="0" w:afterAutospacing="0"/>
              <w:textAlignment w:val="baseline"/>
              <w:rPr>
                <w:rStyle w:val="spellingerror"/>
                <w:rFonts w:ascii="Calibri" w:hAnsi="Calibri" w:cs="Calibri"/>
                <w:sz w:val="21"/>
                <w:szCs w:val="21"/>
                <w:lang w:val="en-GB"/>
              </w:rPr>
            </w:pPr>
            <w:r>
              <w:rPr>
                <w:rFonts w:ascii="Calibri" w:hAnsi="Calibri" w:cs="Calibri"/>
                <w:noProof/>
                <w:sz w:val="21"/>
                <w:szCs w:val="21"/>
                <w:lang w:eastAsia="sv-SE"/>
              </w:rPr>
              <w:drawing>
                <wp:inline distT="0" distB="0" distL="0" distR="0" wp14:anchorId="6B2278B6" wp14:editId="1790205D">
                  <wp:extent cx="1130300" cy="641350"/>
                  <wp:effectExtent l="0" t="0" r="0" b="0"/>
                  <wp:docPr id="16" name="Bild 16" descr="En bild som visar inomhus&#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En bild som visar inomhus&#10;&#10;Automatiskt genererad beskrivning"/>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1130300" cy="641350"/>
                          </a:xfrm>
                          <a:prstGeom prst="rect">
                            <a:avLst/>
                          </a:prstGeom>
                          <a:noFill/>
                          <a:ln>
                            <a:noFill/>
                          </a:ln>
                        </pic:spPr>
                      </pic:pic>
                    </a:graphicData>
                  </a:graphic>
                </wp:inline>
              </w:drawing>
            </w:r>
          </w:p>
        </w:tc>
        <w:tc>
          <w:tcPr>
            <w:tcW w:w="6763" w:type="dxa"/>
            <w:tcBorders>
              <w:top w:val="nil"/>
              <w:left w:val="nil"/>
            </w:tcBorders>
            <w:shd w:val="clear" w:color="auto" w:fill="auto"/>
          </w:tcPr>
          <w:p w14:paraId="36F6A5A4" w14:textId="77777777" w:rsidR="00FC49B0" w:rsidRPr="00010540" w:rsidRDefault="00FC49B0" w:rsidP="00010540">
            <w:pPr>
              <w:pStyle w:val="paragraph"/>
              <w:spacing w:before="0" w:beforeAutospacing="0" w:after="0" w:afterAutospacing="0"/>
              <w:ind w:left="-108"/>
              <w:textAlignment w:val="baseline"/>
              <w:rPr>
                <w:rStyle w:val="spellingerror"/>
                <w:rFonts w:ascii="Calibri Light" w:hAnsi="Calibri Light" w:cs="Calibri Light"/>
                <w:sz w:val="21"/>
                <w:szCs w:val="21"/>
                <w:lang w:val="en-GB"/>
              </w:rPr>
            </w:pPr>
          </w:p>
          <w:p w14:paraId="59057537" w14:textId="77777777" w:rsidR="00C260E9" w:rsidRPr="007722F3" w:rsidRDefault="00C260E9" w:rsidP="00C260E9">
            <w:pPr>
              <w:pStyle w:val="paragraph"/>
              <w:snapToGrid w:val="0"/>
              <w:spacing w:before="0" w:beforeAutospacing="0" w:after="0" w:afterAutospacing="0"/>
              <w:rPr>
                <w:rFonts w:ascii="Calibri Light" w:eastAsia="Calibri Light" w:hAnsi="Calibri Light" w:cs="Calibri Light"/>
                <w:sz w:val="21"/>
                <w:szCs w:val="21"/>
                <w:lang w:val="vi-VN"/>
              </w:rPr>
            </w:pPr>
            <w:r w:rsidRPr="007722F3">
              <w:rPr>
                <w:rFonts w:ascii="Calibri Light" w:hAnsi="Calibri Light"/>
                <w:sz w:val="21"/>
                <w:szCs w:val="21"/>
                <w:lang w:val="vi-VN"/>
              </w:rPr>
              <w:t>Shafaq đã đăng một bức ảnh về những món quà lên Twitter, nói: </w:t>
            </w:r>
          </w:p>
          <w:p w14:paraId="5E22DA26" w14:textId="77777777" w:rsidR="00FC49B0" w:rsidRPr="00C260E9" w:rsidRDefault="00FC49B0" w:rsidP="00C260E9">
            <w:pPr>
              <w:pStyle w:val="paragraph"/>
              <w:spacing w:before="0" w:beforeAutospacing="0" w:after="0" w:afterAutospacing="0"/>
              <w:textAlignment w:val="baseline"/>
              <w:rPr>
                <w:rStyle w:val="normaltextrun"/>
                <w:rFonts w:ascii="Calibri Light" w:hAnsi="Calibri Light" w:cs="Calibri Light"/>
                <w:sz w:val="21"/>
                <w:szCs w:val="21"/>
                <w:lang w:val="vi-VN"/>
              </w:rPr>
            </w:pPr>
          </w:p>
          <w:p w14:paraId="23ED72EB" w14:textId="77777777" w:rsidR="00C260E9" w:rsidRPr="007722F3" w:rsidRDefault="00C260E9" w:rsidP="00C260E9">
            <w:pPr>
              <w:pStyle w:val="paragraph"/>
              <w:snapToGrid w:val="0"/>
              <w:spacing w:before="0" w:beforeAutospacing="0" w:after="0" w:afterAutospacing="0"/>
              <w:ind w:left="308"/>
              <w:rPr>
                <w:rFonts w:ascii="Calibri Light" w:eastAsia="Calibri Light" w:hAnsi="Calibri Light" w:cs="Calibri Light"/>
                <w:sz w:val="21"/>
                <w:szCs w:val="21"/>
                <w:lang w:val="vi-VN"/>
              </w:rPr>
            </w:pPr>
            <w:r w:rsidRPr="007722F3">
              <w:rPr>
                <w:rFonts w:ascii="Calibri Light" w:hAnsi="Calibri Light"/>
                <w:sz w:val="21"/>
                <w:szCs w:val="21"/>
                <w:lang w:val="vi-VN"/>
              </w:rPr>
              <w:t>“Người hàng xóm không theo đạo Hồi của chúng tôi khiến chúng tôi ngạc nhiên với cuộc hẹn tại Algeria và tặng một tấm thảm cầu nguyện cho con tôi đã được 14 tuổi, đứa bé đã nhịn ăn cả tháng. Anh ấy là hàng xóm của chúng tôi trong hơn 20 năm, nhưng hoàn toàn khiến chúng tôi ngạc nhiên với những món quà của thần Eid.” </w:t>
            </w:r>
          </w:p>
          <w:p w14:paraId="675E7451" w14:textId="77777777" w:rsidR="00C260E9" w:rsidRPr="007722F3" w:rsidRDefault="00C260E9" w:rsidP="00C260E9">
            <w:pPr>
              <w:pStyle w:val="paragraph"/>
              <w:snapToGrid w:val="0"/>
              <w:spacing w:before="0" w:beforeAutospacing="0" w:after="0" w:afterAutospacing="0"/>
              <w:ind w:left="308"/>
              <w:rPr>
                <w:rFonts w:ascii="Calibri Light" w:eastAsia="Calibri Light" w:hAnsi="Calibri Light" w:cs="Calibri Light"/>
                <w:sz w:val="21"/>
                <w:szCs w:val="21"/>
                <w:lang w:val="vi-VN"/>
              </w:rPr>
            </w:pPr>
          </w:p>
          <w:p w14:paraId="48F1EC0B" w14:textId="77777777" w:rsidR="00FC49B0" w:rsidRDefault="00C260E9" w:rsidP="00C260E9">
            <w:pPr>
              <w:pStyle w:val="paragraph"/>
              <w:spacing w:before="0" w:beforeAutospacing="0" w:after="0" w:afterAutospacing="0"/>
              <w:ind w:left="308"/>
              <w:textAlignment w:val="baseline"/>
              <w:rPr>
                <w:rFonts w:ascii="Calibri Light" w:hAnsi="Calibri Light"/>
                <w:sz w:val="21"/>
                <w:szCs w:val="21"/>
                <w:lang w:val="vi-VN"/>
              </w:rPr>
            </w:pPr>
            <w:r w:rsidRPr="007722F3">
              <w:rPr>
                <w:rFonts w:ascii="Calibri Light" w:hAnsi="Calibri Light"/>
                <w:sz w:val="21"/>
                <w:szCs w:val="21"/>
                <w:lang w:val="vi-VN"/>
              </w:rPr>
              <w:t>“Tôi không nhận ra rằng anh ấy đã nhận thấy Ayaan đang nhịn ăn. Con trai tôi cảm thấy rất đặc biệt. Họ là những người hàng xóm thân thiện, họ là người rất thích món biryani của mẹ tôi, vì vậy chúng tôi luôn gửi cho họ một hộp. Chúng tôi là một cộng đồng đa dạng và thật ấm lòng khi người hàng xóm của chúng tôi rất chu đáo và động viên Ayaan cũng như niềm tin tôn giáo của cậu ấy như vậy.” </w:t>
            </w:r>
          </w:p>
          <w:p w14:paraId="032AF269" w14:textId="69C2912F" w:rsidR="00C260E9" w:rsidRPr="0080697F" w:rsidRDefault="00C260E9" w:rsidP="00C260E9">
            <w:pPr>
              <w:pStyle w:val="paragraph"/>
              <w:spacing w:before="0" w:beforeAutospacing="0" w:after="0" w:afterAutospacing="0"/>
              <w:ind w:left="308"/>
              <w:textAlignment w:val="baseline"/>
              <w:rPr>
                <w:rFonts w:ascii="Calibri Light" w:hAnsi="Calibri Light" w:cs="Calibri Light"/>
                <w:sz w:val="18"/>
                <w:szCs w:val="18"/>
                <w:lang w:val="vi-VN"/>
              </w:rPr>
            </w:pPr>
          </w:p>
        </w:tc>
      </w:tr>
      <w:tr w:rsidR="00FC49B0" w:rsidRPr="00726B33" w14:paraId="080E29E9" w14:textId="77777777" w:rsidTr="52D337F5">
        <w:tc>
          <w:tcPr>
            <w:tcW w:w="2268" w:type="dxa"/>
            <w:tcBorders>
              <w:top w:val="nil"/>
              <w:bottom w:val="nil"/>
              <w:right w:val="nil"/>
            </w:tcBorders>
            <w:shd w:val="clear" w:color="auto" w:fill="auto"/>
          </w:tcPr>
          <w:p w14:paraId="695B3CB4" w14:textId="77777777" w:rsidR="00FC49B0" w:rsidRPr="00C260E9" w:rsidRDefault="00FC49B0" w:rsidP="00010540">
            <w:pPr>
              <w:pStyle w:val="paragraph"/>
              <w:spacing w:before="0" w:beforeAutospacing="0" w:after="0" w:afterAutospacing="0"/>
              <w:textAlignment w:val="baseline"/>
              <w:rPr>
                <w:rStyle w:val="spellingerror"/>
                <w:rFonts w:ascii="Calibri" w:hAnsi="Calibri" w:cs="Calibri"/>
                <w:sz w:val="21"/>
                <w:szCs w:val="21"/>
                <w:lang w:val="vi-VN"/>
              </w:rPr>
            </w:pPr>
          </w:p>
          <w:p w14:paraId="6C34C7B0" w14:textId="70A8CED6" w:rsidR="00FC49B0" w:rsidRPr="00010540" w:rsidRDefault="00FD5EA7" w:rsidP="00010540">
            <w:pPr>
              <w:pStyle w:val="paragraph"/>
              <w:spacing w:before="0" w:beforeAutospacing="0" w:after="0" w:afterAutospacing="0"/>
              <w:textAlignment w:val="baseline"/>
              <w:rPr>
                <w:rStyle w:val="spellingerror"/>
                <w:rFonts w:ascii="Calibri" w:hAnsi="Calibri" w:cs="Calibri"/>
                <w:sz w:val="21"/>
                <w:szCs w:val="21"/>
                <w:lang w:val="en-GB"/>
              </w:rPr>
            </w:pPr>
            <w:r>
              <w:rPr>
                <w:rFonts w:ascii="Calibri" w:hAnsi="Calibri" w:cs="Calibri"/>
                <w:noProof/>
                <w:sz w:val="21"/>
                <w:szCs w:val="21"/>
                <w:lang w:eastAsia="sv-SE"/>
              </w:rPr>
              <w:drawing>
                <wp:inline distT="0" distB="0" distL="0" distR="0" wp14:anchorId="247DC465" wp14:editId="676389C2">
                  <wp:extent cx="1130300" cy="641350"/>
                  <wp:effectExtent l="0" t="0" r="0" b="0"/>
                  <wp:docPr id="17" name="Bild 17" descr="En bild som visar text, kläder, huvudduk, halsduk&#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descr="En bild som visar text, kläder, huvudduk, halsduk&#10;&#10;Automatiskt genererad beskrivning"/>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1130300" cy="641350"/>
                          </a:xfrm>
                          <a:prstGeom prst="rect">
                            <a:avLst/>
                          </a:prstGeom>
                          <a:noFill/>
                          <a:ln>
                            <a:noFill/>
                          </a:ln>
                        </pic:spPr>
                      </pic:pic>
                    </a:graphicData>
                  </a:graphic>
                </wp:inline>
              </w:drawing>
            </w:r>
          </w:p>
        </w:tc>
        <w:tc>
          <w:tcPr>
            <w:tcW w:w="6763" w:type="dxa"/>
            <w:tcBorders>
              <w:left w:val="nil"/>
            </w:tcBorders>
            <w:shd w:val="clear" w:color="auto" w:fill="auto"/>
          </w:tcPr>
          <w:p w14:paraId="3FDDA645" w14:textId="77777777" w:rsidR="00FC49B0" w:rsidRPr="00010540" w:rsidRDefault="00FC49B0" w:rsidP="00010540">
            <w:pPr>
              <w:pStyle w:val="paragraph"/>
              <w:spacing w:before="0" w:beforeAutospacing="0" w:after="0" w:afterAutospacing="0"/>
              <w:ind w:left="-108"/>
              <w:textAlignment w:val="baseline"/>
              <w:rPr>
                <w:rStyle w:val="spellingerror"/>
                <w:rFonts w:ascii="Calibri Light" w:hAnsi="Calibri Light" w:cs="Calibri Light"/>
                <w:sz w:val="21"/>
                <w:szCs w:val="21"/>
                <w:lang w:val="en-GB"/>
              </w:rPr>
            </w:pPr>
          </w:p>
          <w:p w14:paraId="35407E4F" w14:textId="15F73842" w:rsidR="00FC49B0" w:rsidRPr="005B6571" w:rsidRDefault="005B6571" w:rsidP="00010540">
            <w:pPr>
              <w:pStyle w:val="paragraph"/>
              <w:spacing w:before="0" w:beforeAutospacing="0" w:after="0" w:afterAutospacing="0"/>
              <w:ind w:left="-108"/>
              <w:textAlignment w:val="baseline"/>
              <w:rPr>
                <w:rStyle w:val="normaltextrun"/>
                <w:rFonts w:ascii="Calibri Light" w:hAnsi="Calibri Light" w:cs="Calibri Light"/>
                <w:color w:val="000000"/>
                <w:sz w:val="21"/>
                <w:szCs w:val="21"/>
                <w:lang w:val="vi-VN"/>
              </w:rPr>
            </w:pPr>
            <w:r w:rsidRPr="007722F3">
              <w:rPr>
                <w:rFonts w:ascii="Calibri Light" w:hAnsi="Calibri Light"/>
                <w:sz w:val="21"/>
                <w:szCs w:val="21"/>
                <w:lang w:val="vi-VN"/>
              </w:rPr>
              <w:t>Trong một bối cảnh khác, Zaliha và Magdalena cũng đang tạo ra sự khác biệt. Zaliha là một tín đồ Hồi giáo sùng đạo và là bà ngoại, đến từ hòn đảo Pemba ở Zanzibar, nơi bà dạy tại trường học kinh Koran địa phương. </w:t>
            </w:r>
            <w:r w:rsidR="00FC49B0" w:rsidRPr="005B6571">
              <w:rPr>
                <w:rStyle w:val="normaltextrun"/>
                <w:rFonts w:ascii="Calibri Light" w:hAnsi="Calibri Light" w:cs="Calibri Light"/>
                <w:color w:val="000000"/>
                <w:sz w:val="21"/>
                <w:szCs w:val="21"/>
                <w:lang w:val="vi-VN"/>
              </w:rPr>
              <w:t>. </w:t>
            </w:r>
          </w:p>
          <w:p w14:paraId="063A5CFE" w14:textId="77777777" w:rsidR="00FC49B0" w:rsidRPr="0080697F" w:rsidRDefault="00FC49B0" w:rsidP="00010540">
            <w:pPr>
              <w:pStyle w:val="paragraph"/>
              <w:spacing w:before="0" w:beforeAutospacing="0" w:after="0" w:afterAutospacing="0"/>
              <w:ind w:left="-108"/>
              <w:textAlignment w:val="baseline"/>
              <w:rPr>
                <w:rStyle w:val="normaltextrun"/>
                <w:rFonts w:ascii="Calibri Light" w:hAnsi="Calibri Light" w:cs="Calibri Light"/>
                <w:color w:val="000000"/>
                <w:sz w:val="18"/>
                <w:szCs w:val="18"/>
                <w:lang w:val="vi-VN"/>
              </w:rPr>
            </w:pPr>
          </w:p>
        </w:tc>
      </w:tr>
      <w:tr w:rsidR="00FC49B0" w:rsidRPr="00726B33" w14:paraId="67FF1825" w14:textId="77777777" w:rsidTr="52D337F5">
        <w:tc>
          <w:tcPr>
            <w:tcW w:w="2268" w:type="dxa"/>
            <w:tcBorders>
              <w:top w:val="nil"/>
              <w:bottom w:val="nil"/>
              <w:right w:val="nil"/>
            </w:tcBorders>
            <w:shd w:val="clear" w:color="auto" w:fill="auto"/>
          </w:tcPr>
          <w:p w14:paraId="226A7483" w14:textId="77777777" w:rsidR="00FC49B0" w:rsidRPr="005B6571" w:rsidRDefault="00FC49B0" w:rsidP="00010540">
            <w:pPr>
              <w:pStyle w:val="paragraph"/>
              <w:spacing w:before="0" w:beforeAutospacing="0" w:after="0" w:afterAutospacing="0"/>
              <w:textAlignment w:val="baseline"/>
              <w:rPr>
                <w:rStyle w:val="contextualspellingandgrammarerror"/>
                <w:rFonts w:ascii="Calibri" w:hAnsi="Calibri" w:cs="Calibri"/>
                <w:i/>
                <w:iCs/>
                <w:color w:val="000000"/>
                <w:sz w:val="21"/>
                <w:szCs w:val="21"/>
                <w:lang w:val="vi-VN"/>
              </w:rPr>
            </w:pPr>
          </w:p>
          <w:p w14:paraId="69048726" w14:textId="126C4D30" w:rsidR="00FC49B0" w:rsidRPr="00010540" w:rsidRDefault="00FD5EA7" w:rsidP="00010540">
            <w:pPr>
              <w:pStyle w:val="paragraph"/>
              <w:spacing w:before="0" w:beforeAutospacing="0" w:after="0" w:afterAutospacing="0"/>
              <w:textAlignment w:val="baseline"/>
              <w:rPr>
                <w:rStyle w:val="contextualspellingandgrammarerror"/>
                <w:rFonts w:ascii="Calibri" w:hAnsi="Calibri" w:cs="Calibri"/>
                <w:i/>
                <w:iCs/>
                <w:color w:val="000000"/>
                <w:sz w:val="21"/>
                <w:szCs w:val="21"/>
                <w:lang w:val="en-GB"/>
              </w:rPr>
            </w:pPr>
            <w:r>
              <w:rPr>
                <w:rFonts w:ascii="Calibri" w:hAnsi="Calibri" w:cs="Calibri"/>
                <w:i/>
                <w:noProof/>
                <w:color w:val="000000"/>
                <w:sz w:val="21"/>
                <w:szCs w:val="21"/>
                <w:lang w:eastAsia="sv-SE"/>
              </w:rPr>
              <w:drawing>
                <wp:inline distT="0" distB="0" distL="0" distR="0" wp14:anchorId="07E42E49" wp14:editId="32C6DF2B">
                  <wp:extent cx="1130300" cy="641350"/>
                  <wp:effectExtent l="0" t="0" r="0" b="0"/>
                  <wp:docPr id="18" name="Bild 18" descr="En bild som visar text, bildram&#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descr="En bild som visar text, bildram&#10;&#10;Automatiskt genererad beskrivning"/>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1130300" cy="641350"/>
                          </a:xfrm>
                          <a:prstGeom prst="rect">
                            <a:avLst/>
                          </a:prstGeom>
                          <a:noFill/>
                          <a:ln>
                            <a:noFill/>
                          </a:ln>
                        </pic:spPr>
                      </pic:pic>
                    </a:graphicData>
                  </a:graphic>
                </wp:inline>
              </w:drawing>
            </w:r>
          </w:p>
        </w:tc>
        <w:tc>
          <w:tcPr>
            <w:tcW w:w="6763" w:type="dxa"/>
            <w:tcBorders>
              <w:left w:val="nil"/>
            </w:tcBorders>
            <w:shd w:val="clear" w:color="auto" w:fill="auto"/>
          </w:tcPr>
          <w:p w14:paraId="6DC1BA88" w14:textId="77777777" w:rsidR="00FC49B0" w:rsidRPr="00010540" w:rsidRDefault="00FC49B0" w:rsidP="00010540">
            <w:pPr>
              <w:pStyle w:val="paragraph"/>
              <w:spacing w:before="0" w:beforeAutospacing="0" w:after="0" w:afterAutospacing="0"/>
              <w:ind w:left="-108"/>
              <w:textAlignment w:val="baseline"/>
              <w:rPr>
                <w:rStyle w:val="normaltextrun"/>
                <w:rFonts w:ascii="Calibri Light" w:hAnsi="Calibri Light" w:cs="Calibri Light"/>
                <w:color w:val="000000"/>
                <w:sz w:val="21"/>
                <w:szCs w:val="21"/>
                <w:lang w:val="en-GB"/>
              </w:rPr>
            </w:pPr>
          </w:p>
          <w:p w14:paraId="3C1DEBAB" w14:textId="1E28C555" w:rsidR="00FC49B0" w:rsidRPr="00010540" w:rsidRDefault="005B6571" w:rsidP="005B6571">
            <w:pPr>
              <w:pStyle w:val="paragraph"/>
              <w:spacing w:before="0" w:beforeAutospacing="0" w:after="0" w:afterAutospacing="0"/>
              <w:ind w:left="-108"/>
              <w:textAlignment w:val="baseline"/>
              <w:rPr>
                <w:rStyle w:val="contextualspellingandgrammarerror"/>
                <w:rFonts w:ascii="Calibri Light" w:hAnsi="Calibri Light" w:cs="Calibri Light"/>
                <w:i/>
                <w:iCs/>
                <w:color w:val="000000"/>
                <w:sz w:val="21"/>
                <w:szCs w:val="21"/>
                <w:lang w:val="en-GB"/>
              </w:rPr>
            </w:pPr>
            <w:r w:rsidRPr="007722F3">
              <w:rPr>
                <w:rFonts w:ascii="Calibri Light" w:hAnsi="Calibri Light"/>
                <w:sz w:val="21"/>
                <w:szCs w:val="21"/>
                <w:lang w:val="vi-VN"/>
              </w:rPr>
              <w:t>Zaliha nói,  </w:t>
            </w:r>
            <w:r w:rsidR="00FC49B0" w:rsidRPr="00010540">
              <w:rPr>
                <w:rStyle w:val="normaltextrun"/>
                <w:rFonts w:ascii="Calibri Light" w:hAnsi="Calibri Light" w:cs="Calibri Light"/>
                <w:color w:val="000000"/>
                <w:sz w:val="21"/>
                <w:szCs w:val="21"/>
                <w:lang w:val="en-GB"/>
              </w:rPr>
              <w:t> </w:t>
            </w:r>
            <w:r w:rsidR="00FC49B0" w:rsidRPr="00010540">
              <w:rPr>
                <w:rStyle w:val="eop"/>
                <w:rFonts w:ascii="Calibri Light" w:hAnsi="Calibri Light" w:cs="Calibri Light"/>
                <w:color w:val="000000"/>
                <w:sz w:val="21"/>
                <w:szCs w:val="21"/>
                <w:lang w:val="en-GB"/>
              </w:rPr>
              <w:t> </w:t>
            </w:r>
            <w:r w:rsidR="00FC49B0" w:rsidRPr="00010540">
              <w:rPr>
                <w:rStyle w:val="contextualspellingandgrammarerror"/>
                <w:rFonts w:ascii="Calibri Light" w:hAnsi="Calibri Light" w:cs="Calibri Light"/>
                <w:i/>
                <w:iCs/>
                <w:color w:val="000000"/>
                <w:sz w:val="21"/>
                <w:szCs w:val="21"/>
                <w:lang w:val="en-GB"/>
              </w:rPr>
              <w:t xml:space="preserve"> </w:t>
            </w:r>
          </w:p>
          <w:p w14:paraId="62E6C720" w14:textId="77777777" w:rsidR="00FC49B0" w:rsidRPr="00010540" w:rsidRDefault="00FC49B0" w:rsidP="005B6571">
            <w:pPr>
              <w:pStyle w:val="paragraph"/>
              <w:spacing w:before="0" w:beforeAutospacing="0" w:after="0" w:afterAutospacing="0"/>
              <w:ind w:left="172" w:right="273"/>
              <w:textAlignment w:val="baseline"/>
              <w:rPr>
                <w:rStyle w:val="contextualspellingandgrammarerror"/>
                <w:rFonts w:ascii="Calibri Light" w:hAnsi="Calibri Light" w:cs="Calibri Light"/>
                <w:color w:val="000000"/>
                <w:sz w:val="21"/>
                <w:szCs w:val="21"/>
                <w:lang w:val="en-GB"/>
              </w:rPr>
            </w:pPr>
          </w:p>
          <w:p w14:paraId="3335146F" w14:textId="77777777" w:rsidR="005B6571" w:rsidRPr="003376F9" w:rsidRDefault="005B6571" w:rsidP="005B6571">
            <w:pPr>
              <w:pStyle w:val="paragraph"/>
              <w:snapToGrid w:val="0"/>
              <w:spacing w:before="0" w:beforeAutospacing="0" w:after="0" w:afterAutospacing="0"/>
              <w:ind w:left="308"/>
              <w:rPr>
                <w:rFonts w:ascii="Calibri Light" w:hAnsi="Calibri Light"/>
                <w:spacing w:val="-4"/>
                <w:sz w:val="21"/>
                <w:szCs w:val="21"/>
                <w:lang w:val="vi-VN"/>
              </w:rPr>
            </w:pPr>
            <w:r w:rsidRPr="003376F9">
              <w:rPr>
                <w:rFonts w:ascii="Calibri Light" w:hAnsi="Calibri Light"/>
                <w:spacing w:val="-4"/>
                <w:sz w:val="21"/>
                <w:szCs w:val="21"/>
                <w:lang w:val="vi-VN"/>
              </w:rPr>
              <w:t>“Tôi lo lắng về tình trạng bất ổn trong cộng đồng của chúng ta. Những người trẻ không có niềm tin vào các nhà lãnh đạo chính trị và họ không có cơ hội.” </w:t>
            </w:r>
          </w:p>
          <w:p w14:paraId="1356120C" w14:textId="77777777" w:rsidR="00FC49B0" w:rsidRPr="0080697F" w:rsidRDefault="00FC49B0" w:rsidP="00010540">
            <w:pPr>
              <w:pStyle w:val="paragraph"/>
              <w:spacing w:before="0" w:beforeAutospacing="0" w:after="0" w:afterAutospacing="0"/>
              <w:ind w:left="-108"/>
              <w:textAlignment w:val="baseline"/>
              <w:rPr>
                <w:rStyle w:val="normaltextrun"/>
                <w:rFonts w:ascii="Calibri Light" w:hAnsi="Calibri Light" w:cs="Calibri Light"/>
                <w:i/>
                <w:iCs/>
                <w:color w:val="000000"/>
                <w:sz w:val="18"/>
                <w:szCs w:val="18"/>
                <w:lang w:val="vi-VN"/>
              </w:rPr>
            </w:pPr>
          </w:p>
        </w:tc>
      </w:tr>
      <w:tr w:rsidR="00FC49B0" w:rsidRPr="00726B33" w14:paraId="47970A46" w14:textId="77777777" w:rsidTr="52D337F5">
        <w:tc>
          <w:tcPr>
            <w:tcW w:w="2268" w:type="dxa"/>
            <w:tcBorders>
              <w:top w:val="nil"/>
              <w:bottom w:val="nil"/>
              <w:right w:val="nil"/>
            </w:tcBorders>
            <w:shd w:val="clear" w:color="auto" w:fill="auto"/>
          </w:tcPr>
          <w:p w14:paraId="404E2FB7" w14:textId="77777777" w:rsidR="00FC49B0" w:rsidRPr="005B6571" w:rsidRDefault="00FC49B0" w:rsidP="00010540">
            <w:pPr>
              <w:pStyle w:val="paragraph"/>
              <w:spacing w:before="0" w:beforeAutospacing="0" w:after="0" w:afterAutospacing="0"/>
              <w:textAlignment w:val="baseline"/>
              <w:rPr>
                <w:rStyle w:val="normaltextrun"/>
                <w:rFonts w:ascii="Calibri" w:hAnsi="Calibri" w:cs="Calibri"/>
                <w:i/>
                <w:iCs/>
                <w:color w:val="000000"/>
                <w:sz w:val="21"/>
                <w:szCs w:val="21"/>
                <w:lang w:val="vi-VN"/>
              </w:rPr>
            </w:pPr>
          </w:p>
          <w:p w14:paraId="12894504" w14:textId="2560B59C" w:rsidR="00FC49B0" w:rsidRPr="00010540" w:rsidRDefault="00FD5EA7" w:rsidP="00010540">
            <w:pPr>
              <w:pStyle w:val="paragraph"/>
              <w:spacing w:before="0" w:beforeAutospacing="0" w:after="0" w:afterAutospacing="0"/>
              <w:textAlignment w:val="baseline"/>
              <w:rPr>
                <w:rStyle w:val="normaltextrun"/>
                <w:rFonts w:ascii="Calibri" w:hAnsi="Calibri" w:cs="Calibri"/>
                <w:i/>
                <w:iCs/>
                <w:color w:val="000000"/>
                <w:sz w:val="21"/>
                <w:szCs w:val="21"/>
                <w:lang w:val="en-GB"/>
              </w:rPr>
            </w:pPr>
            <w:r>
              <w:rPr>
                <w:rFonts w:ascii="Calibri" w:hAnsi="Calibri" w:cs="Calibri"/>
                <w:i/>
                <w:noProof/>
                <w:color w:val="000000"/>
                <w:sz w:val="21"/>
                <w:szCs w:val="21"/>
                <w:lang w:eastAsia="sv-SE"/>
              </w:rPr>
              <w:drawing>
                <wp:inline distT="0" distB="0" distL="0" distR="0" wp14:anchorId="57D066F5" wp14:editId="4CAD09E0">
                  <wp:extent cx="1130300" cy="641350"/>
                  <wp:effectExtent l="0" t="0" r="0" b="0"/>
                  <wp:docPr id="19" name="Bild 19" descr="En bild som visar text, inomhus&#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descr="En bild som visar text, inomhus&#10;&#10;Automatiskt genererad beskrivning"/>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1130300" cy="641350"/>
                          </a:xfrm>
                          <a:prstGeom prst="rect">
                            <a:avLst/>
                          </a:prstGeom>
                          <a:noFill/>
                          <a:ln>
                            <a:noFill/>
                          </a:ln>
                        </pic:spPr>
                      </pic:pic>
                    </a:graphicData>
                  </a:graphic>
                </wp:inline>
              </w:drawing>
            </w:r>
          </w:p>
        </w:tc>
        <w:tc>
          <w:tcPr>
            <w:tcW w:w="6763" w:type="dxa"/>
            <w:tcBorders>
              <w:left w:val="nil"/>
            </w:tcBorders>
            <w:shd w:val="clear" w:color="auto" w:fill="auto"/>
          </w:tcPr>
          <w:p w14:paraId="37297382" w14:textId="77777777" w:rsidR="00FC49B0" w:rsidRPr="00010540" w:rsidRDefault="00FC49B0" w:rsidP="005B6571">
            <w:pPr>
              <w:pStyle w:val="paragraph"/>
              <w:spacing w:before="0" w:beforeAutospacing="0" w:after="0" w:afterAutospacing="0"/>
              <w:ind w:left="-108"/>
              <w:textAlignment w:val="baseline"/>
              <w:rPr>
                <w:rStyle w:val="normaltextrun"/>
                <w:rFonts w:ascii="Calibri Light" w:hAnsi="Calibri Light" w:cs="Calibri Light"/>
                <w:i/>
                <w:iCs/>
                <w:color w:val="000000"/>
                <w:sz w:val="21"/>
                <w:szCs w:val="21"/>
                <w:lang w:val="en-GB"/>
              </w:rPr>
            </w:pPr>
          </w:p>
          <w:p w14:paraId="4C411FE3" w14:textId="7B83CC28" w:rsidR="00FC49B0" w:rsidRPr="00010540" w:rsidRDefault="005B6571" w:rsidP="005B6571">
            <w:pPr>
              <w:pStyle w:val="paragraph"/>
              <w:spacing w:before="0" w:beforeAutospacing="0" w:after="0" w:afterAutospacing="0"/>
              <w:ind w:left="-110" w:right="273"/>
              <w:rPr>
                <w:rStyle w:val="contextualspellingandgrammarerror"/>
                <w:rFonts w:ascii="Calibri Light" w:hAnsi="Calibri Light" w:cs="Calibri Light"/>
                <w:color w:val="000000"/>
                <w:sz w:val="21"/>
                <w:szCs w:val="21"/>
                <w:lang w:val="en-GB"/>
              </w:rPr>
            </w:pPr>
            <w:r w:rsidRPr="007722F3">
              <w:rPr>
                <w:rFonts w:ascii="Calibri Light" w:eastAsia="Calibri Light" w:hAnsi="Calibri Light" w:cs="Calibri Light"/>
                <w:sz w:val="21"/>
                <w:szCs w:val="21"/>
                <w:lang w:val="vi-VN"/>
              </w:rPr>
              <w:t>Cô ấy tiếp tục nói:</w:t>
            </w:r>
            <w:r w:rsidR="00FC49B0" w:rsidRPr="00010540">
              <w:rPr>
                <w:rFonts w:ascii="Calibri Light" w:hAnsi="Calibri Light" w:cs="Calibri Light"/>
                <w:sz w:val="21"/>
                <w:szCs w:val="21"/>
                <w:lang w:val="en-GB"/>
              </w:rPr>
              <w:br/>
            </w:r>
          </w:p>
          <w:p w14:paraId="04623BA6" w14:textId="50B01A73" w:rsidR="00FC49B0" w:rsidRPr="0080697F" w:rsidRDefault="005B6571" w:rsidP="005B6571">
            <w:pPr>
              <w:pStyle w:val="paragraph"/>
              <w:snapToGrid w:val="0"/>
              <w:spacing w:before="0" w:beforeAutospacing="0" w:after="0" w:afterAutospacing="0"/>
              <w:ind w:left="308"/>
              <w:rPr>
                <w:rFonts w:ascii="Calibri Light" w:hAnsi="Calibri Light"/>
                <w:spacing w:val="-5"/>
                <w:sz w:val="18"/>
                <w:szCs w:val="18"/>
                <w:lang w:val="vi-VN"/>
              </w:rPr>
            </w:pPr>
            <w:r w:rsidRPr="0026455A">
              <w:rPr>
                <w:rFonts w:ascii="Calibri Light" w:hAnsi="Calibri Light"/>
                <w:spacing w:val="-5"/>
                <w:sz w:val="21"/>
                <w:szCs w:val="21"/>
                <w:lang w:val="vi-VN"/>
              </w:rPr>
              <w:t>“Nhiều người đại lục chuyển đến đây để làm việc trong ngành du lịch là những người theo đạo Thiên chúa. Nhiều người Hồi giáo mà tôi biết đổ lỗi cho những người theo đạo Thiên Chúa vì đã cướp mất việc làm của họ. Tôi đã trải qua nhiều năm sống ở một nơi có nhiều bất ổn chính trị và căng thẳng tôn giáo. Tôi thấy các nhà thờ bị đốt cháy, các tờ rơi có lời lẽ căm thù được phát tán, những người theo đạo Thiên Chúa bị sách nhiễu trên đường đến nhà thờ. Tôi thấy thanh thiếu niên ngày càng cực đoan hơn và điều đó là điều khiến tôi lo lắng. Đó là lý do tại sao tôi tham gia Ủy ban Liên giới tôn của Phụ nữ.” </w:t>
            </w:r>
            <w:r w:rsidRPr="0026455A">
              <w:rPr>
                <w:rFonts w:ascii="Calibri Light" w:hAnsi="Calibri Light"/>
                <w:spacing w:val="-5"/>
                <w:sz w:val="21"/>
                <w:szCs w:val="21"/>
                <w:lang w:val="vi-VN"/>
              </w:rPr>
              <w:br/>
            </w:r>
          </w:p>
        </w:tc>
      </w:tr>
      <w:tr w:rsidR="00FC49B0" w:rsidRPr="00726B33" w14:paraId="41D7DD39" w14:textId="77777777" w:rsidTr="52D337F5">
        <w:tc>
          <w:tcPr>
            <w:tcW w:w="2268" w:type="dxa"/>
            <w:tcBorders>
              <w:top w:val="nil"/>
              <w:bottom w:val="nil"/>
              <w:right w:val="nil"/>
            </w:tcBorders>
            <w:shd w:val="clear" w:color="auto" w:fill="auto"/>
          </w:tcPr>
          <w:p w14:paraId="0871F766" w14:textId="77777777" w:rsidR="00FC49B0" w:rsidRPr="005B6571" w:rsidRDefault="00FC49B0" w:rsidP="00010540">
            <w:pPr>
              <w:pStyle w:val="paragraph"/>
              <w:spacing w:before="0" w:beforeAutospacing="0" w:after="0" w:afterAutospacing="0"/>
              <w:textAlignment w:val="baseline"/>
              <w:rPr>
                <w:rStyle w:val="normaltextrun"/>
                <w:rFonts w:ascii="Calibri" w:hAnsi="Calibri" w:cs="Calibri"/>
                <w:i/>
                <w:iCs/>
                <w:color w:val="000000"/>
                <w:sz w:val="21"/>
                <w:szCs w:val="21"/>
                <w:lang w:val="vi-VN"/>
              </w:rPr>
            </w:pPr>
          </w:p>
          <w:p w14:paraId="172CC0F9" w14:textId="5BBE3ADE" w:rsidR="00FC49B0" w:rsidRPr="00010540" w:rsidRDefault="00FD5EA7" w:rsidP="00010540">
            <w:pPr>
              <w:pStyle w:val="paragraph"/>
              <w:spacing w:before="0" w:beforeAutospacing="0" w:after="0" w:afterAutospacing="0"/>
              <w:textAlignment w:val="baseline"/>
              <w:rPr>
                <w:rStyle w:val="normaltextrun"/>
                <w:rFonts w:ascii="Calibri" w:hAnsi="Calibri" w:cs="Calibri"/>
                <w:i/>
                <w:iCs/>
                <w:color w:val="000000"/>
                <w:sz w:val="21"/>
                <w:szCs w:val="21"/>
                <w:lang w:val="en-GB"/>
              </w:rPr>
            </w:pPr>
            <w:r>
              <w:rPr>
                <w:rFonts w:ascii="Calibri" w:hAnsi="Calibri" w:cs="Calibri"/>
                <w:i/>
                <w:noProof/>
                <w:color w:val="000000"/>
                <w:sz w:val="21"/>
                <w:szCs w:val="21"/>
                <w:lang w:eastAsia="sv-SE"/>
              </w:rPr>
              <w:drawing>
                <wp:inline distT="0" distB="0" distL="0" distR="0" wp14:anchorId="710AA6EF" wp14:editId="51B30471">
                  <wp:extent cx="1130300" cy="641350"/>
                  <wp:effectExtent l="0" t="0" r="0" b="0"/>
                  <wp:docPr id="20" name="Bild 20" descr="En bild som visar text, inomhus&#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descr="En bild som visar text, inomhus&#10;&#10;Automatiskt genererad beskrivning"/>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1130300" cy="641350"/>
                          </a:xfrm>
                          <a:prstGeom prst="rect">
                            <a:avLst/>
                          </a:prstGeom>
                          <a:noFill/>
                          <a:ln>
                            <a:noFill/>
                          </a:ln>
                        </pic:spPr>
                      </pic:pic>
                    </a:graphicData>
                  </a:graphic>
                </wp:inline>
              </w:drawing>
            </w:r>
          </w:p>
        </w:tc>
        <w:tc>
          <w:tcPr>
            <w:tcW w:w="6763" w:type="dxa"/>
            <w:tcBorders>
              <w:left w:val="nil"/>
            </w:tcBorders>
            <w:shd w:val="clear" w:color="auto" w:fill="auto"/>
          </w:tcPr>
          <w:p w14:paraId="2AF3DDC9" w14:textId="77777777" w:rsidR="00FC49B0" w:rsidRPr="00010540" w:rsidRDefault="00FC49B0" w:rsidP="00010540">
            <w:pPr>
              <w:pStyle w:val="paragraph"/>
              <w:spacing w:before="0" w:beforeAutospacing="0" w:after="0" w:afterAutospacing="0"/>
              <w:ind w:left="172" w:right="273"/>
              <w:textAlignment w:val="baseline"/>
              <w:rPr>
                <w:rStyle w:val="normaltextrun"/>
                <w:rFonts w:ascii="Calibri Light" w:hAnsi="Calibri Light" w:cs="Calibri Light"/>
                <w:color w:val="000000"/>
                <w:sz w:val="21"/>
                <w:szCs w:val="21"/>
                <w:lang w:val="en-GB"/>
              </w:rPr>
            </w:pPr>
          </w:p>
          <w:p w14:paraId="07927FE2" w14:textId="77777777" w:rsidR="0026455A" w:rsidRPr="0026455A" w:rsidRDefault="0026455A" w:rsidP="0026455A">
            <w:pPr>
              <w:pStyle w:val="paragraph"/>
              <w:snapToGrid w:val="0"/>
              <w:spacing w:before="0" w:beforeAutospacing="0" w:after="0" w:afterAutospacing="0"/>
              <w:ind w:left="308"/>
              <w:rPr>
                <w:rFonts w:ascii="Calibri Light" w:eastAsia="Calibri Light" w:hAnsi="Calibri Light" w:cs="Calibri Light"/>
                <w:spacing w:val="-4"/>
                <w:sz w:val="21"/>
                <w:szCs w:val="21"/>
                <w:lang w:val="vi-VN"/>
              </w:rPr>
            </w:pPr>
            <w:r w:rsidRPr="0026455A">
              <w:rPr>
                <w:rFonts w:ascii="Calibri Light" w:hAnsi="Calibri Light"/>
                <w:spacing w:val="-4"/>
                <w:sz w:val="21"/>
                <w:szCs w:val="21"/>
                <w:lang w:val="vi-VN"/>
              </w:rPr>
              <w:t>“Tôi muốn giúp ngăn chặn bạo lực tôn giáo trên hòn đảo của chúng tôi. Tại trường học kinh Koran, tôi dạy bọn trẻ rằng lòng khoan dung và tình yêu thương là một phần cơ bản trong tôn giáo của chúng ta. Tương lai nằm ở con cái chúng ta và chúng ta có trách nhiệm chỉ cho chúng con đường đi.” </w:t>
            </w:r>
          </w:p>
          <w:p w14:paraId="7E168ACD" w14:textId="77777777" w:rsidR="00FC49B0" w:rsidRPr="0080697F" w:rsidRDefault="00FC49B0" w:rsidP="00010540">
            <w:pPr>
              <w:pStyle w:val="paragraph"/>
              <w:spacing w:before="0" w:beforeAutospacing="0" w:after="0" w:afterAutospacing="0"/>
              <w:ind w:left="-108"/>
              <w:textAlignment w:val="baseline"/>
              <w:rPr>
                <w:rFonts w:ascii="Calibri Light" w:hAnsi="Calibri Light" w:cs="Calibri Light"/>
                <w:sz w:val="18"/>
                <w:szCs w:val="18"/>
                <w:lang w:val="vi-VN"/>
              </w:rPr>
            </w:pPr>
          </w:p>
        </w:tc>
      </w:tr>
      <w:tr w:rsidR="00FC49B0" w:rsidRPr="00726B33" w14:paraId="385722EA" w14:textId="77777777" w:rsidTr="52D337F5">
        <w:tc>
          <w:tcPr>
            <w:tcW w:w="2268" w:type="dxa"/>
            <w:tcBorders>
              <w:top w:val="nil"/>
              <w:bottom w:val="nil"/>
              <w:right w:val="nil"/>
            </w:tcBorders>
            <w:shd w:val="clear" w:color="auto" w:fill="auto"/>
          </w:tcPr>
          <w:p w14:paraId="114EAC33" w14:textId="77777777" w:rsidR="00FC49B0" w:rsidRPr="0026455A" w:rsidRDefault="00FC49B0" w:rsidP="00010540">
            <w:pPr>
              <w:pStyle w:val="paragraph"/>
              <w:spacing w:before="0" w:beforeAutospacing="0" w:after="0" w:afterAutospacing="0"/>
              <w:textAlignment w:val="baseline"/>
              <w:rPr>
                <w:rStyle w:val="normaltextrun"/>
                <w:rFonts w:ascii="Calibri" w:hAnsi="Calibri" w:cs="Calibri"/>
                <w:i/>
                <w:iCs/>
                <w:color w:val="000000"/>
                <w:sz w:val="21"/>
                <w:szCs w:val="21"/>
                <w:lang w:val="vi-VN"/>
              </w:rPr>
            </w:pPr>
          </w:p>
          <w:p w14:paraId="1230E7DD" w14:textId="01C948A2" w:rsidR="00FC49B0" w:rsidRPr="00010540" w:rsidRDefault="00FD5EA7" w:rsidP="00010540">
            <w:pPr>
              <w:pStyle w:val="paragraph"/>
              <w:spacing w:before="0" w:beforeAutospacing="0" w:after="0" w:afterAutospacing="0"/>
              <w:textAlignment w:val="baseline"/>
              <w:rPr>
                <w:rStyle w:val="normaltextrun"/>
                <w:rFonts w:ascii="Calibri" w:hAnsi="Calibri" w:cs="Calibri"/>
                <w:sz w:val="21"/>
                <w:szCs w:val="21"/>
                <w:lang w:val="en-GB"/>
              </w:rPr>
            </w:pPr>
            <w:r>
              <w:rPr>
                <w:rFonts w:ascii="Calibri" w:hAnsi="Calibri" w:cs="Calibri"/>
                <w:noProof/>
                <w:sz w:val="21"/>
                <w:szCs w:val="21"/>
                <w:lang w:eastAsia="sv-SE"/>
              </w:rPr>
              <w:drawing>
                <wp:inline distT="0" distB="0" distL="0" distR="0" wp14:anchorId="40B3082C" wp14:editId="543148F9">
                  <wp:extent cx="1130300" cy="641350"/>
                  <wp:effectExtent l="0" t="0" r="0" b="0"/>
                  <wp:docPr id="21" name="Bild 21" descr="En bild som visar text, inomhus, person, öppen&#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descr="En bild som visar text, inomhus, person, öppen&#10;&#10;Automatiskt genererad beskrivning"/>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1130300" cy="641350"/>
                          </a:xfrm>
                          <a:prstGeom prst="rect">
                            <a:avLst/>
                          </a:prstGeom>
                          <a:noFill/>
                          <a:ln>
                            <a:noFill/>
                          </a:ln>
                        </pic:spPr>
                      </pic:pic>
                    </a:graphicData>
                  </a:graphic>
                </wp:inline>
              </w:drawing>
            </w:r>
          </w:p>
        </w:tc>
        <w:tc>
          <w:tcPr>
            <w:tcW w:w="6763" w:type="dxa"/>
            <w:tcBorders>
              <w:left w:val="nil"/>
            </w:tcBorders>
            <w:shd w:val="clear" w:color="auto" w:fill="auto"/>
          </w:tcPr>
          <w:p w14:paraId="793BB9C3" w14:textId="77777777" w:rsidR="00FC49B0" w:rsidRPr="00010540" w:rsidRDefault="00FC49B0" w:rsidP="0026455A">
            <w:pPr>
              <w:pStyle w:val="paragraph"/>
              <w:spacing w:before="0" w:beforeAutospacing="0" w:after="0" w:afterAutospacing="0"/>
              <w:ind w:left="-108"/>
              <w:textAlignment w:val="baseline"/>
              <w:rPr>
                <w:rStyle w:val="normaltextrun"/>
                <w:rFonts w:ascii="Calibri Light" w:hAnsi="Calibri Light" w:cs="Calibri Light"/>
                <w:sz w:val="21"/>
                <w:szCs w:val="21"/>
                <w:lang w:val="en-GB"/>
              </w:rPr>
            </w:pPr>
          </w:p>
          <w:p w14:paraId="2EAAE0DC" w14:textId="77777777" w:rsidR="0026455A" w:rsidRPr="007722F3" w:rsidRDefault="0026455A" w:rsidP="00402232">
            <w:pPr>
              <w:pStyle w:val="paragraph"/>
              <w:snapToGrid w:val="0"/>
              <w:spacing w:before="0" w:beforeAutospacing="0" w:after="0" w:afterAutospacing="0"/>
              <w:ind w:left="-118"/>
              <w:rPr>
                <w:rFonts w:ascii="Calibri Light" w:hAnsi="Calibri Light"/>
                <w:spacing w:val="-2"/>
                <w:sz w:val="21"/>
                <w:szCs w:val="21"/>
                <w:lang w:val="vi-VN"/>
              </w:rPr>
            </w:pPr>
            <w:r w:rsidRPr="007722F3">
              <w:rPr>
                <w:rFonts w:ascii="Calibri Light" w:hAnsi="Calibri Light"/>
                <w:spacing w:val="-2"/>
                <w:sz w:val="21"/>
                <w:szCs w:val="21"/>
                <w:lang w:val="vi-VN"/>
              </w:rPr>
              <w:t xml:space="preserve">Magdalena, một người theo đạo Thiên chúa đã chuyển đến Zanzibar, cũng tham gia vào công việc liên tôn giáo. Cô ấy đã phải đối mặt với sự phân biệt đối xử vì cách ăn mặc và tôn giáo của mình, nhưng cô quyết tâm làm cầu nối giữa những người theo đạo Thiên chúa và người Hồi giáo. Cô đã tham gia Hội đồng Phụ nữ vùng Ungoya, tổ chức này đi vào các cộng đồng và nói về những thách thức liên tôn và quyền của phụ nữ. </w:t>
            </w:r>
            <w:r w:rsidRPr="007722F3">
              <w:rPr>
                <w:rFonts w:ascii="Calibri Light" w:hAnsi="Calibri Light"/>
                <w:spacing w:val="-2"/>
                <w:sz w:val="21"/>
                <w:szCs w:val="21"/>
                <w:lang w:val="vi-VN"/>
              </w:rPr>
              <w:br/>
            </w:r>
          </w:p>
          <w:p w14:paraId="6C813654" w14:textId="77777777" w:rsidR="0026455A" w:rsidRPr="007722F3" w:rsidRDefault="0026455A" w:rsidP="0026455A">
            <w:pPr>
              <w:pStyle w:val="paragraph"/>
              <w:snapToGrid w:val="0"/>
              <w:spacing w:before="0" w:beforeAutospacing="0" w:after="0" w:afterAutospacing="0"/>
              <w:ind w:left="308"/>
              <w:rPr>
                <w:rFonts w:ascii="Calibri Light" w:hAnsi="Calibri Light"/>
                <w:spacing w:val="-2"/>
                <w:sz w:val="21"/>
                <w:szCs w:val="21"/>
                <w:lang w:val="vi-VN"/>
              </w:rPr>
            </w:pPr>
            <w:r w:rsidRPr="007722F3">
              <w:rPr>
                <w:rFonts w:ascii="Calibri Light" w:hAnsi="Calibri Light"/>
                <w:spacing w:val="-2"/>
                <w:sz w:val="21"/>
                <w:szCs w:val="21"/>
                <w:lang w:val="vi-VN"/>
              </w:rPr>
              <w:lastRenderedPageBreak/>
              <w:t>“Tôi tham gia Ủy ban để tìm hiểu thêm về người Hồi giáo và hiểu cách sống của người Hồi giáo,” cô giải thích. “Tất cả chúng ta đều là phụ nữ, và chúng ta đều phải đối mặt với sự phân biệt đối xử vì điều đó – chúng ta phải sát cánh và hỗ trợ lẫn nhau.”</w:t>
            </w:r>
          </w:p>
          <w:p w14:paraId="14A27B0B" w14:textId="4BAFCED0" w:rsidR="00DD6935" w:rsidRPr="00726B33" w:rsidRDefault="00DD6935" w:rsidP="0026455A">
            <w:pPr>
              <w:pStyle w:val="paragraph"/>
              <w:spacing w:before="0" w:beforeAutospacing="0" w:after="0" w:afterAutospacing="0"/>
              <w:ind w:left="172" w:right="126" w:hanging="4"/>
              <w:textAlignment w:val="baseline"/>
              <w:rPr>
                <w:rFonts w:ascii="Calibri Light" w:hAnsi="Calibri Light" w:cs="Calibri Light"/>
                <w:color w:val="000000"/>
                <w:sz w:val="21"/>
                <w:szCs w:val="21"/>
                <w:lang w:val="vi-VN"/>
              </w:rPr>
            </w:pPr>
          </w:p>
        </w:tc>
      </w:tr>
      <w:tr w:rsidR="00FC49B0" w:rsidRPr="00726B33" w14:paraId="74B0027D" w14:textId="77777777" w:rsidTr="52D337F5">
        <w:tc>
          <w:tcPr>
            <w:tcW w:w="2268" w:type="dxa"/>
            <w:tcBorders>
              <w:top w:val="nil"/>
              <w:bottom w:val="nil"/>
              <w:right w:val="nil"/>
            </w:tcBorders>
            <w:shd w:val="clear" w:color="auto" w:fill="auto"/>
          </w:tcPr>
          <w:p w14:paraId="01E33202" w14:textId="77777777" w:rsidR="00FC49B0" w:rsidRPr="00726B33" w:rsidRDefault="00FC49B0" w:rsidP="00010540">
            <w:pPr>
              <w:pStyle w:val="paragraph"/>
              <w:spacing w:before="0" w:beforeAutospacing="0" w:after="0" w:afterAutospacing="0"/>
              <w:textAlignment w:val="baseline"/>
              <w:rPr>
                <w:rStyle w:val="normaltextrun"/>
                <w:rFonts w:ascii="Calibri" w:hAnsi="Calibri" w:cs="Calibri"/>
                <w:i/>
                <w:iCs/>
                <w:color w:val="000000"/>
                <w:sz w:val="21"/>
                <w:szCs w:val="21"/>
                <w:lang w:val="vi-VN"/>
              </w:rPr>
            </w:pPr>
          </w:p>
          <w:p w14:paraId="04021AFF" w14:textId="4D8E2882" w:rsidR="00FC49B0" w:rsidRPr="00010540" w:rsidRDefault="00FD5EA7" w:rsidP="00010540">
            <w:pPr>
              <w:pStyle w:val="paragraph"/>
              <w:spacing w:before="0" w:beforeAutospacing="0" w:after="0" w:afterAutospacing="0"/>
              <w:textAlignment w:val="baseline"/>
              <w:rPr>
                <w:rFonts w:ascii="Calibri" w:hAnsi="Calibri" w:cs="Calibri"/>
                <w:sz w:val="21"/>
                <w:szCs w:val="21"/>
                <w:lang w:val="en-US"/>
              </w:rPr>
            </w:pPr>
            <w:r>
              <w:rPr>
                <w:rFonts w:ascii="Calibri" w:hAnsi="Calibri" w:cs="Calibri"/>
                <w:noProof/>
                <w:sz w:val="21"/>
                <w:szCs w:val="21"/>
                <w:lang w:eastAsia="sv-SE"/>
              </w:rPr>
              <w:drawing>
                <wp:inline distT="0" distB="0" distL="0" distR="0" wp14:anchorId="2F4D68CF" wp14:editId="54D013A3">
                  <wp:extent cx="1130300" cy="641350"/>
                  <wp:effectExtent l="0" t="0" r="0" b="0"/>
                  <wp:docPr id="22" name="Bild 22" descr="En bild som visar person, folksamling&#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descr="En bild som visar person, folksamling&#10;&#10;Automatiskt genererad beskrivning"/>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1130300" cy="641350"/>
                          </a:xfrm>
                          <a:prstGeom prst="rect">
                            <a:avLst/>
                          </a:prstGeom>
                          <a:noFill/>
                          <a:ln>
                            <a:noFill/>
                          </a:ln>
                        </pic:spPr>
                      </pic:pic>
                    </a:graphicData>
                  </a:graphic>
                </wp:inline>
              </w:drawing>
            </w:r>
          </w:p>
        </w:tc>
        <w:tc>
          <w:tcPr>
            <w:tcW w:w="6763" w:type="dxa"/>
            <w:tcBorders>
              <w:left w:val="nil"/>
            </w:tcBorders>
            <w:shd w:val="clear" w:color="auto" w:fill="auto"/>
          </w:tcPr>
          <w:p w14:paraId="6E0913F1" w14:textId="77777777" w:rsidR="0026455A" w:rsidRPr="007722F3" w:rsidRDefault="00FC49B0" w:rsidP="0026455A">
            <w:pPr>
              <w:pStyle w:val="paragraph"/>
              <w:snapToGrid w:val="0"/>
              <w:spacing w:before="0" w:beforeAutospacing="0" w:after="0" w:afterAutospacing="0"/>
              <w:ind w:left="-118"/>
              <w:rPr>
                <w:rFonts w:ascii="Calibri Light" w:eastAsia="Calibri Light" w:hAnsi="Calibri Light" w:cs="Calibri Light"/>
                <w:sz w:val="21"/>
                <w:szCs w:val="21"/>
                <w:lang w:val="vi-VN"/>
              </w:rPr>
            </w:pPr>
            <w:r w:rsidRPr="00010540">
              <w:rPr>
                <w:rFonts w:ascii="Calibri Light" w:hAnsi="Calibri Light" w:cs="Calibri Light"/>
                <w:sz w:val="22"/>
                <w:szCs w:val="22"/>
                <w:lang w:val="en-US"/>
              </w:rPr>
              <w:br/>
            </w:r>
            <w:r w:rsidR="0026455A" w:rsidRPr="007722F3">
              <w:rPr>
                <w:rFonts w:ascii="Calibri Light" w:hAnsi="Calibri Light"/>
                <w:sz w:val="21"/>
                <w:szCs w:val="21"/>
                <w:lang w:val="vi-VN"/>
              </w:rPr>
              <w:t xml:space="preserve">Có vô số người giống như hàng xóm của Shafaq và như Zaliha và Magdalena. Những người bình thường như chúng ta, những người theo cách nhỏ bé của riêng mình đang cố gắng biến nhân quyền thành hiện thực trong cộng đồng của họ </w:t>
            </w:r>
            <w:r w:rsidR="0026455A" w:rsidRPr="007722F3">
              <w:rPr>
                <w:rFonts w:ascii="Calibri Light" w:hAnsi="Calibri Light"/>
                <w:spacing w:val="-6"/>
                <w:sz w:val="21"/>
                <w:szCs w:val="21"/>
                <w:lang w:val="vi-VN"/>
              </w:rPr>
              <w:t xml:space="preserve">– </w:t>
            </w:r>
            <w:r w:rsidR="0026455A" w:rsidRPr="007722F3">
              <w:rPr>
                <w:rFonts w:ascii="Calibri Light" w:hAnsi="Calibri Light"/>
                <w:sz w:val="21"/>
                <w:szCs w:val="21"/>
                <w:lang w:val="vi-VN"/>
              </w:rPr>
              <w:t>những người tạo ra sự thay đổi tại địa phương!  </w:t>
            </w:r>
          </w:p>
          <w:p w14:paraId="6D4EE4C2" w14:textId="77777777" w:rsidR="0026455A" w:rsidRPr="007722F3" w:rsidRDefault="0026455A" w:rsidP="0026455A">
            <w:pPr>
              <w:pStyle w:val="paragraph"/>
              <w:snapToGrid w:val="0"/>
              <w:spacing w:before="0" w:beforeAutospacing="0" w:after="0" w:afterAutospacing="0"/>
              <w:ind w:left="-118"/>
              <w:rPr>
                <w:rFonts w:ascii="Calibri Light" w:eastAsia="Calibri Light" w:hAnsi="Calibri Light" w:cs="Calibri Light"/>
                <w:sz w:val="21"/>
                <w:szCs w:val="21"/>
                <w:lang w:val="vi-VN"/>
              </w:rPr>
            </w:pPr>
          </w:p>
          <w:p w14:paraId="39FB31BD" w14:textId="06AAC903" w:rsidR="00FC49B0" w:rsidRPr="0026455A" w:rsidRDefault="0026455A" w:rsidP="0026455A">
            <w:pPr>
              <w:pStyle w:val="paragraph"/>
              <w:spacing w:before="0" w:beforeAutospacing="0" w:after="0" w:afterAutospacing="0"/>
              <w:ind w:left="-118"/>
              <w:textAlignment w:val="baseline"/>
              <w:rPr>
                <w:rFonts w:ascii="Calibri Light" w:hAnsi="Calibri Light" w:cs="Calibri Light"/>
                <w:sz w:val="21"/>
                <w:szCs w:val="21"/>
                <w:lang w:val="vi-VN"/>
              </w:rPr>
            </w:pPr>
            <w:r w:rsidRPr="007722F3">
              <w:rPr>
                <w:rFonts w:ascii="Calibri Light" w:hAnsi="Calibri Light"/>
                <w:sz w:val="21"/>
                <w:szCs w:val="21"/>
                <w:lang w:val="vi-VN"/>
              </w:rPr>
              <w:t>Dù chúng ta là ai, chúng ta cũng có thể làm điều gì đó để biến nhân quyền thành hiện thực!</w:t>
            </w:r>
          </w:p>
        </w:tc>
      </w:tr>
    </w:tbl>
    <w:p w14:paraId="1F5C65A8" w14:textId="77777777" w:rsidR="00FC49B0" w:rsidRPr="0026455A" w:rsidRDefault="00FC49B0" w:rsidP="00FC49B0">
      <w:pPr>
        <w:pStyle w:val="paragraph"/>
        <w:spacing w:before="0" w:beforeAutospacing="0" w:after="0" w:afterAutospacing="0"/>
        <w:textAlignment w:val="baseline"/>
        <w:rPr>
          <w:rStyle w:val="normaltextrun"/>
          <w:rFonts w:ascii="Calibri" w:hAnsi="Calibri" w:cs="Calibri"/>
          <w:sz w:val="22"/>
          <w:szCs w:val="22"/>
          <w:lang w:val="vi-VN"/>
        </w:rPr>
      </w:pPr>
    </w:p>
    <w:p w14:paraId="36B49567" w14:textId="77777777" w:rsidR="00FC49B0" w:rsidRPr="0026455A" w:rsidRDefault="00FC49B0" w:rsidP="00FC49B0">
      <w:pPr>
        <w:pStyle w:val="paragraph"/>
        <w:spacing w:before="0" w:beforeAutospacing="0" w:after="240" w:afterAutospacing="0"/>
        <w:textAlignment w:val="baseline"/>
        <w:rPr>
          <w:rStyle w:val="normaltextrun"/>
          <w:rFonts w:ascii="Calibri" w:hAnsi="Calibri" w:cs="Calibri"/>
          <w:b/>
          <w:bCs/>
          <w:sz w:val="18"/>
          <w:szCs w:val="18"/>
          <w:lang w:val="vi-VN"/>
        </w:rPr>
      </w:pPr>
    </w:p>
    <w:p w14:paraId="45C720C8" w14:textId="0341611E" w:rsidR="0026455A" w:rsidRPr="0026455A" w:rsidRDefault="0026455A" w:rsidP="0026455A">
      <w:pPr>
        <w:pStyle w:val="paragraph"/>
        <w:spacing w:before="0" w:beforeAutospacing="0" w:after="0" w:afterAutospacing="0" w:line="259" w:lineRule="auto"/>
        <w:rPr>
          <w:rStyle w:val="normaltextrun"/>
          <w:rFonts w:ascii="Calibri" w:hAnsi="Calibri"/>
          <w:b/>
          <w:bCs/>
          <w:sz w:val="18"/>
          <w:szCs w:val="18"/>
          <w:lang w:val="vi-VN"/>
        </w:rPr>
      </w:pPr>
      <w:r w:rsidRPr="007F52A1">
        <w:rPr>
          <w:rFonts w:ascii="Calibri" w:hAnsi="Calibri"/>
          <w:b/>
          <w:bCs/>
          <w:sz w:val="18"/>
          <w:szCs w:val="18"/>
          <w:lang w:val="vi-VN"/>
        </w:rPr>
        <w:t>Nguồn</w:t>
      </w:r>
    </w:p>
    <w:p w14:paraId="19534843" w14:textId="77777777" w:rsidR="00FC49B0" w:rsidRPr="008618BD" w:rsidRDefault="00FC49B0" w:rsidP="007431F6">
      <w:pPr>
        <w:pStyle w:val="paragraph"/>
        <w:spacing w:before="0" w:beforeAutospacing="0" w:after="120" w:afterAutospacing="0"/>
        <w:textAlignment w:val="baseline"/>
        <w:rPr>
          <w:rFonts w:ascii="Calibri" w:hAnsi="Calibri" w:cs="Arial"/>
          <w:sz w:val="18"/>
          <w:szCs w:val="18"/>
          <w:lang w:val="fr-FR"/>
        </w:rPr>
      </w:pPr>
      <w:r w:rsidRPr="008618BD">
        <w:rPr>
          <w:rStyle w:val="normaltextrun"/>
          <w:rFonts w:ascii="Calibri Light" w:hAnsi="Calibri Light" w:cs="Calibri Light"/>
          <w:sz w:val="18"/>
          <w:szCs w:val="18"/>
          <w:lang w:val="fr-FR"/>
        </w:rPr>
        <w:t xml:space="preserve">Faith </w:t>
      </w:r>
      <w:proofErr w:type="spellStart"/>
      <w:r w:rsidRPr="008618BD">
        <w:rPr>
          <w:rStyle w:val="normaltextrun"/>
          <w:rFonts w:ascii="Calibri Light" w:hAnsi="Calibri Light" w:cs="Calibri Light"/>
          <w:sz w:val="18"/>
          <w:szCs w:val="18"/>
          <w:lang w:val="fr-FR"/>
        </w:rPr>
        <w:t>Matters</w:t>
      </w:r>
      <w:proofErr w:type="spellEnd"/>
      <w:r w:rsidRPr="008618BD">
        <w:rPr>
          <w:rStyle w:val="normaltextrun"/>
          <w:rFonts w:ascii="Calibri Light" w:hAnsi="Calibri Light" w:cs="Calibri Light"/>
          <w:sz w:val="18"/>
          <w:szCs w:val="18"/>
          <w:lang w:val="fr-FR"/>
        </w:rPr>
        <w:t> </w:t>
      </w:r>
      <w:hyperlink r:id="rId36">
        <w:r w:rsidRPr="008618BD">
          <w:rPr>
            <w:rStyle w:val="normaltextrun"/>
            <w:rFonts w:ascii="Calibri" w:hAnsi="Calibri" w:cs="Arial"/>
            <w:color w:val="D58D5F"/>
            <w:sz w:val="18"/>
            <w:szCs w:val="18"/>
            <w:u w:val="single"/>
            <w:lang w:val="fr-FR"/>
          </w:rPr>
          <w:t>www.faith-matters.org</w:t>
        </w:r>
      </w:hyperlink>
      <w:r w:rsidRPr="008618BD">
        <w:rPr>
          <w:rStyle w:val="normaltextrun"/>
          <w:rFonts w:ascii="Calibri" w:hAnsi="Calibri" w:cs="Arial"/>
          <w:color w:val="D58D5F"/>
          <w:sz w:val="18"/>
          <w:szCs w:val="18"/>
          <w:lang w:val="fr-FR"/>
        </w:rPr>
        <w:t> </w:t>
      </w:r>
      <w:r w:rsidRPr="008618BD">
        <w:rPr>
          <w:rStyle w:val="scxw191045073"/>
          <w:rFonts w:ascii="Calibri" w:hAnsi="Calibri" w:cs="Arial"/>
          <w:color w:val="D58D5F"/>
          <w:sz w:val="18"/>
          <w:szCs w:val="18"/>
          <w:lang w:val="fr-FR"/>
        </w:rPr>
        <w:t> </w:t>
      </w:r>
      <w:r w:rsidRPr="008618BD">
        <w:rPr>
          <w:lang w:val="fr-FR"/>
        </w:rPr>
        <w:br/>
      </w:r>
      <w:hyperlink r:id="rId37">
        <w:r w:rsidRPr="008618BD">
          <w:rPr>
            <w:rStyle w:val="Hyperlnk"/>
            <w:rFonts w:ascii="Calibri" w:hAnsi="Calibri" w:cs="Arial"/>
            <w:color w:val="D58D5F"/>
            <w:sz w:val="18"/>
            <w:szCs w:val="18"/>
            <w:lang w:val="fr-FR"/>
          </w:rPr>
          <w:t>https://www.faith-matters.org/family-surprised-by-presents-from-non-muslim-neighbour-to-celebrate-eid/ </w:t>
        </w:r>
      </w:hyperlink>
    </w:p>
    <w:p w14:paraId="2B07EDAF" w14:textId="77777777" w:rsidR="00FC49B0" w:rsidRPr="008618BD" w:rsidRDefault="00FC49B0" w:rsidP="00FC49B0">
      <w:pPr>
        <w:pStyle w:val="paragraph"/>
        <w:spacing w:before="0" w:beforeAutospacing="0" w:after="0" w:afterAutospacing="0"/>
        <w:textAlignment w:val="baseline"/>
        <w:rPr>
          <w:rFonts w:ascii="Calibri" w:hAnsi="Calibri" w:cs="Calibri"/>
          <w:sz w:val="18"/>
          <w:szCs w:val="18"/>
          <w:lang w:val="fr-FR"/>
        </w:rPr>
      </w:pPr>
      <w:r w:rsidRPr="008618BD">
        <w:rPr>
          <w:rStyle w:val="normaltextrun"/>
          <w:rFonts w:ascii="Calibri Light" w:hAnsi="Calibri Light" w:cs="Calibri Light"/>
          <w:sz w:val="18"/>
          <w:szCs w:val="18"/>
          <w:lang w:val="fr-FR"/>
        </w:rPr>
        <w:t>Zanzibar Inter-</w:t>
      </w:r>
      <w:proofErr w:type="spellStart"/>
      <w:r w:rsidRPr="008618BD">
        <w:rPr>
          <w:rStyle w:val="normaltextrun"/>
          <w:rFonts w:ascii="Calibri Light" w:hAnsi="Calibri Light" w:cs="Calibri Light"/>
          <w:sz w:val="18"/>
          <w:szCs w:val="18"/>
          <w:lang w:val="fr-FR"/>
        </w:rPr>
        <w:t>faith</w:t>
      </w:r>
      <w:proofErr w:type="spellEnd"/>
      <w:r w:rsidRPr="008618BD">
        <w:rPr>
          <w:rStyle w:val="normaltextrun"/>
          <w:rFonts w:ascii="Calibri Light" w:hAnsi="Calibri Light" w:cs="Calibri Light"/>
          <w:sz w:val="18"/>
          <w:szCs w:val="18"/>
          <w:lang w:val="fr-FR"/>
        </w:rPr>
        <w:t xml:space="preserve"> Cent</w:t>
      </w:r>
      <w:r w:rsidR="00C350A7" w:rsidRPr="008618BD">
        <w:rPr>
          <w:rStyle w:val="normaltextrun"/>
          <w:rFonts w:ascii="Calibri Light" w:hAnsi="Calibri Light" w:cs="Calibri Light"/>
          <w:sz w:val="18"/>
          <w:szCs w:val="18"/>
          <w:lang w:val="fr-FR"/>
        </w:rPr>
        <w:t>re</w:t>
      </w:r>
      <w:r w:rsidRPr="008618BD">
        <w:rPr>
          <w:rStyle w:val="normaltextrun"/>
          <w:rFonts w:ascii="Calibri Light" w:hAnsi="Calibri Light" w:cs="Calibri Light"/>
          <w:sz w:val="18"/>
          <w:szCs w:val="18"/>
          <w:lang w:val="fr-FR"/>
        </w:rPr>
        <w:t xml:space="preserve"> (</w:t>
      </w:r>
      <w:proofErr w:type="spellStart"/>
      <w:r w:rsidRPr="008618BD">
        <w:rPr>
          <w:rStyle w:val="normaltextrun"/>
          <w:rFonts w:ascii="Calibri Light" w:hAnsi="Calibri Light" w:cs="Calibri Light"/>
          <w:sz w:val="18"/>
          <w:szCs w:val="18"/>
          <w:lang w:val="fr-FR"/>
        </w:rPr>
        <w:t>ZANZIC</w:t>
      </w:r>
      <w:proofErr w:type="spellEnd"/>
      <w:r w:rsidRPr="008618BD">
        <w:rPr>
          <w:rStyle w:val="normaltextrun"/>
          <w:rFonts w:ascii="Calibri Light" w:hAnsi="Calibri Light" w:cs="Calibri Light"/>
          <w:sz w:val="18"/>
          <w:szCs w:val="18"/>
          <w:lang w:val="fr-FR"/>
        </w:rPr>
        <w:t>)</w:t>
      </w:r>
      <w:r w:rsidRPr="008618BD">
        <w:rPr>
          <w:rStyle w:val="scxw191045073"/>
          <w:rFonts w:ascii="Calibri" w:hAnsi="Calibri" w:cs="Calibri"/>
          <w:sz w:val="18"/>
          <w:szCs w:val="18"/>
          <w:lang w:val="fr-FR"/>
        </w:rPr>
        <w:t> </w:t>
      </w:r>
      <w:r w:rsidRPr="008618BD">
        <w:rPr>
          <w:rFonts w:ascii="Calibri" w:hAnsi="Calibri" w:cs="Calibri"/>
          <w:sz w:val="18"/>
          <w:szCs w:val="18"/>
          <w:lang w:val="fr-FR"/>
        </w:rPr>
        <w:br/>
      </w:r>
      <w:hyperlink r:id="rId38">
        <w:r w:rsidRPr="008618BD">
          <w:rPr>
            <w:rStyle w:val="normaltextrun"/>
            <w:rFonts w:ascii="Calibri" w:hAnsi="Calibri" w:cs="Calibri"/>
            <w:color w:val="D58D5F"/>
            <w:sz w:val="18"/>
            <w:szCs w:val="18"/>
            <w:u w:val="single"/>
            <w:lang w:val="fr-FR"/>
          </w:rPr>
          <w:t>https://www.facebook.com/ZanzicMeansPeace/</w:t>
        </w:r>
      </w:hyperlink>
      <w:r w:rsidRPr="008618BD">
        <w:rPr>
          <w:rStyle w:val="normaltextrun"/>
          <w:rFonts w:ascii="Calibri" w:hAnsi="Calibri" w:cs="Calibri"/>
          <w:color w:val="D58D5F"/>
          <w:sz w:val="18"/>
          <w:szCs w:val="18"/>
          <w:lang w:val="fr-FR"/>
        </w:rPr>
        <w:t>  </w:t>
      </w:r>
      <w:r w:rsidRPr="008618BD">
        <w:rPr>
          <w:rStyle w:val="scxw191045073"/>
          <w:rFonts w:ascii="Calibri" w:hAnsi="Calibri" w:cs="Calibri"/>
          <w:color w:val="D58D5F"/>
          <w:sz w:val="18"/>
          <w:szCs w:val="18"/>
          <w:lang w:val="fr-FR"/>
        </w:rPr>
        <w:t> </w:t>
      </w:r>
      <w:r w:rsidRPr="008618BD">
        <w:rPr>
          <w:rFonts w:ascii="Calibri" w:hAnsi="Calibri" w:cs="Calibri"/>
          <w:color w:val="D58D5F"/>
          <w:sz w:val="18"/>
          <w:szCs w:val="18"/>
          <w:lang w:val="fr-FR"/>
        </w:rPr>
        <w:br/>
      </w:r>
      <w:hyperlink r:id="rId39">
        <w:r w:rsidRPr="008618BD">
          <w:rPr>
            <w:rStyle w:val="normaltextrun"/>
            <w:rFonts w:ascii="Calibri" w:hAnsi="Calibri" w:cs="Calibri"/>
            <w:color w:val="D58D5F"/>
            <w:sz w:val="18"/>
            <w:szCs w:val="18"/>
            <w:u w:val="single"/>
            <w:lang w:val="fr-FR"/>
          </w:rPr>
          <w:t>https://english.danmission.dk/project/zanzibar-peacebuilding-through-interfaith-dialogue/</w:t>
        </w:r>
      </w:hyperlink>
    </w:p>
    <w:p w14:paraId="6A362704" w14:textId="77777777" w:rsidR="00D745ED" w:rsidRPr="008618BD" w:rsidRDefault="00D745ED" w:rsidP="00FC49B0">
      <w:pPr>
        <w:pStyle w:val="Allmntstyckeformat"/>
        <w:spacing w:after="480" w:line="240" w:lineRule="auto"/>
        <w:jc w:val="center"/>
        <w:rPr>
          <w:rFonts w:ascii="Calibri" w:hAnsi="Calibri"/>
          <w:lang w:val="fr-FR"/>
        </w:rPr>
      </w:pPr>
    </w:p>
    <w:sectPr w:rsidR="00D745ED" w:rsidRPr="008618BD" w:rsidSect="00C26065">
      <w:headerReference w:type="even" r:id="rId40"/>
      <w:headerReference w:type="default" r:id="rId41"/>
      <w:footerReference w:type="even" r:id="rId42"/>
      <w:footerReference w:type="default" r:id="rId43"/>
      <w:headerReference w:type="first" r:id="rId44"/>
      <w:footerReference w:type="first" r:id="rId45"/>
      <w:pgSz w:w="11906" w:h="16838"/>
      <w:pgMar w:top="1805" w:right="1417" w:bottom="1417" w:left="1417" w:header="460" w:footer="351" w:gutter="0"/>
      <w:pgNumType w:start="4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0D4AADF" w14:textId="77777777" w:rsidR="00AA0CC9" w:rsidRDefault="00AA0CC9" w:rsidP="00C01219">
      <w:r>
        <w:separator/>
      </w:r>
    </w:p>
  </w:endnote>
  <w:endnote w:type="continuationSeparator" w:id="0">
    <w:p w14:paraId="2952F691" w14:textId="77777777" w:rsidR="00AA0CC9" w:rsidRDefault="00AA0CC9" w:rsidP="00C01219">
      <w:r>
        <w:continuationSeparator/>
      </w:r>
    </w:p>
  </w:endnote>
  <w:endnote w:type="continuationNotice" w:id="1">
    <w:p w14:paraId="4F5EDDB1" w14:textId="77777777" w:rsidR="00AA0CC9" w:rsidRDefault="00AA0CC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inionPro-Regular">
    <w:altName w:val="Calibri"/>
    <w:panose1 w:val="020B0604020202020204"/>
    <w:charset w:val="4D"/>
    <w:family w:val="auto"/>
    <w:pitch w:val="default"/>
    <w:sig w:usb0="00000003" w:usb1="00000000" w:usb2="00000000" w:usb3="00000000" w:csb0="00000001" w:csb1="00000000"/>
  </w:font>
  <w:font w:name="Mulish-Regular">
    <w:altName w:val="Calibri"/>
    <w:panose1 w:val="020B0604020202020204"/>
    <w:charset w:val="4D"/>
    <w:family w:val="auto"/>
    <w:notTrueType/>
    <w:pitch w:val="default"/>
    <w:sig w:usb0="00000003" w:usb1="00000000" w:usb2="00000000" w:usb3="00000000" w:csb0="00000001" w:csb1="00000000"/>
  </w:font>
  <w:font w:name="Malgun Gothic">
    <w:panose1 w:val="020B0503020000020004"/>
    <w:charset w:val="81"/>
    <w:family w:val="swiss"/>
    <w:pitch w:val="variable"/>
    <w:sig w:usb0="9000002F" w:usb1="29D77CFB" w:usb2="00000012" w:usb3="00000000" w:csb0="00080001" w:csb1="00000000"/>
  </w:font>
  <w:font w:name="Montserrat Light">
    <w:panose1 w:val="00000400000000000000"/>
    <w:charset w:val="4D"/>
    <w:family w:val="auto"/>
    <w:pitch w:val="variable"/>
    <w:sig w:usb0="2000020F" w:usb1="00000003" w:usb2="00000000" w:usb3="00000000" w:csb0="00000197" w:csb1="00000000"/>
  </w:font>
  <w:font w:name="Montserrat">
    <w:panose1 w:val="00000500000000000000"/>
    <w:charset w:val="4D"/>
    <w:family w:val="auto"/>
    <w:pitch w:val="variable"/>
    <w:sig w:usb0="2000020F" w:usb1="00000003" w:usb2="00000000" w:usb3="00000000" w:csb0="00000197" w:csb1="00000000"/>
  </w:font>
  <w:font w:name="Segoe UI">
    <w:panose1 w:val="020B0502040204020203"/>
    <w:charset w:val="00"/>
    <w:family w:val="swiss"/>
    <w:pitch w:val="variable"/>
    <w:sig w:usb0="E00022FF" w:usb1="C000205B" w:usb2="00000009" w:usb3="00000000" w:csb0="000001DF" w:csb1="00000000"/>
  </w:font>
  <w:font w:name="Arial Unicode MS">
    <w:panose1 w:val="020B0604020202020204"/>
    <w:charset w:val="80"/>
    <w:family w:val="swiss"/>
    <w:pitch w:val="variable"/>
    <w:sig w:usb0="F7FFAFFF" w:usb1="E9DFFFFF" w:usb2="0000003F" w:usb3="00000000" w:csb0="003F01FF" w:csb1="00000000"/>
  </w:font>
  <w:font w:name="Mulish-Bold">
    <w:altName w:val="Calibri"/>
    <w:panose1 w:val="020B0604020202020204"/>
    <w:charset w:val="4D"/>
    <w:family w:val="auto"/>
    <w:pitch w:val="variable"/>
    <w:sig w:usb0="A00000FF" w:usb1="5000204B" w:usb2="00000000" w:usb3="00000000" w:csb0="00000193" w:csb1="00000000"/>
  </w:font>
  <w:font w:name="Calibri Light">
    <w:panose1 w:val="020F0302020204030204"/>
    <w:charset w:val="00"/>
    <w:family w:val="swiss"/>
    <w:pitch w:val="variable"/>
    <w:sig w:usb0="E4002EFF" w:usb1="C000247B" w:usb2="00000009" w:usb3="00000000" w:csb0="000001FF" w:csb1="00000000"/>
  </w:font>
  <w:font w:name="Mulish-Light">
    <w:altName w:val="Calibri"/>
    <w:panose1 w:val="020B0604020202020204"/>
    <w:charset w:val="4D"/>
    <w:family w:val="auto"/>
    <w:notTrueType/>
    <w:pitch w:val="variable"/>
    <w:sig w:usb0="A00000FF" w:usb1="5000204B" w:usb2="00000000" w:usb3="00000000" w:csb0="00000193" w:csb1="00000000"/>
  </w:font>
  <w:font w:name="Calibri Light (Rubriker)">
    <w:altName w:val="Calibri Light"/>
    <w:panose1 w:val="020B0604020202020204"/>
    <w:charset w:val="00"/>
    <w:family w:val="roman"/>
    <w:notTrueType/>
    <w:pitch w:val="default"/>
  </w:font>
  <w:font w:name="Times New Roman (CS-brödtext)">
    <w:panose1 w:val="020B0604020202020204"/>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857791" w14:textId="77777777" w:rsidR="00355726" w:rsidRDefault="00355726">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BA5328" w14:textId="2386B7EA" w:rsidR="00355726" w:rsidRPr="00934FE0" w:rsidRDefault="00355726" w:rsidP="00355726">
    <w:pPr>
      <w:pStyle w:val="SESSION1"/>
      <w:spacing w:before="57" w:line="240" w:lineRule="auto"/>
      <w:ind w:right="357"/>
      <w:rPr>
        <w:rFonts w:ascii="Calibri Light" w:hAnsi="Calibri Light" w:cs="Calibri Light (Rubriker)"/>
        <w:caps/>
        <w:color w:val="000000"/>
        <w:spacing w:val="34"/>
        <w:sz w:val="14"/>
        <w:szCs w:val="14"/>
      </w:rPr>
    </w:pPr>
    <w:r w:rsidRPr="00934FE0">
      <w:rPr>
        <w:rFonts w:ascii="Calibri Light" w:hAnsi="Calibri Light" w:cs="Calibri Light (Rubriker)"/>
        <w:caps/>
        <w:color w:val="000000"/>
        <w:spacing w:val="34"/>
        <w:sz w:val="14"/>
        <w:szCs w:val="14"/>
      </w:rPr>
      <w:t xml:space="preserve">      </w:t>
    </w:r>
    <w:bookmarkStart w:id="0" w:name="_Hlk98428942"/>
    <w:r w:rsidRPr="00934FE0">
      <w:rPr>
        <w:rFonts w:ascii="Calibri Light" w:hAnsi="Calibri Light" w:cs="Calibri Light (Rubriker)"/>
        <w:caps/>
        <w:color w:val="000000"/>
        <w:spacing w:val="34"/>
        <w:sz w:val="14"/>
        <w:szCs w:val="14"/>
      </w:rPr>
      <w:t xml:space="preserve">The Local changemakers course | session </w:t>
    </w:r>
    <w:r>
      <w:rPr>
        <w:rFonts w:ascii="Calibri Light" w:hAnsi="Calibri Light" w:cs="Calibri Light (Rubriker)"/>
        <w:caps/>
        <w:color w:val="000000"/>
        <w:spacing w:val="34"/>
        <w:sz w:val="14"/>
        <w:szCs w:val="14"/>
      </w:rPr>
      <w:t>1</w:t>
    </w:r>
  </w:p>
  <w:bookmarkEnd w:id="0"/>
  <w:p w14:paraId="66152129" w14:textId="77777777" w:rsidR="00355726" w:rsidRPr="00A150B5" w:rsidRDefault="00355726" w:rsidP="00355726">
    <w:pPr>
      <w:pStyle w:val="Sidfot"/>
      <w:framePr w:wrap="none" w:vAnchor="page" w:hAnchor="page" w:x="5853" w:y="16034"/>
      <w:rPr>
        <w:rStyle w:val="Sidnummer"/>
        <w:rFonts w:cs="Times New Roman (CS-brödtext)"/>
        <w:spacing w:val="30"/>
        <w:sz w:val="18"/>
        <w:szCs w:val="18"/>
        <w:lang w:val="en-US"/>
      </w:rPr>
    </w:pPr>
    <w:r w:rsidRPr="00A150B5">
      <w:rPr>
        <w:rStyle w:val="Sidnummer"/>
        <w:rFonts w:cs="Times New Roman (CS-brödtext)"/>
        <w:spacing w:val="30"/>
        <w:sz w:val="18"/>
        <w:szCs w:val="18"/>
      </w:rPr>
      <w:fldChar w:fldCharType="begin"/>
    </w:r>
    <w:r w:rsidRPr="00A150B5">
      <w:rPr>
        <w:rStyle w:val="Sidnummer"/>
        <w:rFonts w:cs="Times New Roman (CS-brödtext)"/>
        <w:spacing w:val="30"/>
        <w:sz w:val="18"/>
        <w:szCs w:val="18"/>
        <w:lang w:val="en-US"/>
      </w:rPr>
      <w:instrText xml:space="preserve"> PAGE </w:instrText>
    </w:r>
    <w:r w:rsidRPr="00A150B5">
      <w:rPr>
        <w:rStyle w:val="Sidnummer"/>
        <w:rFonts w:cs="Times New Roman (CS-brödtext)"/>
        <w:spacing w:val="30"/>
        <w:sz w:val="18"/>
        <w:szCs w:val="18"/>
      </w:rPr>
      <w:fldChar w:fldCharType="separate"/>
    </w:r>
    <w:r>
      <w:rPr>
        <w:rStyle w:val="Sidnummer"/>
        <w:rFonts w:cs="Times New Roman (CS-brödtext)"/>
        <w:spacing w:val="30"/>
        <w:sz w:val="18"/>
        <w:szCs w:val="18"/>
      </w:rPr>
      <w:t>77</w:t>
    </w:r>
    <w:r w:rsidRPr="00A150B5">
      <w:rPr>
        <w:rStyle w:val="Sidnummer"/>
        <w:rFonts w:cs="Times New Roman (CS-brödtext)"/>
        <w:spacing w:val="30"/>
        <w:sz w:val="18"/>
        <w:szCs w:val="18"/>
      </w:rPr>
      <w:fldChar w:fldCharType="end"/>
    </w:r>
  </w:p>
  <w:p w14:paraId="53A61702" w14:textId="77777777" w:rsidR="00355726" w:rsidRDefault="00355726" w:rsidP="00355726">
    <w:pPr>
      <w:pStyle w:val="Sidfot"/>
    </w:pPr>
  </w:p>
  <w:p w14:paraId="4E31EB2B" w14:textId="77777777" w:rsidR="00FC49B0" w:rsidRPr="00355726" w:rsidRDefault="00FC49B0" w:rsidP="00355726">
    <w:pPr>
      <w:pStyle w:val="Sidfo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65A79B" w14:textId="2C7114AB" w:rsidR="00594933" w:rsidRPr="0035727C" w:rsidRDefault="00FD5EA7" w:rsidP="0035727C">
    <w:pPr>
      <w:pStyle w:val="Sidfot"/>
      <w:jc w:val="center"/>
      <w:rPr>
        <w:lang w:val="en-US"/>
      </w:rPr>
    </w:pPr>
    <w:r>
      <w:rPr>
        <w:noProof/>
        <w:lang w:eastAsia="sv-SE"/>
      </w:rPr>
      <w:drawing>
        <wp:inline distT="0" distB="0" distL="0" distR="0" wp14:anchorId="59DC87E4" wp14:editId="09982286">
          <wp:extent cx="1339850" cy="1022350"/>
          <wp:effectExtent l="0" t="0" r="0" b="0"/>
          <wp:docPr id="24" name="Bildobjekt 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dobjekt 64"/>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339850" cy="1022350"/>
                  </a:xfrm>
                  <a:prstGeom prst="rect">
                    <a:avLst/>
                  </a:prstGeom>
                  <a:noFill/>
                  <a:ln>
                    <a:noFill/>
                  </a:ln>
                </pic:spPr>
              </pic:pic>
            </a:graphicData>
          </a:graphic>
        </wp:inline>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43F3128" w14:textId="77777777" w:rsidR="00AA0CC9" w:rsidRDefault="00AA0CC9" w:rsidP="00C01219">
      <w:r>
        <w:separator/>
      </w:r>
    </w:p>
  </w:footnote>
  <w:footnote w:type="continuationSeparator" w:id="0">
    <w:p w14:paraId="76C2D6B8" w14:textId="77777777" w:rsidR="00AA0CC9" w:rsidRDefault="00AA0CC9" w:rsidP="00C01219">
      <w:r>
        <w:continuationSeparator/>
      </w:r>
    </w:p>
  </w:footnote>
  <w:footnote w:type="continuationNotice" w:id="1">
    <w:p w14:paraId="3CEFA9A1" w14:textId="77777777" w:rsidR="00AA0CC9" w:rsidRDefault="00AA0CC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BD1EAA" w14:textId="77777777" w:rsidR="00355726" w:rsidRDefault="00355726">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BEDBFA" w14:textId="6BB269D9" w:rsidR="00BD7DE3" w:rsidRDefault="00C26065" w:rsidP="00897F83">
    <w:pPr>
      <w:pStyle w:val="Sidhuvud"/>
      <w:ind w:left="-709" w:right="-709"/>
      <w:jc w:val="center"/>
    </w:pPr>
    <w:r>
      <w:rPr>
        <w:noProof/>
      </w:rPr>
      <w:drawing>
        <wp:anchor distT="0" distB="0" distL="114300" distR="114300" simplePos="0" relativeHeight="251659264" behindDoc="0" locked="0" layoutInCell="1" allowOverlap="1" wp14:anchorId="36938FA9" wp14:editId="649E0AFA">
          <wp:simplePos x="0" y="0"/>
          <wp:positionH relativeFrom="column">
            <wp:posOffset>-543560</wp:posOffset>
          </wp:positionH>
          <wp:positionV relativeFrom="paragraph">
            <wp:posOffset>62230</wp:posOffset>
          </wp:positionV>
          <wp:extent cx="6836410" cy="123825"/>
          <wp:effectExtent l="0" t="0" r="2540" b="9525"/>
          <wp:wrapNone/>
          <wp:docPr id="31"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Picture 3"/>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836410" cy="123825"/>
                  </a:xfrm>
                  <a:prstGeom prst="rect">
                    <a:avLst/>
                  </a:prstGeom>
                  <a:noFill/>
                  <a:extLst>
                    <a:ext uri="{909E8E84-426E-40DD-AFC4-6F175D3DCCD1}">
                      <a14:hiddenFill xmlns:a14="http://schemas.microsoft.com/office/drawing/2010/main">
                        <a:solidFill>
                          <a:srgbClr val="FFFFFF"/>
                        </a:solidFill>
                      </a14:hiddenFill>
                    </a:ext>
                  </a:extLst>
                </pic:spPr>
              </pic:pic>
            </a:graphicData>
          </a:graphic>
        </wp:anchor>
      </w:drawing>
    </w:r>
  </w:p>
  <w:p w14:paraId="5409CDFA" w14:textId="77777777" w:rsidR="00BD7DE3" w:rsidRDefault="00BD7DE3" w:rsidP="00BD7DE3">
    <w:pPr>
      <w:pStyle w:val="Sidhuvud"/>
      <w:ind w:left="-851" w:right="-709"/>
      <w:jc w:val="center"/>
    </w:pPr>
  </w:p>
  <w:p w14:paraId="172FC697" w14:textId="77777777" w:rsidR="00C01219" w:rsidRPr="00705B42" w:rsidRDefault="00C01219">
    <w:pPr>
      <w:pStyle w:val="Allmntstyckeformat"/>
      <w:spacing w:after="240" w:line="240" w:lineRule="auto"/>
      <w:ind w:left="-1134" w:right="-1134"/>
      <w:jc w:val="center"/>
      <w:rPr>
        <w:rFonts w:ascii="Calibri" w:hAnsi="Calibri" w:cs="Mulish-Light"/>
        <w:caps/>
        <w:spacing w:val="75"/>
        <w:sz w:val="25"/>
        <w:szCs w:val="25"/>
        <w:lang w:val="en-US"/>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607D9F" w14:textId="581DE4AE" w:rsidR="00594933" w:rsidRDefault="00C26065" w:rsidP="00C26065">
    <w:pPr>
      <w:pStyle w:val="Sidhuvud"/>
      <w:tabs>
        <w:tab w:val="clear" w:pos="4536"/>
        <w:tab w:val="clear" w:pos="9072"/>
        <w:tab w:val="left" w:pos="4656"/>
      </w:tabs>
      <w:ind w:left="-851"/>
    </w:pPr>
    <w:r>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1B3039E0"/>
    <w:multiLevelType w:val="hybridMultilevel"/>
    <w:tmpl w:val="6D107C18"/>
    <w:lvl w:ilvl="0" w:tplc="4AE0E180">
      <w:start w:val="1"/>
      <w:numFmt w:val="bullet"/>
      <w:lvlText w:val=""/>
      <w:lvlJc w:val="left"/>
      <w:pPr>
        <w:ind w:left="720" w:hanging="363"/>
      </w:pPr>
      <w:rPr>
        <w:rFonts w:ascii="Symbol" w:hAnsi="Symbol" w:hint="default"/>
      </w:rPr>
    </w:lvl>
    <w:lvl w:ilvl="1" w:tplc="041D0003" w:tentative="1">
      <w:start w:val="1"/>
      <w:numFmt w:val="bullet"/>
      <w:lvlText w:val="o"/>
      <w:lvlJc w:val="left"/>
      <w:pPr>
        <w:ind w:left="972" w:hanging="360"/>
      </w:pPr>
      <w:rPr>
        <w:rFonts w:ascii="Courier New" w:hAnsi="Courier New" w:cs="Courier New" w:hint="default"/>
      </w:rPr>
    </w:lvl>
    <w:lvl w:ilvl="2" w:tplc="041D0005" w:tentative="1">
      <w:start w:val="1"/>
      <w:numFmt w:val="bullet"/>
      <w:lvlText w:val=""/>
      <w:lvlJc w:val="left"/>
      <w:pPr>
        <w:ind w:left="1692" w:hanging="360"/>
      </w:pPr>
      <w:rPr>
        <w:rFonts w:ascii="Wingdings" w:hAnsi="Wingdings" w:hint="default"/>
      </w:rPr>
    </w:lvl>
    <w:lvl w:ilvl="3" w:tplc="041D0001" w:tentative="1">
      <w:start w:val="1"/>
      <w:numFmt w:val="bullet"/>
      <w:lvlText w:val=""/>
      <w:lvlJc w:val="left"/>
      <w:pPr>
        <w:ind w:left="2412" w:hanging="360"/>
      </w:pPr>
      <w:rPr>
        <w:rFonts w:ascii="Symbol" w:hAnsi="Symbol" w:hint="default"/>
      </w:rPr>
    </w:lvl>
    <w:lvl w:ilvl="4" w:tplc="041D0003" w:tentative="1">
      <w:start w:val="1"/>
      <w:numFmt w:val="bullet"/>
      <w:lvlText w:val="o"/>
      <w:lvlJc w:val="left"/>
      <w:pPr>
        <w:ind w:left="3132" w:hanging="360"/>
      </w:pPr>
      <w:rPr>
        <w:rFonts w:ascii="Courier New" w:hAnsi="Courier New" w:cs="Courier New" w:hint="default"/>
      </w:rPr>
    </w:lvl>
    <w:lvl w:ilvl="5" w:tplc="041D0005" w:tentative="1">
      <w:start w:val="1"/>
      <w:numFmt w:val="bullet"/>
      <w:lvlText w:val=""/>
      <w:lvlJc w:val="left"/>
      <w:pPr>
        <w:ind w:left="3852" w:hanging="360"/>
      </w:pPr>
      <w:rPr>
        <w:rFonts w:ascii="Wingdings" w:hAnsi="Wingdings" w:hint="default"/>
      </w:rPr>
    </w:lvl>
    <w:lvl w:ilvl="6" w:tplc="041D0001" w:tentative="1">
      <w:start w:val="1"/>
      <w:numFmt w:val="bullet"/>
      <w:lvlText w:val=""/>
      <w:lvlJc w:val="left"/>
      <w:pPr>
        <w:ind w:left="4572" w:hanging="360"/>
      </w:pPr>
      <w:rPr>
        <w:rFonts w:ascii="Symbol" w:hAnsi="Symbol" w:hint="default"/>
      </w:rPr>
    </w:lvl>
    <w:lvl w:ilvl="7" w:tplc="041D0003" w:tentative="1">
      <w:start w:val="1"/>
      <w:numFmt w:val="bullet"/>
      <w:lvlText w:val="o"/>
      <w:lvlJc w:val="left"/>
      <w:pPr>
        <w:ind w:left="5292" w:hanging="360"/>
      </w:pPr>
      <w:rPr>
        <w:rFonts w:ascii="Courier New" w:hAnsi="Courier New" w:cs="Courier New" w:hint="default"/>
      </w:rPr>
    </w:lvl>
    <w:lvl w:ilvl="8" w:tplc="041D0005" w:tentative="1">
      <w:start w:val="1"/>
      <w:numFmt w:val="bullet"/>
      <w:lvlText w:val=""/>
      <w:lvlJc w:val="left"/>
      <w:pPr>
        <w:ind w:left="6012" w:hanging="360"/>
      </w:pPr>
      <w:rPr>
        <w:rFonts w:ascii="Wingdings" w:hAnsi="Wingdings" w:hint="default"/>
      </w:rPr>
    </w:lvl>
  </w:abstractNum>
  <w:abstractNum w:abstractNumId="1" w15:restartNumberingAfterBreak="0">
    <w:nsid w:val="35D90A1E"/>
    <w:multiLevelType w:val="hybridMultilevel"/>
    <w:tmpl w:val="7FE4F346"/>
    <w:lvl w:ilvl="0" w:tplc="041D0001">
      <w:start w:val="1"/>
      <w:numFmt w:val="bullet"/>
      <w:lvlText w:val=""/>
      <w:lvlJc w:val="left"/>
      <w:pPr>
        <w:ind w:left="612" w:hanging="360"/>
      </w:pPr>
      <w:rPr>
        <w:rFonts w:ascii="Symbol" w:hAnsi="Symbol" w:hint="default"/>
      </w:rPr>
    </w:lvl>
    <w:lvl w:ilvl="1" w:tplc="041D0003" w:tentative="1">
      <w:start w:val="1"/>
      <w:numFmt w:val="bullet"/>
      <w:lvlText w:val="o"/>
      <w:lvlJc w:val="left"/>
      <w:pPr>
        <w:ind w:left="1332" w:hanging="360"/>
      </w:pPr>
      <w:rPr>
        <w:rFonts w:ascii="Courier New" w:hAnsi="Courier New" w:cs="Courier New" w:hint="default"/>
      </w:rPr>
    </w:lvl>
    <w:lvl w:ilvl="2" w:tplc="041D0005" w:tentative="1">
      <w:start w:val="1"/>
      <w:numFmt w:val="bullet"/>
      <w:lvlText w:val=""/>
      <w:lvlJc w:val="left"/>
      <w:pPr>
        <w:ind w:left="2052" w:hanging="360"/>
      </w:pPr>
      <w:rPr>
        <w:rFonts w:ascii="Wingdings" w:hAnsi="Wingdings" w:hint="default"/>
      </w:rPr>
    </w:lvl>
    <w:lvl w:ilvl="3" w:tplc="041D0001" w:tentative="1">
      <w:start w:val="1"/>
      <w:numFmt w:val="bullet"/>
      <w:lvlText w:val=""/>
      <w:lvlJc w:val="left"/>
      <w:pPr>
        <w:ind w:left="2772" w:hanging="360"/>
      </w:pPr>
      <w:rPr>
        <w:rFonts w:ascii="Symbol" w:hAnsi="Symbol" w:hint="default"/>
      </w:rPr>
    </w:lvl>
    <w:lvl w:ilvl="4" w:tplc="041D0003" w:tentative="1">
      <w:start w:val="1"/>
      <w:numFmt w:val="bullet"/>
      <w:lvlText w:val="o"/>
      <w:lvlJc w:val="left"/>
      <w:pPr>
        <w:ind w:left="3492" w:hanging="360"/>
      </w:pPr>
      <w:rPr>
        <w:rFonts w:ascii="Courier New" w:hAnsi="Courier New" w:cs="Courier New" w:hint="default"/>
      </w:rPr>
    </w:lvl>
    <w:lvl w:ilvl="5" w:tplc="041D0005" w:tentative="1">
      <w:start w:val="1"/>
      <w:numFmt w:val="bullet"/>
      <w:lvlText w:val=""/>
      <w:lvlJc w:val="left"/>
      <w:pPr>
        <w:ind w:left="4212" w:hanging="360"/>
      </w:pPr>
      <w:rPr>
        <w:rFonts w:ascii="Wingdings" w:hAnsi="Wingdings" w:hint="default"/>
      </w:rPr>
    </w:lvl>
    <w:lvl w:ilvl="6" w:tplc="041D0001" w:tentative="1">
      <w:start w:val="1"/>
      <w:numFmt w:val="bullet"/>
      <w:lvlText w:val=""/>
      <w:lvlJc w:val="left"/>
      <w:pPr>
        <w:ind w:left="4932" w:hanging="360"/>
      </w:pPr>
      <w:rPr>
        <w:rFonts w:ascii="Symbol" w:hAnsi="Symbol" w:hint="default"/>
      </w:rPr>
    </w:lvl>
    <w:lvl w:ilvl="7" w:tplc="041D0003" w:tentative="1">
      <w:start w:val="1"/>
      <w:numFmt w:val="bullet"/>
      <w:lvlText w:val="o"/>
      <w:lvlJc w:val="left"/>
      <w:pPr>
        <w:ind w:left="5652" w:hanging="360"/>
      </w:pPr>
      <w:rPr>
        <w:rFonts w:ascii="Courier New" w:hAnsi="Courier New" w:cs="Courier New" w:hint="default"/>
      </w:rPr>
    </w:lvl>
    <w:lvl w:ilvl="8" w:tplc="041D0005" w:tentative="1">
      <w:start w:val="1"/>
      <w:numFmt w:val="bullet"/>
      <w:lvlText w:val=""/>
      <w:lvlJc w:val="left"/>
      <w:pPr>
        <w:ind w:left="6372" w:hanging="360"/>
      </w:pPr>
      <w:rPr>
        <w:rFonts w:ascii="Wingdings" w:hAnsi="Wingdings" w:hint="default"/>
      </w:rPr>
    </w:lvl>
  </w:abstractNum>
  <w:abstractNum w:abstractNumId="2" w15:restartNumberingAfterBreak="0">
    <w:nsid w:val="413C56FD"/>
    <w:multiLevelType w:val="multilevel"/>
    <w:tmpl w:val="F182B8F0"/>
    <w:lvl w:ilvl="0">
      <w:start w:val="1"/>
      <w:numFmt w:val="bullet"/>
      <w:lvlText w:val=""/>
      <w:lvlJc w:val="left"/>
      <w:pPr>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62371240"/>
    <w:multiLevelType w:val="hybridMultilevel"/>
    <w:tmpl w:val="A68E25CA"/>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 w15:restartNumberingAfterBreak="0">
    <w:nsid w:val="661C173D"/>
    <w:multiLevelType w:val="hybridMultilevel"/>
    <w:tmpl w:val="A52890D6"/>
    <w:lvl w:ilvl="0" w:tplc="041D0001">
      <w:start w:val="1"/>
      <w:numFmt w:val="bullet"/>
      <w:lvlText w:val=""/>
      <w:lvlJc w:val="left"/>
      <w:pPr>
        <w:ind w:left="422" w:hanging="360"/>
      </w:pPr>
      <w:rPr>
        <w:rFonts w:ascii="Symbol" w:hAnsi="Symbol" w:hint="default"/>
      </w:rPr>
    </w:lvl>
    <w:lvl w:ilvl="1" w:tplc="041D0003" w:tentative="1">
      <w:start w:val="1"/>
      <w:numFmt w:val="bullet"/>
      <w:lvlText w:val="o"/>
      <w:lvlJc w:val="left"/>
      <w:pPr>
        <w:ind w:left="1142" w:hanging="360"/>
      </w:pPr>
      <w:rPr>
        <w:rFonts w:ascii="Courier New" w:hAnsi="Courier New" w:cs="Courier New" w:hint="default"/>
      </w:rPr>
    </w:lvl>
    <w:lvl w:ilvl="2" w:tplc="041D0005" w:tentative="1">
      <w:start w:val="1"/>
      <w:numFmt w:val="bullet"/>
      <w:lvlText w:val=""/>
      <w:lvlJc w:val="left"/>
      <w:pPr>
        <w:ind w:left="1862" w:hanging="360"/>
      </w:pPr>
      <w:rPr>
        <w:rFonts w:ascii="Wingdings" w:hAnsi="Wingdings" w:hint="default"/>
      </w:rPr>
    </w:lvl>
    <w:lvl w:ilvl="3" w:tplc="041D0001" w:tentative="1">
      <w:start w:val="1"/>
      <w:numFmt w:val="bullet"/>
      <w:lvlText w:val=""/>
      <w:lvlJc w:val="left"/>
      <w:pPr>
        <w:ind w:left="2582" w:hanging="360"/>
      </w:pPr>
      <w:rPr>
        <w:rFonts w:ascii="Symbol" w:hAnsi="Symbol" w:hint="default"/>
      </w:rPr>
    </w:lvl>
    <w:lvl w:ilvl="4" w:tplc="041D0003" w:tentative="1">
      <w:start w:val="1"/>
      <w:numFmt w:val="bullet"/>
      <w:lvlText w:val="o"/>
      <w:lvlJc w:val="left"/>
      <w:pPr>
        <w:ind w:left="3302" w:hanging="360"/>
      </w:pPr>
      <w:rPr>
        <w:rFonts w:ascii="Courier New" w:hAnsi="Courier New" w:cs="Courier New" w:hint="default"/>
      </w:rPr>
    </w:lvl>
    <w:lvl w:ilvl="5" w:tplc="041D0005" w:tentative="1">
      <w:start w:val="1"/>
      <w:numFmt w:val="bullet"/>
      <w:lvlText w:val=""/>
      <w:lvlJc w:val="left"/>
      <w:pPr>
        <w:ind w:left="4022" w:hanging="360"/>
      </w:pPr>
      <w:rPr>
        <w:rFonts w:ascii="Wingdings" w:hAnsi="Wingdings" w:hint="default"/>
      </w:rPr>
    </w:lvl>
    <w:lvl w:ilvl="6" w:tplc="041D0001" w:tentative="1">
      <w:start w:val="1"/>
      <w:numFmt w:val="bullet"/>
      <w:lvlText w:val=""/>
      <w:lvlJc w:val="left"/>
      <w:pPr>
        <w:ind w:left="4742" w:hanging="360"/>
      </w:pPr>
      <w:rPr>
        <w:rFonts w:ascii="Symbol" w:hAnsi="Symbol" w:hint="default"/>
      </w:rPr>
    </w:lvl>
    <w:lvl w:ilvl="7" w:tplc="041D0003" w:tentative="1">
      <w:start w:val="1"/>
      <w:numFmt w:val="bullet"/>
      <w:lvlText w:val="o"/>
      <w:lvlJc w:val="left"/>
      <w:pPr>
        <w:ind w:left="5462" w:hanging="360"/>
      </w:pPr>
      <w:rPr>
        <w:rFonts w:ascii="Courier New" w:hAnsi="Courier New" w:cs="Courier New" w:hint="default"/>
      </w:rPr>
    </w:lvl>
    <w:lvl w:ilvl="8" w:tplc="041D0005" w:tentative="1">
      <w:start w:val="1"/>
      <w:numFmt w:val="bullet"/>
      <w:lvlText w:val=""/>
      <w:lvlJc w:val="left"/>
      <w:pPr>
        <w:ind w:left="6182" w:hanging="360"/>
      </w:pPr>
      <w:rPr>
        <w:rFonts w:ascii="Wingdings" w:hAnsi="Wingdings" w:hint="default"/>
      </w:rPr>
    </w:lvl>
  </w:abstractNum>
  <w:abstractNum w:abstractNumId="5" w15:restartNumberingAfterBreak="0">
    <w:nsid w:val="708035E6"/>
    <w:multiLevelType w:val="hybridMultilevel"/>
    <w:tmpl w:val="1070FC60"/>
    <w:lvl w:ilvl="0" w:tplc="041D0001">
      <w:start w:val="1"/>
      <w:numFmt w:val="bullet"/>
      <w:lvlText w:val=""/>
      <w:lvlJc w:val="left"/>
      <w:pPr>
        <w:ind w:left="422" w:hanging="360"/>
      </w:pPr>
      <w:rPr>
        <w:rFonts w:ascii="Symbol" w:hAnsi="Symbol" w:hint="default"/>
      </w:rPr>
    </w:lvl>
    <w:lvl w:ilvl="1" w:tplc="041D0003" w:tentative="1">
      <w:start w:val="1"/>
      <w:numFmt w:val="bullet"/>
      <w:lvlText w:val="o"/>
      <w:lvlJc w:val="left"/>
      <w:pPr>
        <w:ind w:left="1142" w:hanging="360"/>
      </w:pPr>
      <w:rPr>
        <w:rFonts w:ascii="Courier New" w:hAnsi="Courier New" w:cs="Courier New" w:hint="default"/>
      </w:rPr>
    </w:lvl>
    <w:lvl w:ilvl="2" w:tplc="041D0005" w:tentative="1">
      <w:start w:val="1"/>
      <w:numFmt w:val="bullet"/>
      <w:lvlText w:val=""/>
      <w:lvlJc w:val="left"/>
      <w:pPr>
        <w:ind w:left="1862" w:hanging="360"/>
      </w:pPr>
      <w:rPr>
        <w:rFonts w:ascii="Wingdings" w:hAnsi="Wingdings" w:hint="default"/>
      </w:rPr>
    </w:lvl>
    <w:lvl w:ilvl="3" w:tplc="041D0001" w:tentative="1">
      <w:start w:val="1"/>
      <w:numFmt w:val="bullet"/>
      <w:lvlText w:val=""/>
      <w:lvlJc w:val="left"/>
      <w:pPr>
        <w:ind w:left="2582" w:hanging="360"/>
      </w:pPr>
      <w:rPr>
        <w:rFonts w:ascii="Symbol" w:hAnsi="Symbol" w:hint="default"/>
      </w:rPr>
    </w:lvl>
    <w:lvl w:ilvl="4" w:tplc="041D0003" w:tentative="1">
      <w:start w:val="1"/>
      <w:numFmt w:val="bullet"/>
      <w:lvlText w:val="o"/>
      <w:lvlJc w:val="left"/>
      <w:pPr>
        <w:ind w:left="3302" w:hanging="360"/>
      </w:pPr>
      <w:rPr>
        <w:rFonts w:ascii="Courier New" w:hAnsi="Courier New" w:cs="Courier New" w:hint="default"/>
      </w:rPr>
    </w:lvl>
    <w:lvl w:ilvl="5" w:tplc="041D0005" w:tentative="1">
      <w:start w:val="1"/>
      <w:numFmt w:val="bullet"/>
      <w:lvlText w:val=""/>
      <w:lvlJc w:val="left"/>
      <w:pPr>
        <w:ind w:left="4022" w:hanging="360"/>
      </w:pPr>
      <w:rPr>
        <w:rFonts w:ascii="Wingdings" w:hAnsi="Wingdings" w:hint="default"/>
      </w:rPr>
    </w:lvl>
    <w:lvl w:ilvl="6" w:tplc="041D0001" w:tentative="1">
      <w:start w:val="1"/>
      <w:numFmt w:val="bullet"/>
      <w:lvlText w:val=""/>
      <w:lvlJc w:val="left"/>
      <w:pPr>
        <w:ind w:left="4742" w:hanging="360"/>
      </w:pPr>
      <w:rPr>
        <w:rFonts w:ascii="Symbol" w:hAnsi="Symbol" w:hint="default"/>
      </w:rPr>
    </w:lvl>
    <w:lvl w:ilvl="7" w:tplc="041D0003" w:tentative="1">
      <w:start w:val="1"/>
      <w:numFmt w:val="bullet"/>
      <w:lvlText w:val="o"/>
      <w:lvlJc w:val="left"/>
      <w:pPr>
        <w:ind w:left="5462" w:hanging="360"/>
      </w:pPr>
      <w:rPr>
        <w:rFonts w:ascii="Courier New" w:hAnsi="Courier New" w:cs="Courier New" w:hint="default"/>
      </w:rPr>
    </w:lvl>
    <w:lvl w:ilvl="8" w:tplc="041D0005" w:tentative="1">
      <w:start w:val="1"/>
      <w:numFmt w:val="bullet"/>
      <w:lvlText w:val=""/>
      <w:lvlJc w:val="left"/>
      <w:pPr>
        <w:ind w:left="6182" w:hanging="360"/>
      </w:pPr>
      <w:rPr>
        <w:rFonts w:ascii="Wingdings" w:hAnsi="Wingdings" w:hint="default"/>
      </w:rPr>
    </w:lvl>
  </w:abstractNum>
  <w:num w:numId="1" w16cid:durableId="147481449">
    <w:abstractNumId w:val="2"/>
  </w:num>
  <w:num w:numId="2" w16cid:durableId="188154236">
    <w:abstractNumId w:val="1"/>
  </w:num>
  <w:num w:numId="3" w16cid:durableId="711150865">
    <w:abstractNumId w:val="0"/>
  </w:num>
  <w:num w:numId="4" w16cid:durableId="826168107">
    <w:abstractNumId w:val="3"/>
  </w:num>
  <w:num w:numId="5" w16cid:durableId="1886747461">
    <w:abstractNumId w:val="4"/>
  </w:num>
  <w:num w:numId="6" w16cid:durableId="1739328545">
    <w:abstractNumId w:val="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12"/>
  <w:proofState w:spelling="clean" w:grammar="clean"/>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01219"/>
    <w:rsid w:val="00000766"/>
    <w:rsid w:val="000034DA"/>
    <w:rsid w:val="00010540"/>
    <w:rsid w:val="0002357F"/>
    <w:rsid w:val="00062093"/>
    <w:rsid w:val="000729F0"/>
    <w:rsid w:val="000747B1"/>
    <w:rsid w:val="00075FCF"/>
    <w:rsid w:val="00076062"/>
    <w:rsid w:val="00094FFF"/>
    <w:rsid w:val="000A3917"/>
    <w:rsid w:val="000B0ABC"/>
    <w:rsid w:val="000C63B1"/>
    <w:rsid w:val="00102A12"/>
    <w:rsid w:val="001260FA"/>
    <w:rsid w:val="00153D70"/>
    <w:rsid w:val="00163458"/>
    <w:rsid w:val="00164068"/>
    <w:rsid w:val="00192955"/>
    <w:rsid w:val="001A48FB"/>
    <w:rsid w:val="001C36BD"/>
    <w:rsid w:val="001C55E9"/>
    <w:rsid w:val="001D0B29"/>
    <w:rsid w:val="001D1B88"/>
    <w:rsid w:val="001D40F7"/>
    <w:rsid w:val="001D4257"/>
    <w:rsid w:val="001E53E3"/>
    <w:rsid w:val="0020364D"/>
    <w:rsid w:val="00226143"/>
    <w:rsid w:val="002358CB"/>
    <w:rsid w:val="00253B33"/>
    <w:rsid w:val="002628E5"/>
    <w:rsid w:val="0026455A"/>
    <w:rsid w:val="002722F0"/>
    <w:rsid w:val="00283825"/>
    <w:rsid w:val="00286079"/>
    <w:rsid w:val="00290DDA"/>
    <w:rsid w:val="00295093"/>
    <w:rsid w:val="002A4283"/>
    <w:rsid w:val="002D3CAE"/>
    <w:rsid w:val="00313A41"/>
    <w:rsid w:val="0031548C"/>
    <w:rsid w:val="00342F26"/>
    <w:rsid w:val="00345D65"/>
    <w:rsid w:val="00347951"/>
    <w:rsid w:val="00355726"/>
    <w:rsid w:val="0035727C"/>
    <w:rsid w:val="00364A72"/>
    <w:rsid w:val="00367FB4"/>
    <w:rsid w:val="00370265"/>
    <w:rsid w:val="00386CBC"/>
    <w:rsid w:val="00392331"/>
    <w:rsid w:val="003B36CB"/>
    <w:rsid w:val="003C3857"/>
    <w:rsid w:val="003C408B"/>
    <w:rsid w:val="003C45A4"/>
    <w:rsid w:val="003D2479"/>
    <w:rsid w:val="003D39A0"/>
    <w:rsid w:val="003D647C"/>
    <w:rsid w:val="003E52CF"/>
    <w:rsid w:val="003E59EF"/>
    <w:rsid w:val="00400DC4"/>
    <w:rsid w:val="00400FCB"/>
    <w:rsid w:val="00402232"/>
    <w:rsid w:val="004265B8"/>
    <w:rsid w:val="00430465"/>
    <w:rsid w:val="0043048D"/>
    <w:rsid w:val="00444E91"/>
    <w:rsid w:val="00455035"/>
    <w:rsid w:val="00464E5D"/>
    <w:rsid w:val="0048250A"/>
    <w:rsid w:val="00483D00"/>
    <w:rsid w:val="00486802"/>
    <w:rsid w:val="004956AF"/>
    <w:rsid w:val="004A60A5"/>
    <w:rsid w:val="004B2873"/>
    <w:rsid w:val="004C62EA"/>
    <w:rsid w:val="004E6259"/>
    <w:rsid w:val="00511826"/>
    <w:rsid w:val="00521815"/>
    <w:rsid w:val="005331D6"/>
    <w:rsid w:val="00537961"/>
    <w:rsid w:val="00545837"/>
    <w:rsid w:val="0056020A"/>
    <w:rsid w:val="00570AE4"/>
    <w:rsid w:val="005720D8"/>
    <w:rsid w:val="00580D9B"/>
    <w:rsid w:val="00594933"/>
    <w:rsid w:val="005B0FC5"/>
    <w:rsid w:val="005B6571"/>
    <w:rsid w:val="005D0326"/>
    <w:rsid w:val="005E1D23"/>
    <w:rsid w:val="005F0C3C"/>
    <w:rsid w:val="00613189"/>
    <w:rsid w:val="00623F5A"/>
    <w:rsid w:val="00625CE2"/>
    <w:rsid w:val="00635D39"/>
    <w:rsid w:val="00657A7D"/>
    <w:rsid w:val="006912CD"/>
    <w:rsid w:val="006C056D"/>
    <w:rsid w:val="006C6F63"/>
    <w:rsid w:val="006D6C3A"/>
    <w:rsid w:val="006E0967"/>
    <w:rsid w:val="006F3577"/>
    <w:rsid w:val="00704953"/>
    <w:rsid w:val="00705B42"/>
    <w:rsid w:val="0070741C"/>
    <w:rsid w:val="00712334"/>
    <w:rsid w:val="00720277"/>
    <w:rsid w:val="00726B33"/>
    <w:rsid w:val="00742900"/>
    <w:rsid w:val="007431F6"/>
    <w:rsid w:val="00745B51"/>
    <w:rsid w:val="007704C6"/>
    <w:rsid w:val="00772221"/>
    <w:rsid w:val="00774A09"/>
    <w:rsid w:val="007A1310"/>
    <w:rsid w:val="007A5BEA"/>
    <w:rsid w:val="007C3C35"/>
    <w:rsid w:val="007E10F0"/>
    <w:rsid w:val="0080697F"/>
    <w:rsid w:val="00814C7B"/>
    <w:rsid w:val="00817813"/>
    <w:rsid w:val="0082132B"/>
    <w:rsid w:val="00823693"/>
    <w:rsid w:val="00825621"/>
    <w:rsid w:val="00843F6D"/>
    <w:rsid w:val="00847681"/>
    <w:rsid w:val="00861507"/>
    <w:rsid w:val="008617DC"/>
    <w:rsid w:val="008618BD"/>
    <w:rsid w:val="00863F4B"/>
    <w:rsid w:val="008708B4"/>
    <w:rsid w:val="00884C3C"/>
    <w:rsid w:val="008873AA"/>
    <w:rsid w:val="00897F83"/>
    <w:rsid w:val="008A64EB"/>
    <w:rsid w:val="008B67A4"/>
    <w:rsid w:val="008C50D1"/>
    <w:rsid w:val="008C6001"/>
    <w:rsid w:val="008E29F8"/>
    <w:rsid w:val="008E6F7F"/>
    <w:rsid w:val="008F3157"/>
    <w:rsid w:val="008F6E82"/>
    <w:rsid w:val="009115A7"/>
    <w:rsid w:val="00920DB4"/>
    <w:rsid w:val="009338E8"/>
    <w:rsid w:val="009367FE"/>
    <w:rsid w:val="00936ED4"/>
    <w:rsid w:val="00956FDC"/>
    <w:rsid w:val="0096239E"/>
    <w:rsid w:val="009C747E"/>
    <w:rsid w:val="009D3B52"/>
    <w:rsid w:val="00A067E5"/>
    <w:rsid w:val="00A137F7"/>
    <w:rsid w:val="00A379F8"/>
    <w:rsid w:val="00A6394C"/>
    <w:rsid w:val="00AA0CC9"/>
    <w:rsid w:val="00AB3A10"/>
    <w:rsid w:val="00AC5E70"/>
    <w:rsid w:val="00AE2E57"/>
    <w:rsid w:val="00AE4E37"/>
    <w:rsid w:val="00AF402B"/>
    <w:rsid w:val="00AF6D00"/>
    <w:rsid w:val="00B24556"/>
    <w:rsid w:val="00B322FF"/>
    <w:rsid w:val="00B417D6"/>
    <w:rsid w:val="00B66A47"/>
    <w:rsid w:val="00B80007"/>
    <w:rsid w:val="00B9509B"/>
    <w:rsid w:val="00B97038"/>
    <w:rsid w:val="00BD524B"/>
    <w:rsid w:val="00BD7DE3"/>
    <w:rsid w:val="00BE0E75"/>
    <w:rsid w:val="00BF2850"/>
    <w:rsid w:val="00C01219"/>
    <w:rsid w:val="00C14689"/>
    <w:rsid w:val="00C26065"/>
    <w:rsid w:val="00C260E9"/>
    <w:rsid w:val="00C350A7"/>
    <w:rsid w:val="00C50B4A"/>
    <w:rsid w:val="00C800E5"/>
    <w:rsid w:val="00C85A83"/>
    <w:rsid w:val="00CA1531"/>
    <w:rsid w:val="00CB5AC1"/>
    <w:rsid w:val="00CE3D08"/>
    <w:rsid w:val="00CE7999"/>
    <w:rsid w:val="00CF214B"/>
    <w:rsid w:val="00CF7F4A"/>
    <w:rsid w:val="00D03711"/>
    <w:rsid w:val="00D118E2"/>
    <w:rsid w:val="00D271B1"/>
    <w:rsid w:val="00D33AAA"/>
    <w:rsid w:val="00D42320"/>
    <w:rsid w:val="00D71561"/>
    <w:rsid w:val="00D745ED"/>
    <w:rsid w:val="00D920A0"/>
    <w:rsid w:val="00DB568C"/>
    <w:rsid w:val="00DC667A"/>
    <w:rsid w:val="00DD6935"/>
    <w:rsid w:val="00DE19B6"/>
    <w:rsid w:val="00E11834"/>
    <w:rsid w:val="00E203A7"/>
    <w:rsid w:val="00E27BF7"/>
    <w:rsid w:val="00E371F2"/>
    <w:rsid w:val="00E4019C"/>
    <w:rsid w:val="00E52366"/>
    <w:rsid w:val="00E9592E"/>
    <w:rsid w:val="00EA0AD9"/>
    <w:rsid w:val="00EF0D1E"/>
    <w:rsid w:val="00F06150"/>
    <w:rsid w:val="00F263AD"/>
    <w:rsid w:val="00F26611"/>
    <w:rsid w:val="00F308BB"/>
    <w:rsid w:val="00F34FBD"/>
    <w:rsid w:val="00F41807"/>
    <w:rsid w:val="00F469F0"/>
    <w:rsid w:val="00F50E5A"/>
    <w:rsid w:val="00F6537C"/>
    <w:rsid w:val="00F739D5"/>
    <w:rsid w:val="00F936DB"/>
    <w:rsid w:val="00FA6B2B"/>
    <w:rsid w:val="00FC491A"/>
    <w:rsid w:val="00FC49B0"/>
    <w:rsid w:val="00FD5EA7"/>
    <w:rsid w:val="00FF4F5F"/>
    <w:rsid w:val="0170D42C"/>
    <w:rsid w:val="02041BD7"/>
    <w:rsid w:val="03A7FD8E"/>
    <w:rsid w:val="054E321C"/>
    <w:rsid w:val="07A64CB6"/>
    <w:rsid w:val="07C07929"/>
    <w:rsid w:val="0AACB187"/>
    <w:rsid w:val="0B02D395"/>
    <w:rsid w:val="0B38BABC"/>
    <w:rsid w:val="0CE120E1"/>
    <w:rsid w:val="0E222557"/>
    <w:rsid w:val="0EC942CB"/>
    <w:rsid w:val="0F7324AA"/>
    <w:rsid w:val="101A0CB7"/>
    <w:rsid w:val="10C7824E"/>
    <w:rsid w:val="11382969"/>
    <w:rsid w:val="125D5409"/>
    <w:rsid w:val="12D3F9CA"/>
    <w:rsid w:val="1324F1DC"/>
    <w:rsid w:val="134523F2"/>
    <w:rsid w:val="16FA6C00"/>
    <w:rsid w:val="1782BA8D"/>
    <w:rsid w:val="17FBF916"/>
    <w:rsid w:val="183F2B68"/>
    <w:rsid w:val="1892CCE8"/>
    <w:rsid w:val="19BA3DEE"/>
    <w:rsid w:val="1ED34867"/>
    <w:rsid w:val="2001A6E7"/>
    <w:rsid w:val="212181CE"/>
    <w:rsid w:val="21C55AC2"/>
    <w:rsid w:val="222739EA"/>
    <w:rsid w:val="23ED5E6B"/>
    <w:rsid w:val="24626511"/>
    <w:rsid w:val="24CAB237"/>
    <w:rsid w:val="252F8287"/>
    <w:rsid w:val="2560888B"/>
    <w:rsid w:val="25E40B29"/>
    <w:rsid w:val="26CB52E8"/>
    <w:rsid w:val="26FAAB0D"/>
    <w:rsid w:val="26FC58EC"/>
    <w:rsid w:val="2A391B0B"/>
    <w:rsid w:val="2BF166BF"/>
    <w:rsid w:val="2C17A5AA"/>
    <w:rsid w:val="30F0C9AD"/>
    <w:rsid w:val="313239C7"/>
    <w:rsid w:val="32F77ADA"/>
    <w:rsid w:val="33F72154"/>
    <w:rsid w:val="3481B193"/>
    <w:rsid w:val="368C0BF8"/>
    <w:rsid w:val="37930D82"/>
    <w:rsid w:val="39BB19A3"/>
    <w:rsid w:val="3A8BF6AE"/>
    <w:rsid w:val="3AA9D2AF"/>
    <w:rsid w:val="3AF3B20A"/>
    <w:rsid w:val="3C6C88F4"/>
    <w:rsid w:val="3D6140CA"/>
    <w:rsid w:val="3FC39182"/>
    <w:rsid w:val="411E2F70"/>
    <w:rsid w:val="41252D56"/>
    <w:rsid w:val="42451290"/>
    <w:rsid w:val="42659136"/>
    <w:rsid w:val="4437E4C0"/>
    <w:rsid w:val="45EE8F4D"/>
    <w:rsid w:val="45F0C4F4"/>
    <w:rsid w:val="47633C1E"/>
    <w:rsid w:val="4882C3B6"/>
    <w:rsid w:val="4BD78E70"/>
    <w:rsid w:val="4CB02641"/>
    <w:rsid w:val="4DA843DD"/>
    <w:rsid w:val="4E78BC41"/>
    <w:rsid w:val="4F663F8D"/>
    <w:rsid w:val="50D11BB5"/>
    <w:rsid w:val="5205FA45"/>
    <w:rsid w:val="52A4BFD5"/>
    <w:rsid w:val="52D337F5"/>
    <w:rsid w:val="52FC3F04"/>
    <w:rsid w:val="53508C3E"/>
    <w:rsid w:val="55239754"/>
    <w:rsid w:val="5820A408"/>
    <w:rsid w:val="58E9D793"/>
    <w:rsid w:val="5B623192"/>
    <w:rsid w:val="5BEFC934"/>
    <w:rsid w:val="5DFED80D"/>
    <w:rsid w:val="5E5DB028"/>
    <w:rsid w:val="5E5E8365"/>
    <w:rsid w:val="5E99023D"/>
    <w:rsid w:val="5F1554C2"/>
    <w:rsid w:val="636C7360"/>
    <w:rsid w:val="64217FB0"/>
    <w:rsid w:val="695D0E8B"/>
    <w:rsid w:val="6AADDB27"/>
    <w:rsid w:val="6AC61A77"/>
    <w:rsid w:val="6C47FDA9"/>
    <w:rsid w:val="6E5F3389"/>
    <w:rsid w:val="6E6470D9"/>
    <w:rsid w:val="6E9576DD"/>
    <w:rsid w:val="6EC59742"/>
    <w:rsid w:val="70D1EB00"/>
    <w:rsid w:val="71D609BE"/>
    <w:rsid w:val="75A65F6D"/>
    <w:rsid w:val="79C8AA56"/>
    <w:rsid w:val="7A3430D3"/>
    <w:rsid w:val="7B0F78E4"/>
    <w:rsid w:val="7C27EADA"/>
    <w:rsid w:val="7D183E99"/>
    <w:rsid w:val="7F0C10CC"/>
    <w:rsid w:val="7F18F0E4"/>
  </w:rsids>
  <m:mathPr>
    <m:mathFont m:val="Cambria Math"/>
    <m:brkBin m:val="before"/>
    <m:brkBinSub m:val="--"/>
    <m:smallFrac m:val="0"/>
    <m:dispDef/>
    <m:lMargin m:val="0"/>
    <m:rMargin m:val="0"/>
    <m:defJc m:val="centerGroup"/>
    <m:wrapIndent m:val="1440"/>
    <m:intLim m:val="subSup"/>
    <m:naryLim m:val="undOvr"/>
  </m:mathPr>
  <w:themeFontLang w:val="sv-SE"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91887ED"/>
  <w15:chartTrackingRefBased/>
  <w15:docId w15:val="{6AAA35A7-1D6E-4112-A9A1-D72233C9F54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Arial"/>
        <w:lang w:val="sv-SE" w:eastAsia="sv-SE"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sz w:val="24"/>
      <w:szCs w:val="24"/>
      <w:lang w:eastAsia="en-US"/>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Sidhuvud">
    <w:name w:val="header"/>
    <w:basedOn w:val="Normal"/>
    <w:link w:val="SidhuvudChar"/>
    <w:uiPriority w:val="99"/>
    <w:unhideWhenUsed/>
    <w:rsid w:val="00C01219"/>
    <w:pPr>
      <w:tabs>
        <w:tab w:val="center" w:pos="4536"/>
        <w:tab w:val="right" w:pos="9072"/>
      </w:tabs>
    </w:pPr>
  </w:style>
  <w:style w:type="character" w:customStyle="1" w:styleId="SidhuvudChar">
    <w:name w:val="Sidhuvud Char"/>
    <w:basedOn w:val="Standardstycketeckensnitt"/>
    <w:link w:val="Sidhuvud"/>
    <w:uiPriority w:val="99"/>
    <w:rsid w:val="00C01219"/>
  </w:style>
  <w:style w:type="paragraph" w:styleId="Sidfot">
    <w:name w:val="footer"/>
    <w:basedOn w:val="Normal"/>
    <w:link w:val="SidfotChar"/>
    <w:uiPriority w:val="99"/>
    <w:unhideWhenUsed/>
    <w:rsid w:val="00C01219"/>
    <w:pPr>
      <w:tabs>
        <w:tab w:val="center" w:pos="4536"/>
        <w:tab w:val="right" w:pos="9072"/>
      </w:tabs>
    </w:pPr>
  </w:style>
  <w:style w:type="character" w:customStyle="1" w:styleId="SidfotChar">
    <w:name w:val="Sidfot Char"/>
    <w:basedOn w:val="Standardstycketeckensnitt"/>
    <w:link w:val="Sidfot"/>
    <w:uiPriority w:val="99"/>
    <w:rsid w:val="00C01219"/>
  </w:style>
  <w:style w:type="paragraph" w:customStyle="1" w:styleId="Allmntstyckeformat">
    <w:name w:val="[Allmänt styckeformat]"/>
    <w:basedOn w:val="Normal"/>
    <w:uiPriority w:val="99"/>
    <w:rsid w:val="00C01219"/>
    <w:pPr>
      <w:autoSpaceDE w:val="0"/>
      <w:autoSpaceDN w:val="0"/>
      <w:adjustRightInd w:val="0"/>
      <w:spacing w:line="288" w:lineRule="auto"/>
      <w:textAlignment w:val="center"/>
    </w:pPr>
    <w:rPr>
      <w:rFonts w:ascii="MinionPro-Regular" w:hAnsi="MinionPro-Regular" w:cs="MinionPro-Regular"/>
      <w:color w:val="000000"/>
    </w:rPr>
  </w:style>
  <w:style w:type="paragraph" w:customStyle="1" w:styleId="brd">
    <w:name w:val="bröd"/>
    <w:basedOn w:val="Normal"/>
    <w:uiPriority w:val="99"/>
    <w:rsid w:val="00C01219"/>
    <w:pPr>
      <w:autoSpaceDE w:val="0"/>
      <w:autoSpaceDN w:val="0"/>
      <w:adjustRightInd w:val="0"/>
      <w:spacing w:before="330" w:line="680" w:lineRule="atLeast"/>
      <w:jc w:val="center"/>
      <w:textAlignment w:val="center"/>
    </w:pPr>
    <w:rPr>
      <w:rFonts w:ascii="Mulish-Regular" w:hAnsi="Mulish-Regular" w:cs="Mulish-Regular"/>
      <w:color w:val="000000"/>
      <w:sz w:val="60"/>
      <w:szCs w:val="60"/>
    </w:rPr>
  </w:style>
  <w:style w:type="paragraph" w:styleId="Underrubrik">
    <w:name w:val="Subtitle"/>
    <w:basedOn w:val="Normal"/>
    <w:next w:val="Normal"/>
    <w:link w:val="UnderrubrikChar"/>
    <w:uiPriority w:val="11"/>
    <w:qFormat/>
    <w:rsid w:val="00444E91"/>
    <w:pPr>
      <w:numPr>
        <w:ilvl w:val="1"/>
      </w:numPr>
      <w:spacing w:after="160" w:line="259" w:lineRule="auto"/>
    </w:pPr>
    <w:rPr>
      <w:rFonts w:eastAsia="Malgun Gothic"/>
      <w:color w:val="5A5A5A"/>
      <w:spacing w:val="15"/>
      <w:sz w:val="22"/>
      <w:szCs w:val="22"/>
    </w:rPr>
  </w:style>
  <w:style w:type="character" w:customStyle="1" w:styleId="UnderrubrikChar">
    <w:name w:val="Underrubrik Char"/>
    <w:link w:val="Underrubrik"/>
    <w:uiPriority w:val="11"/>
    <w:rsid w:val="00444E91"/>
    <w:rPr>
      <w:rFonts w:eastAsia="Malgun Gothic"/>
      <w:color w:val="5A5A5A"/>
      <w:spacing w:val="15"/>
      <w:sz w:val="22"/>
      <w:szCs w:val="22"/>
    </w:rPr>
  </w:style>
  <w:style w:type="paragraph" w:styleId="Kommentarer">
    <w:name w:val="annotation text"/>
    <w:basedOn w:val="Normal"/>
    <w:link w:val="KommentarerChar"/>
    <w:uiPriority w:val="99"/>
    <w:semiHidden/>
    <w:unhideWhenUsed/>
    <w:rPr>
      <w:sz w:val="20"/>
      <w:szCs w:val="20"/>
    </w:rPr>
  </w:style>
  <w:style w:type="character" w:customStyle="1" w:styleId="KommentarerChar">
    <w:name w:val="Kommentarer Char"/>
    <w:link w:val="Kommentarer"/>
    <w:uiPriority w:val="99"/>
    <w:semiHidden/>
    <w:rPr>
      <w:sz w:val="20"/>
      <w:szCs w:val="20"/>
    </w:rPr>
  </w:style>
  <w:style w:type="character" w:styleId="Kommentarsreferens">
    <w:name w:val="annotation reference"/>
    <w:uiPriority w:val="99"/>
    <w:semiHidden/>
    <w:unhideWhenUsed/>
    <w:rPr>
      <w:sz w:val="16"/>
      <w:szCs w:val="16"/>
    </w:rPr>
  </w:style>
  <w:style w:type="paragraph" w:styleId="Ingetavstnd">
    <w:name w:val="No Spacing"/>
    <w:link w:val="IngetavstndChar"/>
    <w:uiPriority w:val="1"/>
    <w:qFormat/>
    <w:rsid w:val="00594933"/>
    <w:rPr>
      <w:rFonts w:eastAsia="Malgun Gothic"/>
      <w:sz w:val="22"/>
      <w:szCs w:val="22"/>
      <w:lang w:val="en-US" w:eastAsia="zh-CN"/>
    </w:rPr>
  </w:style>
  <w:style w:type="character" w:customStyle="1" w:styleId="IngetavstndChar">
    <w:name w:val="Inget avstånd Char"/>
    <w:link w:val="Ingetavstnd"/>
    <w:uiPriority w:val="1"/>
    <w:rsid w:val="00594933"/>
    <w:rPr>
      <w:rFonts w:eastAsia="Malgun Gothic"/>
      <w:sz w:val="22"/>
      <w:szCs w:val="22"/>
      <w:lang w:val="en-US" w:eastAsia="zh-CN"/>
    </w:rPr>
  </w:style>
  <w:style w:type="paragraph" w:customStyle="1" w:styleId="SESSION1">
    <w:name w:val="SESSION 1…"/>
    <w:basedOn w:val="brd"/>
    <w:next w:val="brd"/>
    <w:uiPriority w:val="99"/>
    <w:rsid w:val="00594933"/>
    <w:pPr>
      <w:spacing w:before="0" w:line="500" w:lineRule="atLeast"/>
    </w:pPr>
    <w:rPr>
      <w:rFonts w:ascii="Montserrat Light" w:hAnsi="Montserrat Light" w:cs="Montserrat Light"/>
      <w:color w:val="FFFFFF"/>
      <w:spacing w:val="232"/>
      <w:sz w:val="116"/>
      <w:szCs w:val="116"/>
      <w:lang w:val="en-US"/>
    </w:rPr>
  </w:style>
  <w:style w:type="paragraph" w:customStyle="1" w:styleId="R3">
    <w:name w:val="R3"/>
    <w:basedOn w:val="brd"/>
    <w:uiPriority w:val="99"/>
    <w:rsid w:val="00594933"/>
    <w:pPr>
      <w:spacing w:before="260" w:after="130" w:line="260" w:lineRule="atLeast"/>
      <w:jc w:val="both"/>
    </w:pPr>
    <w:rPr>
      <w:rFonts w:ascii="Montserrat" w:hAnsi="Montserrat" w:cs="Montserrat"/>
      <w:sz w:val="26"/>
      <w:szCs w:val="26"/>
      <w:lang w:val="en-US"/>
    </w:rPr>
  </w:style>
  <w:style w:type="paragraph" w:customStyle="1" w:styleId="paragraph">
    <w:name w:val="paragraph"/>
    <w:basedOn w:val="Normal"/>
    <w:rsid w:val="00FC49B0"/>
    <w:pPr>
      <w:spacing w:before="100" w:beforeAutospacing="1" w:after="100" w:afterAutospacing="1"/>
    </w:pPr>
    <w:rPr>
      <w:rFonts w:ascii="Times New Roman" w:eastAsia="Times New Roman" w:hAnsi="Times New Roman" w:cs="Times New Roman"/>
      <w:lang w:eastAsia="ko-KR"/>
    </w:rPr>
  </w:style>
  <w:style w:type="character" w:customStyle="1" w:styleId="normaltextrun">
    <w:name w:val="normaltextrun"/>
    <w:basedOn w:val="Standardstycketeckensnitt"/>
    <w:rsid w:val="00FC49B0"/>
  </w:style>
  <w:style w:type="character" w:customStyle="1" w:styleId="eop">
    <w:name w:val="eop"/>
    <w:basedOn w:val="Standardstycketeckensnitt"/>
    <w:rsid w:val="00FC49B0"/>
  </w:style>
  <w:style w:type="character" w:customStyle="1" w:styleId="contextualspellingandgrammarerror">
    <w:name w:val="contextualspellingandgrammarerror"/>
    <w:basedOn w:val="Standardstycketeckensnitt"/>
    <w:rsid w:val="00FC49B0"/>
  </w:style>
  <w:style w:type="character" w:customStyle="1" w:styleId="spellingerror">
    <w:name w:val="spellingerror"/>
    <w:basedOn w:val="Standardstycketeckensnitt"/>
    <w:rsid w:val="00FC49B0"/>
  </w:style>
  <w:style w:type="character" w:customStyle="1" w:styleId="scxw191045073">
    <w:name w:val="scxw191045073"/>
    <w:basedOn w:val="Standardstycketeckensnitt"/>
    <w:rsid w:val="00FC49B0"/>
  </w:style>
  <w:style w:type="character" w:styleId="Hyperlnk">
    <w:name w:val="Hyperlink"/>
    <w:uiPriority w:val="99"/>
    <w:unhideWhenUsed/>
    <w:rsid w:val="00FC49B0"/>
    <w:rPr>
      <w:color w:val="0563C1"/>
      <w:u w:val="single"/>
    </w:rPr>
  </w:style>
  <w:style w:type="table" w:styleId="Tabellrutnt">
    <w:name w:val="Table Grid"/>
    <w:basedOn w:val="Normaltabell"/>
    <w:uiPriority w:val="39"/>
    <w:rsid w:val="00FC49B0"/>
    <w:rPr>
      <w:rFonts w:eastAsia="Malgun Gothic"/>
      <w:sz w:val="22"/>
      <w:szCs w:val="22"/>
      <w:lang w:eastAsia="ko-K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Sidnummer">
    <w:name w:val="page number"/>
    <w:basedOn w:val="Standardstycketeckensnitt"/>
    <w:uiPriority w:val="99"/>
    <w:semiHidden/>
    <w:unhideWhenUsed/>
    <w:rsid w:val="00FC49B0"/>
  </w:style>
  <w:style w:type="paragraph" w:styleId="Revision">
    <w:name w:val="Revision"/>
    <w:hidden/>
    <w:uiPriority w:val="99"/>
    <w:semiHidden/>
    <w:rsid w:val="005B0FC5"/>
    <w:rPr>
      <w:sz w:val="24"/>
      <w:szCs w:val="24"/>
      <w:lang w:eastAsia="en-US"/>
    </w:rPr>
  </w:style>
  <w:style w:type="paragraph" w:styleId="Kommentarsmne">
    <w:name w:val="annotation subject"/>
    <w:basedOn w:val="Kommentarer"/>
    <w:next w:val="Kommentarer"/>
    <w:link w:val="KommentarsmneChar"/>
    <w:uiPriority w:val="99"/>
    <w:semiHidden/>
    <w:unhideWhenUsed/>
    <w:rsid w:val="00F50E5A"/>
    <w:rPr>
      <w:b/>
      <w:bCs/>
    </w:rPr>
  </w:style>
  <w:style w:type="character" w:customStyle="1" w:styleId="KommentarsmneChar">
    <w:name w:val="Kommentarsämne Char"/>
    <w:link w:val="Kommentarsmne"/>
    <w:uiPriority w:val="99"/>
    <w:semiHidden/>
    <w:rsid w:val="00F50E5A"/>
    <w:rPr>
      <w:b/>
      <w:bCs/>
      <w:sz w:val="20"/>
      <w:szCs w:val="20"/>
    </w:rPr>
  </w:style>
  <w:style w:type="paragraph" w:styleId="Ballongtext">
    <w:name w:val="Balloon Text"/>
    <w:basedOn w:val="Normal"/>
    <w:link w:val="BallongtextChar"/>
    <w:uiPriority w:val="99"/>
    <w:semiHidden/>
    <w:unhideWhenUsed/>
    <w:rsid w:val="00F50E5A"/>
    <w:rPr>
      <w:rFonts w:ascii="Segoe UI" w:hAnsi="Segoe UI" w:cs="Segoe UI"/>
      <w:sz w:val="18"/>
      <w:szCs w:val="18"/>
    </w:rPr>
  </w:style>
  <w:style w:type="character" w:customStyle="1" w:styleId="BallongtextChar">
    <w:name w:val="Ballongtext Char"/>
    <w:link w:val="Ballongtext"/>
    <w:uiPriority w:val="99"/>
    <w:semiHidden/>
    <w:rsid w:val="00F50E5A"/>
    <w:rPr>
      <w:rFonts w:ascii="Segoe UI" w:hAnsi="Segoe UI" w:cs="Segoe UI"/>
      <w:sz w:val="18"/>
      <w:szCs w:val="18"/>
    </w:rPr>
  </w:style>
  <w:style w:type="paragraph" w:customStyle="1" w:styleId="Nidung">
    <w:name w:val="Nội dung"/>
    <w:rsid w:val="001D1B88"/>
    <w:pPr>
      <w:pBdr>
        <w:top w:val="nil"/>
        <w:left w:val="nil"/>
        <w:bottom w:val="nil"/>
        <w:right w:val="nil"/>
        <w:between w:val="nil"/>
        <w:bar w:val="nil"/>
      </w:pBdr>
    </w:pPr>
    <w:rPr>
      <w:rFonts w:eastAsia="Arial Unicode MS" w:cs="Arial Unicode MS"/>
      <w:color w:val="000000"/>
      <w:sz w:val="24"/>
      <w:szCs w:val="24"/>
      <w:u w:color="000000"/>
      <w:bdr w:val="nil"/>
      <w:lang w:val="en-US"/>
      <w14:textOutline w14:w="0" w14:cap="flat" w14:cmpd="sng" w14:algn="ctr">
        <w14:noFill/>
        <w14:prstDash w14:val="solid"/>
        <w14:bevel/>
      </w14:textOutline>
    </w:rPr>
  </w:style>
  <w:style w:type="paragraph" w:customStyle="1" w:styleId="CommentText">
    <w:name w:val="Comment Text"/>
    <w:basedOn w:val="Normal"/>
    <w:link w:val="CommentTextChar"/>
    <w:uiPriority w:val="99"/>
    <w:semiHidden/>
    <w:unhideWhenUsed/>
    <w:rsid w:val="001D1B88"/>
    <w:pPr>
      <w:pBdr>
        <w:top w:val="nil"/>
        <w:left w:val="nil"/>
        <w:bottom w:val="nil"/>
        <w:right w:val="nil"/>
        <w:between w:val="nil"/>
        <w:bar w:val="nil"/>
      </w:pBdr>
    </w:pPr>
    <w:rPr>
      <w:rFonts w:ascii="Times New Roman" w:eastAsia="Arial Unicode MS" w:hAnsi="Times New Roman" w:cs="Times New Roman"/>
      <w:sz w:val="20"/>
      <w:szCs w:val="20"/>
      <w:bdr w:val="nil"/>
      <w:lang w:val="vi-VN"/>
    </w:rPr>
  </w:style>
  <w:style w:type="character" w:customStyle="1" w:styleId="CommentTextChar">
    <w:name w:val="Comment Text Char"/>
    <w:basedOn w:val="Standardstycketeckensnitt"/>
    <w:link w:val="CommentText"/>
    <w:uiPriority w:val="99"/>
    <w:semiHidden/>
    <w:rsid w:val="001D1B88"/>
    <w:rPr>
      <w:rFonts w:ascii="Times New Roman" w:eastAsia="Arial Unicode MS" w:hAnsi="Times New Roman" w:cs="Times New Roman"/>
      <w:bdr w:val="nil"/>
      <w:lang w:val="vi-VN"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962152480">
      <w:bodyDiv w:val="1"/>
      <w:marLeft w:val="0"/>
      <w:marRight w:val="0"/>
      <w:marTop w:val="0"/>
      <w:marBottom w:val="0"/>
      <w:divBdr>
        <w:top w:val="none" w:sz="0" w:space="0" w:color="auto"/>
        <w:left w:val="none" w:sz="0" w:space="0" w:color="auto"/>
        <w:bottom w:val="none" w:sz="0" w:space="0" w:color="auto"/>
        <w:right w:val="none" w:sz="0" w:space="0" w:color="auto"/>
      </w:divBdr>
      <w:divsChild>
        <w:div w:id="218253714">
          <w:marLeft w:val="0"/>
          <w:marRight w:val="0"/>
          <w:marTop w:val="0"/>
          <w:marBottom w:val="0"/>
          <w:divBdr>
            <w:top w:val="none" w:sz="0" w:space="0" w:color="auto"/>
            <w:left w:val="none" w:sz="0" w:space="0" w:color="auto"/>
            <w:bottom w:val="none" w:sz="0" w:space="0" w:color="auto"/>
            <w:right w:val="none" w:sz="0" w:space="0" w:color="auto"/>
          </w:divBdr>
        </w:div>
        <w:div w:id="1611621050">
          <w:marLeft w:val="0"/>
          <w:marRight w:val="0"/>
          <w:marTop w:val="0"/>
          <w:marBottom w:val="0"/>
          <w:divBdr>
            <w:top w:val="none" w:sz="0" w:space="0" w:color="auto"/>
            <w:left w:val="none" w:sz="0" w:space="0" w:color="auto"/>
            <w:bottom w:val="none" w:sz="0" w:space="0" w:color="auto"/>
            <w:right w:val="none" w:sz="0" w:space="0" w:color="auto"/>
          </w:divBdr>
        </w:div>
        <w:div w:id="291207158">
          <w:marLeft w:val="0"/>
          <w:marRight w:val="0"/>
          <w:marTop w:val="0"/>
          <w:marBottom w:val="0"/>
          <w:divBdr>
            <w:top w:val="none" w:sz="0" w:space="0" w:color="auto"/>
            <w:left w:val="none" w:sz="0" w:space="0" w:color="auto"/>
            <w:bottom w:val="none" w:sz="0" w:space="0" w:color="auto"/>
            <w:right w:val="none" w:sz="0" w:space="0" w:color="auto"/>
          </w:divBdr>
        </w:div>
        <w:div w:id="1223755266">
          <w:marLeft w:val="0"/>
          <w:marRight w:val="0"/>
          <w:marTop w:val="0"/>
          <w:marBottom w:val="0"/>
          <w:divBdr>
            <w:top w:val="none" w:sz="0" w:space="0" w:color="auto"/>
            <w:left w:val="none" w:sz="0" w:space="0" w:color="auto"/>
            <w:bottom w:val="none" w:sz="0" w:space="0" w:color="auto"/>
            <w:right w:val="none" w:sz="0" w:space="0" w:color="auto"/>
          </w:divBdr>
        </w:div>
        <w:div w:id="1998260149">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jpeg"/><Relationship Id="rId18" Type="http://schemas.openxmlformats.org/officeDocument/2006/relationships/image" Target="media/image8.jpeg"/><Relationship Id="rId26" Type="http://schemas.openxmlformats.org/officeDocument/2006/relationships/image" Target="media/image16.jpeg"/><Relationship Id="rId39" Type="http://schemas.openxmlformats.org/officeDocument/2006/relationships/hyperlink" Target="https://english.danmission.dk/project/zanzibar-peacebuilding-through-interfaith-dialogue/" TargetMode="External"/><Relationship Id="rId21" Type="http://schemas.openxmlformats.org/officeDocument/2006/relationships/image" Target="media/image11.jpeg"/><Relationship Id="rId34" Type="http://schemas.openxmlformats.org/officeDocument/2006/relationships/image" Target="media/image24.jpeg"/><Relationship Id="rId42" Type="http://schemas.openxmlformats.org/officeDocument/2006/relationships/footer" Target="footer1.xml"/><Relationship Id="rId47" Type="http://schemas.openxmlformats.org/officeDocument/2006/relationships/theme" Target="theme/theme1.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6.jpeg"/><Relationship Id="rId29" Type="http://schemas.openxmlformats.org/officeDocument/2006/relationships/image" Target="media/image19.jpe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image" Target="media/image14.jpeg"/><Relationship Id="rId32" Type="http://schemas.openxmlformats.org/officeDocument/2006/relationships/image" Target="media/image22.jpeg"/><Relationship Id="rId37" Type="http://schemas.openxmlformats.org/officeDocument/2006/relationships/hyperlink" Target="https://www.faith-matters.org/family-surprised-by-presents-from-non-muslim-neighbour-to-celebrate-eid/&#160;&#160;" TargetMode="External"/><Relationship Id="rId40" Type="http://schemas.openxmlformats.org/officeDocument/2006/relationships/header" Target="header1.xml"/><Relationship Id="rId45" Type="http://schemas.openxmlformats.org/officeDocument/2006/relationships/footer" Target="footer3.xml"/><Relationship Id="rId5" Type="http://schemas.openxmlformats.org/officeDocument/2006/relationships/numbering" Target="numbering.xml"/><Relationship Id="rId15" Type="http://schemas.openxmlformats.org/officeDocument/2006/relationships/image" Target="media/image5.jpeg"/><Relationship Id="rId23" Type="http://schemas.openxmlformats.org/officeDocument/2006/relationships/image" Target="media/image13.jpeg"/><Relationship Id="rId28" Type="http://schemas.openxmlformats.org/officeDocument/2006/relationships/image" Target="media/image18.jpeg"/><Relationship Id="rId36" Type="http://schemas.openxmlformats.org/officeDocument/2006/relationships/hyperlink" Target="http://www.faith-matters.org/" TargetMode="External"/><Relationship Id="rId10" Type="http://schemas.openxmlformats.org/officeDocument/2006/relationships/endnotes" Target="endnotes.xml"/><Relationship Id="rId19" Type="http://schemas.openxmlformats.org/officeDocument/2006/relationships/image" Target="media/image9.jpeg"/><Relationship Id="rId31" Type="http://schemas.openxmlformats.org/officeDocument/2006/relationships/image" Target="media/image21.jpeg"/><Relationship Id="rId44"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jpeg"/><Relationship Id="rId22" Type="http://schemas.openxmlformats.org/officeDocument/2006/relationships/image" Target="media/image12.jpeg"/><Relationship Id="rId27" Type="http://schemas.openxmlformats.org/officeDocument/2006/relationships/image" Target="media/image17.jpeg"/><Relationship Id="rId30" Type="http://schemas.openxmlformats.org/officeDocument/2006/relationships/image" Target="media/image20.jpeg"/><Relationship Id="rId35" Type="http://schemas.openxmlformats.org/officeDocument/2006/relationships/image" Target="media/image25.jpeg"/><Relationship Id="rId43" Type="http://schemas.openxmlformats.org/officeDocument/2006/relationships/footer" Target="footer2.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image" Target="media/image2.png"/><Relationship Id="rId17" Type="http://schemas.openxmlformats.org/officeDocument/2006/relationships/image" Target="media/image7.jpeg"/><Relationship Id="rId25" Type="http://schemas.openxmlformats.org/officeDocument/2006/relationships/image" Target="media/image15.jpeg"/><Relationship Id="rId33" Type="http://schemas.openxmlformats.org/officeDocument/2006/relationships/image" Target="media/image23.jpeg"/><Relationship Id="rId38" Type="http://schemas.openxmlformats.org/officeDocument/2006/relationships/hyperlink" Target="https://www.facebook.com/ZanzicMeansPeace/" TargetMode="External"/><Relationship Id="rId46" Type="http://schemas.openxmlformats.org/officeDocument/2006/relationships/fontTable" Target="fontTable.xml"/><Relationship Id="rId20" Type="http://schemas.openxmlformats.org/officeDocument/2006/relationships/image" Target="media/image10.jpeg"/><Relationship Id="rId41" Type="http://schemas.openxmlformats.org/officeDocument/2006/relationships/header" Target="header2.xml"/></Relationships>
</file>

<file path=word/_rels/footer3.xml.rels><?xml version="1.0" encoding="UTF-8" standalone="yes"?>
<Relationships xmlns="http://schemas.openxmlformats.org/package/2006/relationships"><Relationship Id="rId1" Type="http://schemas.openxmlformats.org/officeDocument/2006/relationships/image" Target="media/image2.png"/></Relationships>
</file>

<file path=word/_rels/header2.xml.rels><?xml version="1.0" encoding="UTF-8" standalone="yes"?>
<Relationships xmlns="http://schemas.openxmlformats.org/package/2006/relationships"><Relationship Id="rId1" Type="http://schemas.openxmlformats.org/officeDocument/2006/relationships/image" Target="media/image1.jpeg"/></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32C33C4E20AE3458EFB343053EF1C08" ma:contentTypeVersion="19" ma:contentTypeDescription="Create a new document." ma:contentTypeScope="" ma:versionID="6148829b63786bf4a6f574496a152db2">
  <xsd:schema xmlns:xsd="http://www.w3.org/2001/XMLSchema" xmlns:xs="http://www.w3.org/2001/XMLSchema" xmlns:p="http://schemas.microsoft.com/office/2006/metadata/properties" xmlns:ns2="27879760-8d42-4139-817b-a85748325e78" xmlns:ns3="007ce96f-f6e4-41e9-bbc1-3453ece26c5d" targetNamespace="http://schemas.microsoft.com/office/2006/metadata/properties" ma:root="true" ma:fieldsID="d59c8d2cd7a5f6cdcc4e90631be1468f" ns2:_="" ns3:_="">
    <xsd:import namespace="27879760-8d42-4139-817b-a85748325e78"/>
    <xsd:import namespace="007ce96f-f6e4-41e9-bbc1-3453ece26c5d"/>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DateTaken" minOccurs="0"/>
                <xsd:element ref="ns2:MediaServiceLocation" minOccurs="0"/>
                <xsd:element ref="ns2:MediaServiceOCR"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_x00c5_r"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7879760-8d42-4139-817b-a85748325e7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DateTaken" ma:index="11" nillable="true" ma:displayName="MediaServiceDateTaken" ma:hidden="true" ma:internalName="MediaServiceDateTaken"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_x00c5_r" ma:index="21" nillable="true" ma:displayName="År" ma:default="2021" ma:format="Dropdown" ma:internalName="_x00c5_r">
      <xsd:simpleType>
        <xsd:restriction base="dms:Choice">
          <xsd:enumeration value="2020"/>
          <xsd:enumeration value="2021"/>
          <xsd:enumeration value="2022"/>
          <xsd:enumeration value="2023"/>
          <xsd:enumeration value="2024"/>
        </xsd:restriction>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7f661701-15ef-4a7c-a7ea-c9e41a1af7bb" ma:termSetId="09814cd3-568e-fe90-9814-8d621ff8fb84" ma:anchorId="fba54fb3-c3e1-fe81-a776-ca4b69148c4d" ma:open="true" ma:isKeyword="false">
      <xsd:complexType>
        <xsd:sequence>
          <xsd:element ref="pc:Terms" minOccurs="0" maxOccurs="1"/>
        </xsd:sequence>
      </xsd:complex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ObjectDetectorVersions" ma:index="26"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07ce96f-f6e4-41e9-bbc1-3453ece26c5d"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4" nillable="true" ma:displayName="Taxonomy Catch All Column" ma:hidden="true" ma:list="{d99a0077-f199-407e-a3fd-16edb1593583}" ma:internalName="TaxCatchAll" ma:showField="CatchAllData" ma:web="007ce96f-f6e4-41e9-bbc1-3453ece26c5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x00c5_r xmlns="27879760-8d42-4139-817b-a85748325e78">2021</_x00c5_r>
    <lcf76f155ced4ddcb4097134ff3c332f xmlns="27879760-8d42-4139-817b-a85748325e78">
      <Terms xmlns="http://schemas.microsoft.com/office/infopath/2007/PartnerControls"/>
    </lcf76f155ced4ddcb4097134ff3c332f>
    <TaxCatchAll xmlns="007ce96f-f6e4-41e9-bbc1-3453ece26c5d" xsi:nil="true"/>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DEC8540C-D530-42DE-92F3-30C1A8E5E6A9}"/>
</file>

<file path=customXml/itemProps2.xml><?xml version="1.0" encoding="utf-8"?>
<ds:datastoreItem xmlns:ds="http://schemas.openxmlformats.org/officeDocument/2006/customXml" ds:itemID="{54B2D9C6-80CD-4B22-AF55-8911A9203C05}">
  <ds:schemaRefs>
    <ds:schemaRef ds:uri="http://schemas.microsoft.com/sharepoint/v3/contenttype/forms"/>
  </ds:schemaRefs>
</ds:datastoreItem>
</file>

<file path=customXml/itemProps3.xml><?xml version="1.0" encoding="utf-8"?>
<ds:datastoreItem xmlns:ds="http://schemas.openxmlformats.org/officeDocument/2006/customXml" ds:itemID="{63871D19-AA6F-4352-92E4-FD1605707DEC}">
  <ds:schemaRefs>
    <ds:schemaRef ds:uri="http://schemas.microsoft.com/office/2006/metadata/properties"/>
    <ds:schemaRef ds:uri="http://schemas.microsoft.com/office/infopath/2007/PartnerControls"/>
    <ds:schemaRef ds:uri="27879760-8d42-4139-817b-a85748325e78"/>
  </ds:schemaRefs>
</ds:datastoreItem>
</file>

<file path=customXml/itemProps4.xml><?xml version="1.0" encoding="utf-8"?>
<ds:datastoreItem xmlns:ds="http://schemas.openxmlformats.org/officeDocument/2006/customXml" ds:itemID="{F2E193A1-7229-454B-B737-D1FD865F11B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26</TotalTime>
  <Pages>6</Pages>
  <Words>1860</Words>
  <Characters>9863</Characters>
  <Application>Microsoft Office Word</Application>
  <DocSecurity>0</DocSecurity>
  <Lines>82</Lines>
  <Paragraphs>23</Paragraphs>
  <ScaleCrop>false</ScaleCrop>
  <HeadingPairs>
    <vt:vector size="2" baseType="variant">
      <vt:variant>
        <vt:lpstr>Rubrik</vt:lpstr>
      </vt:variant>
      <vt:variant>
        <vt:i4>1</vt:i4>
      </vt:variant>
    </vt:vector>
  </HeadingPairs>
  <TitlesOfParts>
    <vt:vector size="1" baseType="lpstr">
      <vt:lpstr>Session 1 Presentation script</vt:lpstr>
    </vt:vector>
  </TitlesOfParts>
  <Company/>
  <LinksUpToDate>false</LinksUpToDate>
  <CharactersWithSpaces>11700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1 Presentation script</dc:title>
  <dc:subject/>
  <dc:creator>FORB Learning Platform</dc:creator>
  <cp:keywords/>
  <dc:description/>
  <cp:lastModifiedBy>Kristina Schollin-Borg</cp:lastModifiedBy>
  <cp:revision>12</cp:revision>
  <cp:lastPrinted>2026-05-05T14:56:00Z</cp:lastPrinted>
  <dcterms:created xsi:type="dcterms:W3CDTF">2022-03-18T08:26:00Z</dcterms:created>
  <dcterms:modified xsi:type="dcterms:W3CDTF">2026-05-05T14:57:00Z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0x010100C32C33C4E20AE3458EFB343053EF1C08</vt:lpwstr>
  </property>
</Properties>
</file>