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26" r:id="rId5"/>
    <p:sldMasterId id="2147483812" r:id="rId6"/>
    <p:sldMasterId id="2147483696" r:id="rId7"/>
    <p:sldMasterId id="2147483800" r:id="rId8"/>
  </p:sldMasterIdLst>
  <p:notesMasterIdLst>
    <p:notesMasterId r:id="rId22"/>
  </p:notesMasterIdLst>
  <p:handoutMasterIdLst>
    <p:handoutMasterId r:id="rId23"/>
  </p:handoutMasterIdLst>
  <p:sldIdLst>
    <p:sldId id="371" r:id="rId9"/>
    <p:sldId id="373" r:id="rId10"/>
    <p:sldId id="353" r:id="rId11"/>
    <p:sldId id="370" r:id="rId12"/>
    <p:sldId id="372" r:id="rId13"/>
    <p:sldId id="395" r:id="rId14"/>
    <p:sldId id="396" r:id="rId15"/>
    <p:sldId id="397" r:id="rId16"/>
    <p:sldId id="399" r:id="rId17"/>
    <p:sldId id="400" r:id="rId18"/>
    <p:sldId id="401" r:id="rId19"/>
    <p:sldId id="402" r:id="rId20"/>
    <p:sldId id="40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1" clrIdx="6"/>
  <p:cmAuthor id="1" name="Viktoria Myrén" initials="VM" lastIdx="1" clrIdx="0"/>
  <p:cmAuthor id="8" name="Viktoria Myren" initials="VM" lastIdx="3" clrIdx="7"/>
  <p:cmAuthor id="2" name="Viktoria Myrén" initials="VM [2]" lastIdx="1" clrIdx="1"/>
  <p:cmAuthor id="9" name="Kristina Schollin-Borg" initials="KSB" lastIdx="1" clrIdx="8">
    <p:extLst>
      <p:ext uri="{19B8F6BF-5375-455C-9EA6-DF929625EA0E}">
        <p15:presenceInfo xmlns:p15="http://schemas.microsoft.com/office/powerpoint/2012/main" userId="b4e1ecc18a5bd808" providerId="Windows Live"/>
      </p:ext>
    </p:extLst>
  </p:cmAuthor>
  <p:cmAuthor id="3" name="Viktoria Myrén" initials="VM [3]" lastIdx="1" clrIdx="2"/>
  <p:cmAuthor id="10" name="Katherine Cash" initials="KC" lastIdx="14" clrIdx="9">
    <p:extLst>
      <p:ext uri="{19B8F6BF-5375-455C-9EA6-DF929625EA0E}">
        <p15:presenceInfo xmlns:p15="http://schemas.microsoft.com/office/powerpoint/2012/main" userId="S::Katherine.Cash@smc.global::f7797b46-2b2d-4b8f-b225-8c373fe2af75" providerId="AD"/>
      </p:ext>
    </p:extLst>
  </p:cmAuthor>
  <p:cmAuthor id="4" name="Viktoria Myrén" initials="VM [4]" lastIdx="1" clrIdx="3"/>
  <p:cmAuthor id="11" name="Katherine Cash" initials="KC [2]" lastIdx="7" clrIdx="10">
    <p:extLst>
      <p:ext uri="{19B8F6BF-5375-455C-9EA6-DF929625EA0E}">
        <p15:presenceInfo xmlns:p15="http://schemas.microsoft.com/office/powerpoint/2012/main" userId="S::katherine.cash_smc.global#ext#@stefanusalliansen.onmicrosoft.com::c8443033-ba39-4d66-bc55-3451e72e1980" providerId="AD"/>
      </p:ext>
    </p:extLst>
  </p:cmAuthor>
  <p:cmAuthor id="5" name="Viktoria Myrén" initials="VM [5]" lastIdx="1" clrIdx="4"/>
  <p:cmAuthor id="12" name="Eva-Marie Wadman" initials="EMW" lastIdx="2" clrIdx="11">
    <p:extLst>
      <p:ext uri="{19B8F6BF-5375-455C-9EA6-DF929625EA0E}">
        <p15:presenceInfo xmlns:p15="http://schemas.microsoft.com/office/powerpoint/2012/main" userId="3960c2161a5dcad0" providerId="Windows Live"/>
      </p:ext>
    </p:extLst>
  </p:cmAuthor>
  <p:cmAuthor id="6" name="Viktoria Myrén" initials="V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0DF"/>
    <a:srgbClr val="F4E4D1"/>
    <a:srgbClr val="D4C2CA"/>
    <a:srgbClr val="86A2AB"/>
    <a:srgbClr val="E59760"/>
    <a:srgbClr val="EEB88E"/>
    <a:srgbClr val="574961"/>
    <a:srgbClr val="CFE0DF"/>
    <a:srgbClr val="4E7D88"/>
    <a:srgbClr val="E3A3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55" autoAdjust="0"/>
    <p:restoredTop sz="64179" autoAdjust="0"/>
  </p:normalViewPr>
  <p:slideViewPr>
    <p:cSldViewPr snapToGrid="0">
      <p:cViewPr varScale="1">
        <p:scale>
          <a:sx n="47" d="100"/>
          <a:sy n="47" d="100"/>
        </p:scale>
        <p:origin x="1344" y="60"/>
      </p:cViewPr>
      <p:guideLst>
        <p:guide orient="horz" pos="2160"/>
        <p:guide pos="3863"/>
      </p:guideLst>
    </p:cSldViewPr>
  </p:slideViewPr>
  <p:notesTextViewPr>
    <p:cViewPr>
      <p:scale>
        <a:sx n="1" d="1"/>
        <a:sy n="1" d="1"/>
      </p:scale>
      <p:origin x="0" y="0"/>
    </p:cViewPr>
  </p:notesTextViewPr>
  <p:notesViewPr>
    <p:cSldViewPr snapToGrid="0">
      <p:cViewPr>
        <p:scale>
          <a:sx n="100" d="100"/>
          <a:sy n="100" d="100"/>
        </p:scale>
        <p:origin x="422" y="6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xmlns=""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xmlns=""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pPr/>
              <a:t>2023-11-09</a:t>
            </a:fld>
            <a:endParaRPr lang="sv-SE"/>
          </a:p>
        </p:txBody>
      </p:sp>
      <p:sp>
        <p:nvSpPr>
          <p:cNvPr id="4" name="Platshållare för sidfot 3">
            <a:extLst>
              <a:ext uri="{FF2B5EF4-FFF2-40B4-BE49-F238E27FC236}">
                <a16:creationId xmlns:a16="http://schemas.microsoft.com/office/drawing/2014/main" xmlns=""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xmlns=""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pPr/>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pPr/>
              <a:t>2023-11-09</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pPr/>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en-US"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2023-11-09</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a:t>
            </a:fld>
            <a:endParaRPr lang="en-GB"/>
          </a:p>
        </p:txBody>
      </p:sp>
    </p:spTree>
    <p:extLst>
      <p:ext uri="{BB962C8B-B14F-4D97-AF65-F5344CB8AC3E}">
        <p14:creationId xmlns:p14="http://schemas.microsoft.com/office/powerpoint/2010/main" val="3808530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তারা বুঝতে পেরেছিলেন যে</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শিশুরা ফুটবল খেলতে চায়, কিন্তু ফুটবল খেলার একমাত্র জায়গা ছিল ক্যাথলিক চার্চের বাইরের চত্বরটিতে। তাই এরা দুজন স্থানীয় পুরোহিত ফাদার ফ্রান্সিসের কাছে যায়, যিনি খুবই সহায়ক ছিলেন এবং তাদের কার্যক্রম সংগঠিত করতেও সহায়তা করেছিলেন।</a:t>
            </a:r>
          </a:p>
          <a:p>
            <a:r>
              <a:rPr lang="as-IN" dirty="0">
                <a:latin typeface="SolaimanLipi" pitchFamily="65" charset="0"/>
                <a:ea typeface="Nirmala UI" panose="020B0502040204020203" pitchFamily="34" charset="0"/>
                <a:cs typeface="SolaimanLipi" pitchFamily="65" charset="0"/>
              </a:rPr>
              <a:t>তিনি বলেন, “এই গ্রামে সমেহ আর হান্না যা করছে তা আমাদের সত্যিই প্রয়োজন এবং আমরা আশা করি এটা অন্য গ্রামগুলিতেও ছড়িয়ে পড়বে।"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2023-11-09</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10</a:t>
            </a:fld>
            <a:endParaRPr lang="en-GB"/>
          </a:p>
        </p:txBody>
      </p:sp>
    </p:spTree>
    <p:extLst>
      <p:ext uri="{BB962C8B-B14F-4D97-AF65-F5344CB8AC3E}">
        <p14:creationId xmlns:p14="http://schemas.microsoft.com/office/powerpoint/2010/main" val="1810861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মুসলিম শিশুরা প্রথমে সেখানে যেতে চায়নি, কিন্তু শেষ পর্যন্ত তারা সবাই হান্নার নেতৃত্বে সেখানে যায়। হান্না বলে, “ধীরে ধীরে কিন্তু অবিচলভাবে আমি শিশুগুলিকে একসাথে মেশানোর চেষ্টা করেছি”। “প্রথমে তারা প্রত্যাখ্যান করলেও, ধাপে ধাপে তারা নিজেরাই নতুন এক মিশ্র দলে পরিণত হয়েছে।”</a:t>
            </a:r>
          </a:p>
          <a:p>
            <a:r>
              <a:rPr lang="as-IN" dirty="0">
                <a:latin typeface="SolaimanLipi" pitchFamily="65" charset="0"/>
                <a:ea typeface="Nirmala UI" panose="020B0502040204020203" pitchFamily="34" charset="0"/>
                <a:cs typeface="SolaimanLipi" pitchFamily="65" charset="0"/>
              </a:rPr>
              <a:t>হান্না এবং সমেহ বাচ্চাদের বাবা-মাকে এই দলটির কার্যকলাপ দেখার জন্য আমন্ত্রণ জানিয়েছিল। শিশুদের মধ্যে পারস্পরিক মিথস্ক্রিয়ার নিদর্শন দেখে তাদের মায়েরাই প্রথম ইতিবাচক সাড়া দেয়।</a:t>
            </a:r>
            <a:endParaRPr lang="en-US" dirty="0">
              <a:latin typeface="SolaimanLipi" pitchFamily="65" charset="0"/>
              <a:ea typeface="Nirmala UI" panose="020B0502040204020203" pitchFamily="34" charset="0"/>
              <a:cs typeface="SolaimanLipi" pitchFamily="65" charset="0"/>
            </a:endParaRPr>
          </a:p>
          <a:p>
            <a:endParaRPr lang="as-IN" dirty="0">
              <a:latin typeface="SolaimanLipi" pitchFamily="65" charset="0"/>
              <a:ea typeface="Nirmala UI" panose="020B0502040204020203" pitchFamily="34" charset="0"/>
              <a:cs typeface="SolaimanLipi" pitchFamily="65" charset="0"/>
            </a:endParaRPr>
          </a:p>
          <a:p>
            <a:r>
              <a:rPr lang="as-IN" dirty="0">
                <a:latin typeface="SolaimanLipi" pitchFamily="65" charset="0"/>
                <a:ea typeface="Nirmala UI" panose="020B0502040204020203" pitchFamily="34" charset="0"/>
                <a:cs typeface="SolaimanLipi" pitchFamily="65" charset="0"/>
              </a:rPr>
              <a:t>সমেহ বলেন, “আমাদেরকে বদলাতে হবে, আর বদল বা পরিবর্তনের শুরু হয় একটি ধারণার উপর বিশ্বাস রাখার মধ্যে দিয়ে,” অন্যদিকে, হান্না বলেন, “আমরা দুজন একটি জীবন্ত উদাহরণ। আমাদের ধর্ম ভিন্ন হলেও আমরা একসাথে কাজ করি। আমরা একে অপরের পরিপূরক এবং আমাদের উদ্দেশ্যও একই। শিশুরাই আমাদের লক্ষ্য।”</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2023-11-09</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11</a:t>
            </a:fld>
            <a:endParaRPr lang="en-GB"/>
          </a:p>
        </p:txBody>
      </p:sp>
    </p:spTree>
    <p:extLst>
      <p:ext uri="{BB962C8B-B14F-4D97-AF65-F5344CB8AC3E}">
        <p14:creationId xmlns:p14="http://schemas.microsoft.com/office/powerpoint/2010/main" val="1494857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বেলা শেষে, আমরা সবাই চাই জীবন নামের স্যুপটা সমৃদ্ধ এবং সুস্বাদু হোক! আমরা একই মানব পরিবারের অন্তর্গত এবং আমাদের সবারই মৌলিক চাহিদা আর অধিকারগুলো একই। যখন আমরা সবার অধিকারের জন্য কাজ করতে একত্রিত হই তখন আমাদের প্রয়াস অনেক বেশি কার্যকর হয়।</a:t>
            </a:r>
          </a:p>
          <a:p>
            <a:r>
              <a:rPr lang="as-IN" dirty="0">
                <a:latin typeface="SolaimanLipi" pitchFamily="65" charset="0"/>
                <a:ea typeface="Nirmala UI" panose="020B0502040204020203" pitchFamily="34" charset="0"/>
                <a:cs typeface="SolaimanLipi" pitchFamily="65" charset="0"/>
              </a:rPr>
              <a:t>পরবর্তী দুটি অধিবেশনে আমরা ধর্ম বা বিশ্বাসের স্বাধীনতা লঙ্ঘন সম্পর্কে আরও বিশদভাবে শিখবো এবং আমাদের সমাজে এই লঙ্ঘনগুলি কেমনভাবে ঘটে তা চিত্রিত করার চেষ্টা করব। আশা করি, সেই জ্ঞান আমাদেরকে স্থানীয় সমাজ পরিবর্তনকারী হিসেবে গড়ে উঠায় পরবর্তী পদক্ষেপটি নিতে সাহায্য করবে।</a:t>
            </a:r>
            <a:endParaRPr lang="en-US" sz="1200" b="0" i="0" dirty="0">
              <a:solidFill>
                <a:srgbClr val="000000"/>
              </a:solidFill>
              <a:effectLst/>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2023-11-09</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12</a:t>
            </a:fld>
            <a:endParaRPr lang="en-GB"/>
          </a:p>
        </p:txBody>
      </p:sp>
    </p:spTree>
    <p:extLst>
      <p:ext uri="{BB962C8B-B14F-4D97-AF65-F5344CB8AC3E}">
        <p14:creationId xmlns:p14="http://schemas.microsoft.com/office/powerpoint/2010/main" val="448664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pPr/>
              <a:t>13</a:t>
            </a:fld>
            <a:endParaRPr lang="en-GB"/>
          </a:p>
        </p:txBody>
      </p:sp>
      <p:sp>
        <p:nvSpPr>
          <p:cNvPr id="5" name="Platshållare för datum 4">
            <a:extLst>
              <a:ext uri="{FF2B5EF4-FFF2-40B4-BE49-F238E27FC236}">
                <a16:creationId xmlns:a16="http://schemas.microsoft.com/office/drawing/2014/main" xmlns="" id="{B7F9587B-F422-284D-9F39-B607376883E2}"/>
              </a:ext>
            </a:extLst>
          </p:cNvPr>
          <p:cNvSpPr>
            <a:spLocks noGrp="1"/>
          </p:cNvSpPr>
          <p:nvPr>
            <p:ph type="dt" idx="1"/>
          </p:nvPr>
        </p:nvSpPr>
        <p:spPr/>
        <p:txBody>
          <a:bodyPr/>
          <a:lstStyle/>
          <a:p>
            <a:fld id="{30F7EE07-0028-9742-B23B-FE37E6BBE572}" type="datetime1">
              <a:rPr lang="sv-SE" smtClean="0"/>
              <a:pPr/>
              <a:t>2023-11-09</a:t>
            </a:fld>
            <a:endParaRPr lang="en-GB"/>
          </a:p>
        </p:txBody>
      </p:sp>
      <p:sp>
        <p:nvSpPr>
          <p:cNvPr id="6" name="Platshållare för sidhuvud 5">
            <a:extLst>
              <a:ext uri="{FF2B5EF4-FFF2-40B4-BE49-F238E27FC236}">
                <a16:creationId xmlns:a16="http://schemas.microsoft.com/office/drawing/2014/main" xmlns=""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1929704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as-IN" dirty="0">
                <a:latin typeface="SolaimanLipi" pitchFamily="65" charset="0"/>
                <a:ea typeface="Nirmala UI" panose="020B0502040204020203" pitchFamily="34" charset="0"/>
                <a:cs typeface="SolaimanLipi" pitchFamily="65" charset="0"/>
              </a:rPr>
              <a:t>স্বাগতম </a:t>
            </a:r>
          </a:p>
          <a:p>
            <a:pPr fontAlgn="base"/>
            <a:endParaRPr lang="as-IN" dirty="0">
              <a:latin typeface="SolaimanLipi" pitchFamily="65" charset="0"/>
              <a:ea typeface="Nirmala UI" panose="020B0502040204020203" pitchFamily="34" charset="0"/>
              <a:cs typeface="SolaimanLipi" pitchFamily="65" charset="0"/>
            </a:endParaRPr>
          </a:p>
          <a:p>
            <a:pPr fontAlgn="base"/>
            <a:r>
              <a:rPr lang="as-IN" dirty="0">
                <a:latin typeface="SolaimanLipi" pitchFamily="65" charset="0"/>
                <a:ea typeface="Nirmala UI" panose="020B0502040204020203" pitchFamily="34" charset="0"/>
                <a:cs typeface="SolaimanLipi" pitchFamily="65" charset="0"/>
              </a:rPr>
              <a:t>অধিবেশনে সবাইকে অভ্যর্থনা জানান এবং ব্যাখ্যা করুন যে:</a:t>
            </a:r>
          </a:p>
          <a:p>
            <a:pPr fontAlgn="base"/>
            <a:r>
              <a:rPr lang="as-IN" dirty="0">
                <a:latin typeface="SolaimanLipi" pitchFamily="65" charset="0"/>
                <a:ea typeface="Nirmala UI" panose="020B0502040204020203" pitchFamily="34" charset="0"/>
                <a:cs typeface="SolaimanLipi" pitchFamily="65" charset="0"/>
              </a:rPr>
              <a:t>* আজকের অধিবেশনের মূল বিষয় হল “আমাদের বিবিধ পরিচয়”।</a:t>
            </a:r>
          </a:p>
          <a:p>
            <a:pPr fontAlgn="base"/>
            <a:r>
              <a:rPr lang="as-IN" dirty="0">
                <a:latin typeface="SolaimanLipi" pitchFamily="65" charset="0"/>
                <a:ea typeface="Nirmala UI" panose="020B0502040204020203" pitchFamily="34" charset="0"/>
                <a:cs typeface="SolaimanLipi" pitchFamily="65" charset="0"/>
              </a:rPr>
              <a:t>* এই অধিবেশনটির উদ্দেশ্য যেমন সমাজের বিভিন্ন অংশগুলির মধ্যে বিরাজমান ভেদাভেদগুলির উপর আলোকপাত করা, তেমনি আমাদের সাদৃশ্য বা মিলগুলির দিকেও নজর দেয়া।</a:t>
            </a:r>
          </a:p>
          <a:p>
            <a:pPr fontAlgn="base"/>
            <a:r>
              <a:rPr lang="as-IN" dirty="0">
                <a:latin typeface="SolaimanLipi" pitchFamily="65" charset="0"/>
                <a:ea typeface="Nirmala UI" panose="020B0502040204020203" pitchFamily="34" charset="0"/>
                <a:cs typeface="SolaimanLipi" pitchFamily="65" charset="0"/>
              </a:rPr>
              <a:t>* অধিবেশনটি খুবই মিথষ্ক্রিয় হবে, অনেক আলোচনা এবং মতামতের আদান প্রদান হবে।  </a:t>
            </a:r>
          </a:p>
        </p:txBody>
      </p:sp>
      <p:sp>
        <p:nvSpPr>
          <p:cNvPr id="4" name="Platshållare för bildnummer 3"/>
          <p:cNvSpPr>
            <a:spLocks noGrp="1"/>
          </p:cNvSpPr>
          <p:nvPr>
            <p:ph type="sldNum" sz="quarter" idx="10"/>
          </p:nvPr>
        </p:nvSpPr>
        <p:spPr/>
        <p:txBody>
          <a:bodyPr/>
          <a:lstStyle/>
          <a:p>
            <a:fld id="{68D7DBD2-2B10-4EF4-A6B5-C85AC3CD16FB}" type="slidenum">
              <a:rPr lang="en-GB" smtClean="0"/>
              <a:pPr/>
              <a:t>2</a:t>
            </a:fld>
            <a:endParaRPr lang="en-GB"/>
          </a:p>
        </p:txBody>
      </p:sp>
      <p:sp>
        <p:nvSpPr>
          <p:cNvPr id="5" name="Platshållare för datum 4">
            <a:extLst>
              <a:ext uri="{FF2B5EF4-FFF2-40B4-BE49-F238E27FC236}">
                <a16:creationId xmlns:a16="http://schemas.microsoft.com/office/drawing/2014/main" xmlns="" id="{B7F9587B-F422-284D-9F39-B607376883E2}"/>
              </a:ext>
            </a:extLst>
          </p:cNvPr>
          <p:cNvSpPr>
            <a:spLocks noGrp="1"/>
          </p:cNvSpPr>
          <p:nvPr>
            <p:ph type="dt" idx="1"/>
          </p:nvPr>
        </p:nvSpPr>
        <p:spPr/>
        <p:txBody>
          <a:bodyPr/>
          <a:lstStyle/>
          <a:p>
            <a:fld id="{30F7EE07-0028-9742-B23B-FE37E6BBE572}" type="datetime1">
              <a:rPr lang="sv-SE" smtClean="0"/>
              <a:pPr/>
              <a:t>2023-11-09</a:t>
            </a:fld>
            <a:endParaRPr lang="en-GB"/>
          </a:p>
        </p:txBody>
      </p:sp>
      <p:sp>
        <p:nvSpPr>
          <p:cNvPr id="6" name="Platshållare för sidhuvud 5">
            <a:extLst>
              <a:ext uri="{FF2B5EF4-FFF2-40B4-BE49-F238E27FC236}">
                <a16:creationId xmlns:a16="http://schemas.microsoft.com/office/drawing/2014/main" xmlns=""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8275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US" b="1" dirty="0">
                <a:latin typeface="SolaimanLipi" pitchFamily="65" charset="0"/>
                <a:ea typeface="Nirmala UI" panose="020B0502040204020203" pitchFamily="34" charset="0"/>
                <a:cs typeface="SolaimanLipi" pitchFamily="65" charset="0"/>
              </a:rPr>
              <a:t>‘</a:t>
            </a:r>
            <a:r>
              <a:rPr lang="as-IN" b="1" dirty="0">
                <a:latin typeface="SolaimanLipi" pitchFamily="65" charset="0"/>
                <a:ea typeface="Nirmala UI" panose="020B0502040204020203" pitchFamily="34" charset="0"/>
                <a:cs typeface="SolaimanLipi" pitchFamily="65" charset="0"/>
              </a:rPr>
              <a:t>আমাদের সামাজিক পরিচিতি’ অনুশীলন</a:t>
            </a:r>
          </a:p>
          <a:p>
            <a:pPr fontAlgn="base"/>
            <a:r>
              <a:rPr lang="as-IN" b="0" dirty="0">
                <a:latin typeface="SolaimanLipi" pitchFamily="65" charset="0"/>
                <a:ea typeface="Nirmala UI" panose="020B0502040204020203" pitchFamily="34" charset="0"/>
                <a:cs typeface="SolaimanLipi" pitchFamily="65" charset="0"/>
              </a:rPr>
              <a:t>অনুশীলনের জন্য কি কি প্রশ্ন আলোচনায় থাকবে তা </a:t>
            </a:r>
            <a:r>
              <a:rPr lang="as-IN" dirty="0">
                <a:latin typeface="SolaimanLipi" pitchFamily="65" charset="0"/>
                <a:ea typeface="Nirmala UI" panose="020B0502040204020203" pitchFamily="34" charset="0"/>
                <a:cs typeface="SolaimanLipi" pitchFamily="65" charset="0"/>
              </a:rPr>
              <a:t>এই স্লাইডটিতে দেখানো </a:t>
            </a:r>
            <a:r>
              <a:rPr lang="as-IN" b="0" dirty="0">
                <a:latin typeface="SolaimanLipi" pitchFamily="65" charset="0"/>
                <a:ea typeface="Nirmala UI" panose="020B0502040204020203" pitchFamily="34" charset="0"/>
                <a:cs typeface="SolaimanLipi" pitchFamily="65" charset="0"/>
              </a:rPr>
              <a:t>হয়েছে।</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2023-11-09</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3</a:t>
            </a:fld>
            <a:endParaRPr lang="en-GB"/>
          </a:p>
        </p:txBody>
      </p:sp>
    </p:spTree>
    <p:extLst>
      <p:ext uri="{BB962C8B-B14F-4D97-AF65-F5344CB8AC3E}">
        <p14:creationId xmlns:p14="http://schemas.microsoft.com/office/powerpoint/2010/main" val="206792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as-IN" i="1" dirty="0">
                <a:latin typeface="SolaimanLipi" pitchFamily="65" charset="0"/>
                <a:ea typeface="Nirmala UI" panose="020B0502040204020203" pitchFamily="34" charset="0"/>
                <a:cs typeface="SolaimanLipi" pitchFamily="65" charset="0"/>
              </a:rPr>
              <a:t>স্লাইড ৪-১৩ অধিবেশন ৩-এর সমাপনী মন্তব্যগুলিকে তুলে ধরেছে।  </a:t>
            </a:r>
          </a:p>
          <a:p>
            <a:pPr fontAlgn="base"/>
            <a:endParaRPr lang="as-IN" i="1" dirty="0">
              <a:latin typeface="SolaimanLipi" pitchFamily="65" charset="0"/>
              <a:ea typeface="Nirmala UI" panose="020B0502040204020203" pitchFamily="34" charset="0"/>
              <a:cs typeface="SolaimanLipi" pitchFamily="65" charset="0"/>
            </a:endParaRPr>
          </a:p>
          <a:p>
            <a:pPr fontAlgn="base"/>
            <a:r>
              <a:rPr lang="as-IN" b="1" i="0" dirty="0">
                <a:latin typeface="SolaimanLipi" pitchFamily="65" charset="0"/>
                <a:ea typeface="Nirmala UI" panose="020B0502040204020203" pitchFamily="34" charset="0"/>
                <a:cs typeface="SolaimanLipi" pitchFamily="65" charset="0"/>
              </a:rPr>
              <a:t>সমাপনী মন্তব্যসমূহ: পরিচিতি এবং সরলীকৃত বা গৎবাঁধা ধারণা</a:t>
            </a:r>
            <a:r>
              <a:rPr lang="as-IN" i="0" dirty="0">
                <a:latin typeface="SolaimanLipi" pitchFamily="65" charset="0"/>
                <a:ea typeface="Nirmala UI" panose="020B0502040204020203" pitchFamily="34" charset="0"/>
                <a:cs typeface="SolaimanLipi" pitchFamily="65" charset="0"/>
              </a:rPr>
              <a:t/>
            </a:r>
            <a:br>
              <a:rPr lang="as-IN" i="0" dirty="0">
                <a:latin typeface="SolaimanLipi" pitchFamily="65" charset="0"/>
                <a:ea typeface="Nirmala UI" panose="020B0502040204020203" pitchFamily="34" charset="0"/>
                <a:cs typeface="SolaimanLipi" pitchFamily="65" charset="0"/>
              </a:rPr>
            </a:br>
            <a:r>
              <a:rPr lang="as-IN" i="0" dirty="0">
                <a:latin typeface="SolaimanLipi" pitchFamily="65" charset="0"/>
                <a:ea typeface="Nirmala UI" panose="020B0502040204020203" pitchFamily="34" charset="0"/>
                <a:cs typeface="SolaimanLipi" pitchFamily="65" charset="0"/>
              </a:rPr>
              <a:t>এই অধিবেশনে, আমরা অন্বেষণ করেছি যে </a:t>
            </a:r>
            <a:r>
              <a:rPr lang="as-IN" dirty="0">
                <a:latin typeface="SolaimanLipi" pitchFamily="65" charset="0"/>
                <a:ea typeface="Nirmala UI" panose="020B0502040204020203" pitchFamily="34" charset="0"/>
                <a:cs typeface="SolaimanLipi" pitchFamily="65" charset="0"/>
              </a:rPr>
              <a:t>কীভাবে আমাদের </a:t>
            </a:r>
            <a:r>
              <a:rPr lang="as-IN" i="0" dirty="0">
                <a:latin typeface="SolaimanLipi" pitchFamily="65" charset="0"/>
                <a:ea typeface="Nirmala UI" panose="020B0502040204020203" pitchFamily="34" charset="0"/>
                <a:cs typeface="SolaimanLipi" pitchFamily="65" charset="0"/>
              </a:rPr>
              <a:t>বিবিধ পরিচয়গুলি আমাদের নিজেদের এবং অন্যদের প্রতি দৃষ্টিভঙ্গি </a:t>
            </a:r>
            <a:r>
              <a:rPr lang="as-IN" dirty="0">
                <a:latin typeface="SolaimanLipi" pitchFamily="65" charset="0"/>
                <a:ea typeface="Nirmala UI" panose="020B0502040204020203" pitchFamily="34" charset="0"/>
                <a:cs typeface="SolaimanLipi" pitchFamily="65" charset="0"/>
              </a:rPr>
              <a:t>ও </a:t>
            </a:r>
            <a:r>
              <a:rPr lang="as-IN" i="0" dirty="0">
                <a:latin typeface="SolaimanLipi" pitchFamily="65" charset="0"/>
                <a:ea typeface="Nirmala UI" panose="020B0502040204020203" pitchFamily="34" charset="0"/>
                <a:cs typeface="SolaimanLipi" pitchFamily="65" charset="0"/>
              </a:rPr>
              <a:t>আচরণকে প্রভাবিত করে। আমরা আমাদের প্রত্যেকের বিবিধ পরিচয় এবং কীভাবে এই পরিচয়গুলি প্রায়ই ধর্মীয় সীমানার ভেতরে বা বাইরেও সাদৃশ্যময় </a:t>
            </a:r>
            <a:r>
              <a:rPr lang="as-IN" dirty="0">
                <a:latin typeface="SolaimanLipi" pitchFamily="65" charset="0"/>
                <a:ea typeface="Nirmala UI" panose="020B0502040204020203" pitchFamily="34" charset="0"/>
                <a:cs typeface="SolaimanLipi" pitchFamily="65" charset="0"/>
              </a:rPr>
              <a:t>হয়</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সে সম্পর্কে চিন্তা করবো। </a:t>
            </a:r>
            <a:r>
              <a:rPr lang="as-IN" i="0" dirty="0">
                <a:latin typeface="SolaimanLipi" pitchFamily="65" charset="0"/>
                <a:ea typeface="Nirmala UI" panose="020B0502040204020203" pitchFamily="34" charset="0"/>
                <a:cs typeface="SolaimanLipi" pitchFamily="65" charset="0"/>
              </a:rPr>
              <a:t>হিন্দু, মুসলিম এবং অ-ধর্মীয় নারীরা সমাজে একইরকম প্রতিকূলতা এবং প্রতিবন্ধকতার সম্মুখীন হন। একই রকম সমস্যার সম্মুখীণ হোন বৌদ্ধ, খ্রিস্টান এবং শিখ প্রতিবন্ধী মানুষেরা, বা অন্য যেকোন বিশ্বাস</a:t>
            </a:r>
            <a:r>
              <a:rPr lang="en-US" i="0"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বা ধর্মের </a:t>
            </a:r>
            <a:r>
              <a:rPr lang="as-IN" i="0" dirty="0">
                <a:latin typeface="SolaimanLipi" pitchFamily="65" charset="0"/>
                <a:ea typeface="Nirmala UI" panose="020B0502040204020203" pitchFamily="34" charset="0"/>
                <a:cs typeface="SolaimanLipi" pitchFamily="65" charset="0"/>
              </a:rPr>
              <a:t>অল্প শিক্ষিত মানুষেরা। আমাদের মধ্যে মিলের পাশাপাশি পার্থক্যও আছে। </a:t>
            </a:r>
            <a:endParaRPr lang="en-US" sz="1200" b="0" i="0" dirty="0">
              <a:solidFill>
                <a:srgbClr val="000000"/>
              </a:solidFill>
              <a:effectLst/>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2023-11-09</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4</a:t>
            </a:fld>
            <a:endParaRPr lang="en-GB"/>
          </a:p>
        </p:txBody>
      </p:sp>
    </p:spTree>
    <p:extLst>
      <p:ext uri="{BB962C8B-B14F-4D97-AF65-F5344CB8AC3E}">
        <p14:creationId xmlns:p14="http://schemas.microsoft.com/office/powerpoint/2010/main" val="2090857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ধর্মীয় পরিচয় ব্যবহারের মাধ্যমে প্রায়ই আমাদের মধ্যে বিভেদ সৃষ্টি হয়। এর ফলে অন্য সমাজের মানুষদেরকে দেখে আমাদের মনে হয় যেন তাদের একটি একক পরিচয় রয়েছে - যেমন, ইহুদি, মুসলিম, বৌদ্ধ ইত্যাদি, এবং যেন তাদের সেই একক পরিচয়ের কারণে প্রত্যেকেই তারা একইভাবে চিন্তা করে, তাদের মধ্যে একই রকম অনুভূতি কাজ করে এবং প্রতিক্রিয়াও তাদের একই রকম হয়।</a:t>
            </a:r>
          </a:p>
          <a:p>
            <a:r>
              <a:rPr lang="as-IN" dirty="0">
                <a:latin typeface="SolaimanLipi" pitchFamily="65" charset="0"/>
                <a:ea typeface="Nirmala UI" panose="020B0502040204020203" pitchFamily="34" charset="0"/>
                <a:cs typeface="SolaimanLipi" pitchFamily="65" charset="0"/>
              </a:rPr>
              <a:t>হরহামেশাই দেখা যায় যে</a:t>
            </a:r>
            <a:r>
              <a:rPr lang="en-US" dirty="0">
                <a:latin typeface="SolaimanLipi" pitchFamily="65" charset="0"/>
                <a:ea typeface="Nirmala UI" panose="020B0502040204020203" pitchFamily="34" charset="0"/>
                <a:cs typeface="SolaimanLipi" pitchFamily="65" charset="0"/>
              </a:rPr>
              <a:t>,</a:t>
            </a:r>
            <a:r>
              <a:rPr lang="as-IN" dirty="0">
                <a:latin typeface="SolaimanLipi" pitchFamily="65" charset="0"/>
                <a:ea typeface="Nirmala UI" panose="020B0502040204020203" pitchFamily="34" charset="0"/>
                <a:cs typeface="SolaimanLipi" pitchFamily="65" charset="0"/>
              </a:rPr>
              <a:t> আমরা একে অন্যকে গৎবাঁধা ধারণার ছাঁচে ফেলে চিহ্নিত করি। প্রায়ই আমরা সচেতন বা অবচেতনভাবে ধরে নেই যে</a:t>
            </a:r>
            <a:r>
              <a:rPr lang="en-US" dirty="0">
                <a:latin typeface="SolaimanLipi" pitchFamily="65" charset="0"/>
                <a:ea typeface="Nirmala UI" panose="020B0502040204020203" pitchFamily="34" charset="0"/>
                <a:cs typeface="SolaimanLipi" pitchFamily="65" charset="0"/>
              </a:rPr>
              <a:t>,</a:t>
            </a:r>
            <a:r>
              <a:rPr lang="as-IN" dirty="0">
                <a:latin typeface="SolaimanLipi" pitchFamily="65" charset="0"/>
                <a:ea typeface="Nirmala UI" panose="020B0502040204020203" pitchFamily="34" charset="0"/>
                <a:cs typeface="SolaimanLipi" pitchFamily="65" charset="0"/>
              </a:rPr>
              <a:t> একটি নির্দিষ্ট ধর্ম বা বিশ্বাসের মানুষেরা বয়স, লিঙ্গ, শ্রেণী, জাতীয়তা ও রাজনৈতিক দৃষ্টিভঙ্গি নির্বিশেষে একই রকম হয় এবং এক্ষেত্রে তারা তাদের ধর্মীয় বিশ্বাস এবং চর্চাগুলো পালন করলো কি না করলো সেটাও আমরা বিবেচনা করি না।   </a:t>
            </a:r>
            <a:endParaRPr lang="en-US" sz="1200" b="0" i="0" dirty="0">
              <a:solidFill>
                <a:srgbClr val="000000"/>
              </a:solidFill>
              <a:effectLst/>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2023-11-09</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5</a:t>
            </a:fld>
            <a:endParaRPr lang="en-GB"/>
          </a:p>
        </p:txBody>
      </p:sp>
    </p:spTree>
    <p:extLst>
      <p:ext uri="{BB962C8B-B14F-4D97-AF65-F5344CB8AC3E}">
        <p14:creationId xmlns:p14="http://schemas.microsoft.com/office/powerpoint/2010/main" val="850932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as-IN" dirty="0">
                <a:latin typeface="SolaimanLipi" pitchFamily="65" charset="0"/>
                <a:ea typeface="Nirmala UI" panose="020B0502040204020203" pitchFamily="34" charset="0"/>
                <a:cs typeface="SolaimanLipi" pitchFamily="65" charset="0"/>
              </a:rPr>
              <a:t>হরহামেশা এটাও দেখা যায় যে</a:t>
            </a:r>
            <a:r>
              <a:rPr lang="en-US" dirty="0">
                <a:latin typeface="SolaimanLipi" pitchFamily="65" charset="0"/>
                <a:ea typeface="Nirmala UI" panose="020B0502040204020203" pitchFamily="34" charset="0"/>
                <a:cs typeface="SolaimanLipi" pitchFamily="65" charset="0"/>
              </a:rPr>
              <a:t>,</a:t>
            </a:r>
            <a:r>
              <a:rPr lang="as-IN" dirty="0">
                <a:latin typeface="SolaimanLipi" pitchFamily="65" charset="0"/>
                <a:ea typeface="Nirmala UI" panose="020B0502040204020203" pitchFamily="34" charset="0"/>
                <a:cs typeface="SolaimanLipi" pitchFamily="65" charset="0"/>
              </a:rPr>
              <a:t> আমরা অন্যদেরকে তাদের ধর্মের ভিত্তিতে বিবেচনা করি এবং ধরেই নেই যে তাদের অন্যান্য বৈশিষ্ট্যগুলিও ধর্ম দ্বারাই নির্ধারিত। সুতরাং, কোন গোত্র বা সমাজের কেউ যদি একটা ভুল করে, তাহলে আমরা ভেবে বসি যে তাদের ধর্ম অনিষ্টকর বা অনৈতিক বিষয়ে শিক্ষা দেয়।</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2023-11-09</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6</a:t>
            </a:fld>
            <a:endParaRPr lang="en-GB"/>
          </a:p>
        </p:txBody>
      </p:sp>
    </p:spTree>
    <p:extLst>
      <p:ext uri="{BB962C8B-B14F-4D97-AF65-F5344CB8AC3E}">
        <p14:creationId xmlns:p14="http://schemas.microsoft.com/office/powerpoint/2010/main" val="2693997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as-IN" dirty="0">
                <a:latin typeface="SolaimanLipi" pitchFamily="65" charset="0"/>
                <a:ea typeface="Nirmala UI" panose="020B0502040204020203" pitchFamily="34" charset="0"/>
                <a:cs typeface="SolaimanLipi" pitchFamily="65" charset="0"/>
              </a:rPr>
              <a:t>ভিন্ন ভিন্ন সমাজের মানুষদের মধ্যে সম্পর্ক না থাকলে সহজেই আমরা অনুমান করে বসি যে ‘অন্যরা’ ‘আমাদের’ থেকে সম্পূর্ণ আলাদা - যেন ‘তাদের’ আগ্রহ, চাহিদা, মূল্যবোধ এবং অনুভূতিগুলো ‘আমাদের’ থেকে আলাদা। এইরকম ধারণার কারণে আমরা ভেবে নেই যে তাদের মধ্যে এমন কোন অন্তর্দৃষ্টি বা প্রজ্ঞা নেই যা থেকে আমরা কিছু শিখতে পারি। এমনকি তাদেরকে আমরা সাংস্কৃতিক বা নৈতিকভাবে নিজেদের থেকে অধস্তন বলেও গণ্য করে বসি।</a:t>
            </a:r>
            <a:endParaRPr lang="en-US" sz="1200" b="0" i="0" dirty="0">
              <a:solidFill>
                <a:srgbClr val="000000"/>
              </a:solidFill>
              <a:effectLst/>
              <a:latin typeface="SolaimanLipi" pitchFamily="65" charset="0"/>
              <a:ea typeface="Nirmala UI" panose="020B0502040204020203" pitchFamily="34" charset="0"/>
              <a:cs typeface="SolaimanLipi" pitchFamily="65"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2023-11-09</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7</a:t>
            </a:fld>
            <a:endParaRPr lang="en-GB"/>
          </a:p>
        </p:txBody>
      </p:sp>
    </p:spTree>
    <p:extLst>
      <p:ext uri="{BB962C8B-B14F-4D97-AF65-F5344CB8AC3E}">
        <p14:creationId xmlns:p14="http://schemas.microsoft.com/office/powerpoint/2010/main" val="1710363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defRPr/>
            </a:pPr>
            <a:r>
              <a:rPr lang="as-IN" dirty="0">
                <a:latin typeface="SolaimanLipi" pitchFamily="65" charset="0"/>
                <a:ea typeface="Nirmala UI" panose="020B0502040204020203" pitchFamily="34" charset="0"/>
                <a:cs typeface="SolaimanLipi" pitchFamily="65" charset="0"/>
              </a:rPr>
              <a:t>বরং সমাজের অন্যান্য গোত্রের মানুষদেরকে যদি </a:t>
            </a:r>
            <a:r>
              <a:rPr lang="as-IN" b="1" dirty="0">
                <a:latin typeface="SolaimanLipi" pitchFamily="65" charset="0"/>
                <a:ea typeface="Nirmala UI" panose="020B0502040204020203" pitchFamily="34" charset="0"/>
                <a:cs typeface="SolaimanLipi" pitchFamily="65" charset="0"/>
              </a:rPr>
              <a:t>কেবল</a:t>
            </a:r>
            <a:r>
              <a:rPr lang="as-IN" dirty="0">
                <a:latin typeface="SolaimanLipi" pitchFamily="65" charset="0"/>
                <a:ea typeface="Nirmala UI" panose="020B0502040204020203" pitchFamily="34" charset="0"/>
                <a:cs typeface="SolaimanLipi" pitchFamily="65" charset="0"/>
              </a:rPr>
              <a:t> মানুষ হিসাবে বিবেচনা করি, তাদের বিবিধ পরিচয় এবং জীবনের অভিজ্ঞতাগুলি (এমন অনেক পরিচয় ও অভিজ্ঞতা যেগুলো আমাদের মধ্যেও আছে) নিয়ে চিন্তা করি তাহলে হয়তো আমরা একে অপরকে মূল্য দেয়ার, একে অপরের প্রতি সহমর্মী হওয়ার এবং পারস্পরিক সাদৃশ্যগুলির উপর দৃষ্টি নিবদ্ধ করার পথ খুঁজে পাবো, যে পথ আমাদের মধ্যে বিরাজমান দেয়াল পেড়িয়ে সম্পর্ক গড়ে তোলার উপায় বাতরে দেবে। কিছু পরিচয় আমাদেরকে সামাজিক প্রতিকূলতার দিকে ঠেলে দেয়, আবার কিছু পরিচয় আমাদেরকে বিশেষাধিকার দেয়। বিশেষাধিকারগুলিকে চিহ্নিত করতে পারলে আমরা বুঝতে পারবো যে কখন আমরা</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সেইসব সমস্যার সমস্যার উৎসে পরিণত হই যেগুলো অন্যদের জন্য প্রতিকূলতা সৃষ্টি করে। আমাদের বিবিধ পরিচয়গুলোকে চিহ্নিত করার মধ্যে দিয়ে তৈরি হয় সেই সম্ভাবনা ও সুযোগ যা প্রতিকূলতা ও বৈষম্যের বিরুদ্ধে রুখে দাঁড়াতে এবং বৈষম্যের শিকার হওয়া মানুষদের পাশে দাঁড়িয়ে</a:t>
            </a:r>
            <a:r>
              <a:rPr lang="en-US" dirty="0">
                <a:latin typeface="SolaimanLipi" pitchFamily="65" charset="0"/>
                <a:ea typeface="Nirmala UI" panose="020B0502040204020203" pitchFamily="34" charset="0"/>
                <a:cs typeface="SolaimanLipi" pitchFamily="65" charset="0"/>
              </a:rPr>
              <a:t> </a:t>
            </a:r>
            <a:r>
              <a:rPr lang="as-IN" dirty="0">
                <a:latin typeface="SolaimanLipi" pitchFamily="65" charset="0"/>
                <a:ea typeface="Nirmala UI" panose="020B0502040204020203" pitchFamily="34" charset="0"/>
                <a:cs typeface="SolaimanLipi" pitchFamily="65" charset="0"/>
              </a:rPr>
              <a:t>প্রতিবাদ করার প্রতি আমাদের ধাবিত করে।</a:t>
            </a:r>
          </a:p>
          <a:p>
            <a:pPr fontAlgn="base">
              <a:defRPr/>
            </a:pPr>
            <a:r>
              <a:rPr lang="as-IN" dirty="0">
                <a:latin typeface="Nirmala UI" panose="020B0502040204020203" pitchFamily="34" charset="0"/>
                <a:ea typeface="Nirmala UI" panose="020B0502040204020203" pitchFamily="34" charset="0"/>
                <a:cs typeface="Nirmala UI" panose="020B0502040204020203" pitchFamily="34" charset="0"/>
              </a:rPr>
              <a:t> </a:t>
            </a:r>
            <a:endParaRPr lang="en-US" sz="1200" b="0" i="0" dirty="0">
              <a:solidFill>
                <a:srgbClr val="000000"/>
              </a:solidFill>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2023-11-09</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8</a:t>
            </a:fld>
            <a:endParaRPr lang="en-GB"/>
          </a:p>
        </p:txBody>
      </p:sp>
    </p:spTree>
    <p:extLst>
      <p:ext uri="{BB962C8B-B14F-4D97-AF65-F5344CB8AC3E}">
        <p14:creationId xmlns:p14="http://schemas.microsoft.com/office/powerpoint/2010/main" val="2146621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as-IN" dirty="0">
                <a:latin typeface="SolaimanLipi" pitchFamily="65" charset="0"/>
                <a:ea typeface="Nirmala UI" panose="020B0502040204020203" pitchFamily="34" charset="0"/>
                <a:cs typeface="SolaimanLipi" pitchFamily="65" charset="0"/>
              </a:rPr>
              <a:t>সামেহ একজন খ্রিস্টান যুবক এবং হান্না একজন মুসলিম তরুণী যারা মিশরের ক্যানা প্রদেশের হিজাজা গ্রামের বাসিন্দা। তারা গ্রামের মুসলিম ও খ্রিস্টান সমাজগুলোর বিভক্তি নির্মূল করতে একসাথে কাজ করে।</a:t>
            </a:r>
          </a:p>
          <a:p>
            <a:r>
              <a:rPr lang="as-IN" dirty="0">
                <a:latin typeface="SolaimanLipi" pitchFamily="65" charset="0"/>
                <a:ea typeface="Nirmala UI" panose="020B0502040204020203" pitchFamily="34" charset="0"/>
                <a:cs typeface="SolaimanLipi" pitchFamily="65" charset="0"/>
              </a:rPr>
              <a:t> </a:t>
            </a:r>
          </a:p>
          <a:p>
            <a:r>
              <a:rPr lang="as-IN" dirty="0">
                <a:latin typeface="SolaimanLipi" pitchFamily="65" charset="0"/>
                <a:ea typeface="Nirmala UI" panose="020B0502040204020203" pitchFamily="34" charset="0"/>
                <a:cs typeface="SolaimanLipi" pitchFamily="65" charset="0"/>
              </a:rPr>
              <a:t>হান্না বলেন, "আমি শিশুদেরকেও দেখেছি যে একসাথে বসতে বা মেলামেশা করতে অস্বীকার করে, কারণ তাদের ধর্ম আলাদা।"</a:t>
            </a:r>
          </a:p>
          <a:p>
            <a:r>
              <a:rPr lang="as-IN" dirty="0">
                <a:latin typeface="SolaimanLipi" pitchFamily="65" charset="0"/>
                <a:ea typeface="Nirmala UI" panose="020B0502040204020203" pitchFamily="34" charset="0"/>
                <a:cs typeface="SolaimanLipi" pitchFamily="65" charset="0"/>
              </a:rPr>
              <a:t> </a:t>
            </a:r>
          </a:p>
          <a:p>
            <a:r>
              <a:rPr lang="as-IN" dirty="0">
                <a:latin typeface="SolaimanLipi" pitchFamily="65" charset="0"/>
                <a:ea typeface="Nirmala UI" panose="020B0502040204020203" pitchFamily="34" charset="0"/>
                <a:cs typeface="SolaimanLipi" pitchFamily="65" charset="0"/>
              </a:rPr>
              <a:t>সামেহ বলেন, “আমার কাছে মনে হয়েছে যে একসাথে কাজ করলে এই বিষয়টা মোকাবেলা করা বা তাদের দৃষ্টিভঙ্গি পরিবর্তন করাটা সহজ হবে। আমরা চাই যে এই এলাকার শিশুরাই পরিবর্তনের সেই বীজ হোক।”</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pPr/>
              <a:t>2023-11-09</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pPr/>
              <a:t>9</a:t>
            </a:fld>
            <a:endParaRPr lang="en-GB"/>
          </a:p>
        </p:txBody>
      </p:sp>
    </p:spTree>
    <p:extLst>
      <p:ext uri="{BB962C8B-B14F-4D97-AF65-F5344CB8AC3E}">
        <p14:creationId xmlns:p14="http://schemas.microsoft.com/office/powerpoint/2010/main" val="1509670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6" name="Rubrik 7">
            <a:extLst>
              <a:ext uri="{FF2B5EF4-FFF2-40B4-BE49-F238E27FC236}">
                <a16:creationId xmlns:a16="http://schemas.microsoft.com/office/drawing/2014/main" xmlns="" id="{73D997B4-7CB7-4449-B08F-A2AA52A5777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54851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2533649"/>
            <a:ext cx="10439400" cy="36433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7" name="Rubrik 7">
            <a:extLst>
              <a:ext uri="{FF2B5EF4-FFF2-40B4-BE49-F238E27FC236}">
                <a16:creationId xmlns:a16="http://schemas.microsoft.com/office/drawing/2014/main" xmlns="" id="{7732A492-4E6F-4760-81F2-6EAD9ED1F759}"/>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21268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4" name="Rubrik 7">
            <a:extLst>
              <a:ext uri="{FF2B5EF4-FFF2-40B4-BE49-F238E27FC236}">
                <a16:creationId xmlns:a16="http://schemas.microsoft.com/office/drawing/2014/main" xmlns="" id="{C3FF8938-9A51-4CC5-B08B-9CD8BBB19058}"/>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3169561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4" name="Rubrik 7">
            <a:extLst>
              <a:ext uri="{FF2B5EF4-FFF2-40B4-BE49-F238E27FC236}">
                <a16:creationId xmlns:a16="http://schemas.microsoft.com/office/drawing/2014/main" xmlns="" id="{1AFC3591-5B8D-4874-8FD0-513045EBA1C6}"/>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4229262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Rubrik 7">
            <a:extLst>
              <a:ext uri="{FF2B5EF4-FFF2-40B4-BE49-F238E27FC236}">
                <a16:creationId xmlns:a16="http://schemas.microsoft.com/office/drawing/2014/main" xmlns=""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56174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4" name="Rubrik 7">
            <a:extLst>
              <a:ext uri="{FF2B5EF4-FFF2-40B4-BE49-F238E27FC236}">
                <a16:creationId xmlns:a16="http://schemas.microsoft.com/office/drawing/2014/main" xmlns="" id="{A1678B58-3F65-4667-82A6-7C84364E1764}"/>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21766768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pic>
        <p:nvPicPr>
          <p:cNvPr id="7" name="Bildobjekt 6">
            <a:extLst>
              <a:ext uri="{FF2B5EF4-FFF2-40B4-BE49-F238E27FC236}">
                <a16:creationId xmlns:a16="http://schemas.microsoft.com/office/drawing/2014/main" xmlns="" id="{9C789044-0BBD-F645-9F59-4AA1AF52138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xmlns=""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xmlns=""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pPr/>
              <a:t>2023-11-09</a:t>
            </a:fld>
            <a:endParaRPr lang="sv-SE"/>
          </a:p>
        </p:txBody>
      </p:sp>
      <p:sp>
        <p:nvSpPr>
          <p:cNvPr id="5" name="Platshållare för sidfot 4">
            <a:extLst>
              <a:ext uri="{FF2B5EF4-FFF2-40B4-BE49-F238E27FC236}">
                <a16:creationId xmlns:a16="http://schemas.microsoft.com/office/drawing/2014/main" xmlns="" id="{DA163E1D-01FC-FF4C-BCC3-A201710F9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xmlns=""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pPr/>
              <a:t>‹#›</a:t>
            </a:fld>
            <a:endParaRPr lang="sv-SE"/>
          </a:p>
        </p:txBody>
      </p:sp>
      <p:pic>
        <p:nvPicPr>
          <p:cNvPr id="7" name="Bildobjekt 6">
            <a:extLst>
              <a:ext uri="{FF2B5EF4-FFF2-40B4-BE49-F238E27FC236}">
                <a16:creationId xmlns:a16="http://schemas.microsoft.com/office/drawing/2014/main" xmlns=""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39" y="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63"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pPr/>
              <a:t>2023-11-09</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pPr/>
              <a:t>‹#›</a:t>
            </a:fld>
            <a:endParaRPr lang="sv-SE"/>
          </a:p>
        </p:txBody>
      </p:sp>
      <p:pic>
        <p:nvPicPr>
          <p:cNvPr id="7" name="Bildobjekt 6">
            <a:extLst>
              <a:ext uri="{FF2B5EF4-FFF2-40B4-BE49-F238E27FC236}">
                <a16:creationId xmlns:a16="http://schemas.microsoft.com/office/drawing/2014/main" xmlns=""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5"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xmlns=""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pPr/>
              <a:t>2023-11-09</a:t>
            </a:fld>
            <a:endParaRPr lang="sv-SE"/>
          </a:p>
        </p:txBody>
      </p:sp>
      <p:sp>
        <p:nvSpPr>
          <p:cNvPr id="6" name="Platshållare för bildnummer 5">
            <a:extLst>
              <a:ext uri="{FF2B5EF4-FFF2-40B4-BE49-F238E27FC236}">
                <a16:creationId xmlns:a16="http://schemas.microsoft.com/office/drawing/2014/main" xmlns=""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pPr/>
              <a:t>‹#›</a:t>
            </a:fld>
            <a:endParaRPr lang="sv-SE"/>
          </a:p>
        </p:txBody>
      </p:sp>
      <p:pic>
        <p:nvPicPr>
          <p:cNvPr id="7" name="Bildobjekt 6">
            <a:extLst>
              <a:ext uri="{FF2B5EF4-FFF2-40B4-BE49-F238E27FC236}">
                <a16:creationId xmlns:a16="http://schemas.microsoft.com/office/drawing/2014/main" xmlns=""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
        <p:nvSpPr>
          <p:cNvPr id="9" name="Platshållare för rubrik 8">
            <a:extLst>
              <a:ext uri="{FF2B5EF4-FFF2-40B4-BE49-F238E27FC236}">
                <a16:creationId xmlns:a16="http://schemas.microsoft.com/office/drawing/2014/main" xmlns=""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3"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pPr/>
              <a:t>2023-11-09</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pPr/>
              <a:t>‹#›</a:t>
            </a:fld>
            <a:endParaRPr lang="sv-SE"/>
          </a:p>
        </p:txBody>
      </p:sp>
      <p:pic>
        <p:nvPicPr>
          <p:cNvPr id="7" name="Bildobjekt 6">
            <a:extLst>
              <a:ext uri="{FF2B5EF4-FFF2-40B4-BE49-F238E27FC236}">
                <a16:creationId xmlns:a16="http://schemas.microsoft.com/office/drawing/2014/main" xmlns=""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0"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4" r:id="rId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Rektangel 6">
            <a:extLst>
              <a:ext uri="{FF2B5EF4-FFF2-40B4-BE49-F238E27FC236}">
                <a16:creationId xmlns:a16="http://schemas.microsoft.com/office/drawing/2014/main" xmlns="" id="{99545827-3704-1B48-9FBF-4141E294D2C0}"/>
              </a:ext>
            </a:extLst>
          </p:cNvPr>
          <p:cNvSpPr/>
          <p:nvPr/>
        </p:nvSpPr>
        <p:spPr>
          <a:xfrm>
            <a:off x="1145666" y="1320730"/>
            <a:ext cx="10338578" cy="1877437"/>
          </a:xfrm>
          <a:prstGeom prst="rect">
            <a:avLst/>
          </a:prstGeom>
        </p:spPr>
        <p:txBody>
          <a:bodyPr wrap="square">
            <a:spAutoFit/>
          </a:bodyPr>
          <a:lstStyle/>
          <a:p>
            <a:pPr lvl="0"/>
            <a:endParaRPr lang="sv-SE" sz="4400" b="1"/>
          </a:p>
          <a:p>
            <a:pPr lvl="0"/>
            <a:endParaRPr lang="sv-SE" sz="3600" b="1">
              <a:latin typeface="Calibri" panose="020F0502020204030204" pitchFamily="34" charset="0"/>
            </a:endParaRPr>
          </a:p>
          <a:p>
            <a:endParaRPr lang="en-GB" sz="3600">
              <a:solidFill>
                <a:srgbClr val="0070C0"/>
              </a:solidFill>
              <a:latin typeface="Calibri" panose="020F0502020204030204" pitchFamily="34" charset="0"/>
            </a:endParaRPr>
          </a:p>
        </p:txBody>
      </p:sp>
      <p:pic>
        <p:nvPicPr>
          <p:cNvPr id="8" name="Bildobjekt 7">
            <a:extLst>
              <a:ext uri="{FF2B5EF4-FFF2-40B4-BE49-F238E27FC236}">
                <a16:creationId xmlns:a16="http://schemas.microsoft.com/office/drawing/2014/main" xmlns="" id="{587A7347-887F-41E0-A099-BB83A35157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9028" y="5282109"/>
            <a:ext cx="1973944" cy="1307738"/>
          </a:xfrm>
          <a:prstGeom prst="rect">
            <a:avLst/>
          </a:prstGeom>
        </p:spPr>
      </p:pic>
      <p:sp>
        <p:nvSpPr>
          <p:cNvPr id="9" name="textruta 8">
            <a:extLst>
              <a:ext uri="{FF2B5EF4-FFF2-40B4-BE49-F238E27FC236}">
                <a16:creationId xmlns:a16="http://schemas.microsoft.com/office/drawing/2014/main" xmlns="" id="{808E570A-7427-4C4A-9DD1-6CD9762269B5}"/>
              </a:ext>
            </a:extLst>
          </p:cNvPr>
          <p:cNvSpPr txBox="1"/>
          <p:nvPr/>
        </p:nvSpPr>
        <p:spPr>
          <a:xfrm>
            <a:off x="0" y="1169180"/>
            <a:ext cx="12192000" cy="1349344"/>
          </a:xfrm>
          <a:prstGeom prst="rect">
            <a:avLst/>
          </a:prstGeom>
          <a:noFill/>
        </p:spPr>
        <p:txBody>
          <a:bodyPr wrap="square" rtlCol="0">
            <a:spAutoFit/>
          </a:bodyPr>
          <a:lstStyle/>
          <a:p>
            <a:pPr algn="ctr">
              <a:lnSpc>
                <a:spcPct val="150000"/>
              </a:lnSpc>
            </a:pPr>
            <a:r>
              <a:rPr lang="as-IN" sz="6000" dirty="0">
                <a:latin typeface="SolaimanLipi" pitchFamily="65" charset="0"/>
                <a:ea typeface="Nirmala UI" panose="020B0502040204020203" pitchFamily="34" charset="0"/>
                <a:cs typeface="SolaimanLipi" pitchFamily="65" charset="0"/>
              </a:rPr>
              <a:t>স্থানীয় সমাজ </a:t>
            </a:r>
            <a:r>
              <a:rPr lang="as-IN" sz="6000" b="1" dirty="0">
                <a:latin typeface="SolaimanLipi" pitchFamily="65" charset="0"/>
                <a:ea typeface="Nirmala UI" panose="020B0502040204020203" pitchFamily="34" charset="0"/>
                <a:cs typeface="SolaimanLipi" pitchFamily="65" charset="0"/>
              </a:rPr>
              <a:t>পরিবর্তনকারীদের</a:t>
            </a:r>
            <a:r>
              <a:rPr lang="as-IN" sz="6000" dirty="0">
                <a:latin typeface="SolaimanLipi" pitchFamily="65" charset="0"/>
                <a:ea typeface="Nirmala UI" panose="020B0502040204020203" pitchFamily="34" charset="0"/>
                <a:cs typeface="SolaimanLipi" pitchFamily="65" charset="0"/>
              </a:rPr>
              <a:t> কোর্স</a:t>
            </a:r>
            <a:endParaRPr lang="sv-SE" sz="6000" dirty="0">
              <a:solidFill>
                <a:schemeClr val="tx1">
                  <a:lumMod val="65000"/>
                  <a:lumOff val="35000"/>
                </a:schemeClr>
              </a:solidFill>
              <a:latin typeface="SolaimanLipi" pitchFamily="65" charset="0"/>
              <a:ea typeface="Nirmala UI" panose="020B0502040204020203" pitchFamily="34" charset="0"/>
              <a:cs typeface="SolaimanLipi" pitchFamily="65" charset="0"/>
            </a:endParaRPr>
          </a:p>
        </p:txBody>
      </p:sp>
      <p:pic>
        <p:nvPicPr>
          <p:cNvPr id="11" name="Bildobjekt 10">
            <a:extLst>
              <a:ext uri="{FF2B5EF4-FFF2-40B4-BE49-F238E27FC236}">
                <a16:creationId xmlns:a16="http://schemas.microsoft.com/office/drawing/2014/main" xmlns="" id="{0F7B0F51-5718-4164-A354-8ACDCE87D5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4976" y="3192435"/>
            <a:ext cx="5892800" cy="1346200"/>
          </a:xfrm>
          <a:prstGeom prst="rect">
            <a:avLst/>
          </a:prstGeom>
        </p:spPr>
      </p:pic>
    </p:spTree>
    <p:extLst>
      <p:ext uri="{BB962C8B-B14F-4D97-AF65-F5344CB8AC3E}">
        <p14:creationId xmlns:p14="http://schemas.microsoft.com/office/powerpoint/2010/main" val="1723071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10" name="Bildobjekt 9">
            <a:extLst>
              <a:ext uri="{FF2B5EF4-FFF2-40B4-BE49-F238E27FC236}">
                <a16:creationId xmlns:a16="http://schemas.microsoft.com/office/drawing/2014/main" xmlns="" id="{9142CA49-FC5A-4567-8973-B24B7FA5A92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24000" y="486879"/>
            <a:ext cx="9144000" cy="6096000"/>
          </a:xfrm>
          <a:prstGeom prst="rect">
            <a:avLst/>
          </a:prstGeom>
        </p:spPr>
      </p:pic>
      <p:sp>
        <p:nvSpPr>
          <p:cNvPr id="14" name="Rektangel 13">
            <a:extLst>
              <a:ext uri="{FF2B5EF4-FFF2-40B4-BE49-F238E27FC236}">
                <a16:creationId xmlns:a16="http://schemas.microsoft.com/office/drawing/2014/main" xmlns="" id="{E838CA2B-5D84-4BF0-B843-F30BFD2DB2F0}"/>
              </a:ext>
            </a:extLst>
          </p:cNvPr>
          <p:cNvSpPr/>
          <p:nvPr/>
        </p:nvSpPr>
        <p:spPr>
          <a:xfrm rot="16200000">
            <a:off x="9529143" y="5320294"/>
            <a:ext cx="2483058" cy="215444"/>
          </a:xfrm>
          <a:prstGeom prst="rect">
            <a:avLst/>
          </a:prstGeom>
        </p:spPr>
        <p:txBody>
          <a:bodyPr wrap="square">
            <a:spAutoFit/>
          </a:bodyPr>
          <a:lstStyle/>
          <a:p>
            <a:r>
              <a:rPr lang="en-GB" sz="800">
                <a:solidFill>
                  <a:schemeClr val="tx1">
                    <a:lumMod val="65000"/>
                    <a:lumOff val="35000"/>
                  </a:schemeClr>
                </a:solidFill>
                <a:ea typeface="+mn-lt"/>
                <a:cs typeface="+mn-lt"/>
              </a:rPr>
              <a:t>Photo: </a:t>
            </a:r>
            <a:r>
              <a:rPr lang="en-GB" sz="800" err="1">
                <a:solidFill>
                  <a:schemeClr val="tx1">
                    <a:lumMod val="65000"/>
                    <a:lumOff val="35000"/>
                  </a:schemeClr>
                </a:solidFill>
                <a:ea typeface="+mn-lt"/>
                <a:cs typeface="+mn-lt"/>
              </a:rPr>
              <a:t>Taadudiya</a:t>
            </a:r>
            <a:endParaRPr lang="en-GB" sz="800">
              <a:solidFill>
                <a:schemeClr val="tx1">
                  <a:lumMod val="65000"/>
                  <a:lumOff val="35000"/>
                </a:schemeClr>
              </a:solidFill>
              <a:cs typeface="Calibri"/>
            </a:endParaRPr>
          </a:p>
        </p:txBody>
      </p:sp>
      <p:pic>
        <p:nvPicPr>
          <p:cNvPr id="6" name="Bildobjekt 5">
            <a:extLst>
              <a:ext uri="{FF2B5EF4-FFF2-40B4-BE49-F238E27FC236}">
                <a16:creationId xmlns:a16="http://schemas.microsoft.com/office/drawing/2014/main" xmlns="" id="{05DF8FE5-108B-4B6E-80E4-1C76A46D2B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4084" y="5576693"/>
            <a:ext cx="1815090" cy="794428"/>
          </a:xfrm>
          <a:prstGeom prst="rect">
            <a:avLst/>
          </a:prstGeom>
        </p:spPr>
      </p:pic>
    </p:spTree>
    <p:extLst>
      <p:ext uri="{BB962C8B-B14F-4D97-AF65-F5344CB8AC3E}">
        <p14:creationId xmlns:p14="http://schemas.microsoft.com/office/powerpoint/2010/main" val="3294875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Rektangel 6">
            <a:extLst>
              <a:ext uri="{FF2B5EF4-FFF2-40B4-BE49-F238E27FC236}">
                <a16:creationId xmlns:a16="http://schemas.microsoft.com/office/drawing/2014/main" xmlns="" id="{99545827-3704-1B48-9FBF-4141E294D2C0}"/>
              </a:ext>
            </a:extLst>
          </p:cNvPr>
          <p:cNvSpPr/>
          <p:nvPr/>
        </p:nvSpPr>
        <p:spPr>
          <a:xfrm>
            <a:off x="1145665" y="1320730"/>
            <a:ext cx="10710361" cy="1877437"/>
          </a:xfrm>
          <a:prstGeom prst="rect">
            <a:avLst/>
          </a:prstGeom>
        </p:spPr>
        <p:txBody>
          <a:bodyPr wrap="square">
            <a:spAutoFit/>
          </a:bodyPr>
          <a:lstStyle/>
          <a:p>
            <a:pPr lvl="0"/>
            <a:r>
              <a:rPr lang="sv-SE" sz="4400" b="1"/>
              <a:t> </a:t>
            </a:r>
          </a:p>
          <a:p>
            <a:pPr lvl="0"/>
            <a:endParaRPr lang="sv-SE" sz="3600" b="1">
              <a:latin typeface="Calibri" panose="020F0502020204030204" pitchFamily="34" charset="0"/>
            </a:endParaRPr>
          </a:p>
          <a:p>
            <a:endParaRPr lang="en-GB" sz="3600">
              <a:latin typeface="Calibri" panose="020F0502020204030204" pitchFamily="34" charset="0"/>
            </a:endParaRPr>
          </a:p>
        </p:txBody>
      </p:sp>
      <p:pic>
        <p:nvPicPr>
          <p:cNvPr id="9" name="Bildobjekt 8">
            <a:extLst>
              <a:ext uri="{FF2B5EF4-FFF2-40B4-BE49-F238E27FC236}">
                <a16:creationId xmlns:a16="http://schemas.microsoft.com/office/drawing/2014/main" xmlns="" id="{49D03899-DB01-443A-BDC6-AE8A2A32112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24000" y="486879"/>
            <a:ext cx="9144000" cy="6096000"/>
          </a:xfrm>
          <a:prstGeom prst="rect">
            <a:avLst/>
          </a:prstGeom>
        </p:spPr>
      </p:pic>
      <p:sp>
        <p:nvSpPr>
          <p:cNvPr id="11" name="Rektangel 10">
            <a:extLst>
              <a:ext uri="{FF2B5EF4-FFF2-40B4-BE49-F238E27FC236}">
                <a16:creationId xmlns:a16="http://schemas.microsoft.com/office/drawing/2014/main" xmlns="" id="{13102018-6949-4230-A89D-D45D8AB7786B}"/>
              </a:ext>
            </a:extLst>
          </p:cNvPr>
          <p:cNvSpPr/>
          <p:nvPr/>
        </p:nvSpPr>
        <p:spPr>
          <a:xfrm rot="16200000">
            <a:off x="9529143" y="5320294"/>
            <a:ext cx="2483058" cy="215444"/>
          </a:xfrm>
          <a:prstGeom prst="rect">
            <a:avLst/>
          </a:prstGeom>
        </p:spPr>
        <p:txBody>
          <a:bodyPr wrap="square">
            <a:spAutoFit/>
          </a:bodyPr>
          <a:lstStyle/>
          <a:p>
            <a:r>
              <a:rPr lang="en-GB" sz="800">
                <a:solidFill>
                  <a:schemeClr val="tx1">
                    <a:lumMod val="65000"/>
                    <a:lumOff val="35000"/>
                  </a:schemeClr>
                </a:solidFill>
                <a:ea typeface="+mn-lt"/>
                <a:cs typeface="+mn-lt"/>
              </a:rPr>
              <a:t>Photo: </a:t>
            </a:r>
            <a:r>
              <a:rPr lang="en-GB" sz="800" err="1">
                <a:solidFill>
                  <a:schemeClr val="tx1">
                    <a:lumMod val="65000"/>
                    <a:lumOff val="35000"/>
                  </a:schemeClr>
                </a:solidFill>
                <a:ea typeface="+mn-lt"/>
                <a:cs typeface="+mn-lt"/>
              </a:rPr>
              <a:t>Taadudiya</a:t>
            </a:r>
            <a:endParaRPr lang="en-GB" sz="800">
              <a:solidFill>
                <a:schemeClr val="tx1">
                  <a:lumMod val="65000"/>
                  <a:lumOff val="35000"/>
                </a:schemeClr>
              </a:solidFill>
              <a:cs typeface="Calibri"/>
            </a:endParaRPr>
          </a:p>
        </p:txBody>
      </p:sp>
      <p:pic>
        <p:nvPicPr>
          <p:cNvPr id="8" name="Bildobjekt 7">
            <a:extLst>
              <a:ext uri="{FF2B5EF4-FFF2-40B4-BE49-F238E27FC236}">
                <a16:creationId xmlns:a16="http://schemas.microsoft.com/office/drawing/2014/main" xmlns="" id="{B443F6D7-4929-4268-BC37-18E808B0D1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4084" y="5576693"/>
            <a:ext cx="1815090" cy="794428"/>
          </a:xfrm>
          <a:prstGeom prst="rect">
            <a:avLst/>
          </a:prstGeom>
        </p:spPr>
      </p:pic>
    </p:spTree>
    <p:extLst>
      <p:ext uri="{BB962C8B-B14F-4D97-AF65-F5344CB8AC3E}">
        <p14:creationId xmlns:p14="http://schemas.microsoft.com/office/powerpoint/2010/main" val="3676875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pic>
        <p:nvPicPr>
          <p:cNvPr id="4" name="Bildobjekt 3">
            <a:extLst>
              <a:ext uri="{FF2B5EF4-FFF2-40B4-BE49-F238E27FC236}">
                <a16:creationId xmlns:a16="http://schemas.microsoft.com/office/drawing/2014/main" xmlns="" id="{6283A92B-5A92-4CC1-88CE-68E36EBE5F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0392" y="1692550"/>
            <a:ext cx="4011216" cy="4049257"/>
          </a:xfrm>
          <a:prstGeom prst="rect">
            <a:avLst/>
          </a:prstGeom>
        </p:spPr>
      </p:pic>
    </p:spTree>
    <p:extLst>
      <p:ext uri="{BB962C8B-B14F-4D97-AF65-F5344CB8AC3E}">
        <p14:creationId xmlns:p14="http://schemas.microsoft.com/office/powerpoint/2010/main" val="3419091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xmlns="" id="{0A5AB5AF-D854-964E-9AA8-C4DC6E502D29}"/>
              </a:ext>
            </a:extLst>
          </p:cNvPr>
          <p:cNvSpPr txBox="1"/>
          <p:nvPr/>
        </p:nvSpPr>
        <p:spPr>
          <a:xfrm>
            <a:off x="0" y="800556"/>
            <a:ext cx="12192000" cy="3139321"/>
          </a:xfrm>
          <a:prstGeom prst="rect">
            <a:avLst/>
          </a:prstGeom>
          <a:noFill/>
        </p:spPr>
        <p:txBody>
          <a:bodyPr wrap="square" lIns="91440" tIns="45720" rIns="91440" bIns="45720" rtlCol="0" anchor="t">
            <a:spAutoFit/>
          </a:bodyPr>
          <a:lstStyle/>
          <a:p>
            <a:pPr algn="ctr">
              <a:lnSpc>
                <a:spcPct val="150000"/>
              </a:lnSpc>
            </a:pPr>
            <a:endParaRPr lang="sv-SE" sz="3600" spc="600" dirty="0">
              <a:solidFill>
                <a:schemeClr val="bg1"/>
              </a:solidFill>
              <a:latin typeface="SolaimanLipi" panose="02000500020000020004" pitchFamily="2" charset="0"/>
              <a:ea typeface="Nirmala UI" panose="020B0502040204020203" pitchFamily="34" charset="0"/>
              <a:cs typeface="SolaimanLipi" panose="02000500020000020004" pitchFamily="2" charset="0"/>
            </a:endParaRPr>
          </a:p>
          <a:p>
            <a:pPr algn="ctr"/>
            <a:r>
              <a:rPr lang="as-IN" sz="4400" b="1" dirty="0">
                <a:solidFill>
                  <a:schemeClr val="bg1"/>
                </a:solidFill>
                <a:latin typeface="SolaimanLipi" pitchFamily="65" charset="0"/>
                <a:ea typeface="Nirmala UI" panose="020B0502040204020203" pitchFamily="34" charset="0"/>
                <a:cs typeface="SolaimanLipi" pitchFamily="65" charset="0"/>
              </a:rPr>
              <a:t>অভ্যর্থনা এবং স্বাগতম!</a:t>
            </a:r>
            <a:endParaRPr lang="sv-SE" sz="4400" b="1" dirty="0">
              <a:solidFill>
                <a:schemeClr val="bg1"/>
              </a:solidFill>
              <a:latin typeface="SolaimanLipi" pitchFamily="65" charset="0"/>
              <a:ea typeface="Nirmala UI" panose="020B0502040204020203" pitchFamily="34" charset="0"/>
              <a:cs typeface="SolaimanLipi" pitchFamily="65" charset="0"/>
            </a:endParaRPr>
          </a:p>
          <a:p>
            <a:pPr algn="ctr"/>
            <a:endParaRPr lang="as-IN" sz="2800" dirty="0">
              <a:solidFill>
                <a:schemeClr val="bg1"/>
              </a:solidFill>
              <a:latin typeface="SolaimanLipi" pitchFamily="65" charset="0"/>
              <a:ea typeface="Nirmala UI" panose="020B0502040204020203" pitchFamily="34" charset="0"/>
              <a:cs typeface="SolaimanLipi" pitchFamily="65" charset="0"/>
            </a:endParaRPr>
          </a:p>
          <a:p>
            <a:pPr algn="ctr"/>
            <a:r>
              <a:rPr lang="as-IN" sz="3600" dirty="0">
                <a:solidFill>
                  <a:schemeClr val="bg1"/>
                </a:solidFill>
                <a:latin typeface="SolaimanLipi" panose="02000500020000020004" pitchFamily="2" charset="0"/>
                <a:ea typeface="Nirmala UI" panose="020B0502040204020203" pitchFamily="34" charset="0"/>
                <a:cs typeface="SolaimanLipi" panose="02000500020000020004" pitchFamily="2" charset="0"/>
              </a:rPr>
              <a:t>পরবর্তী অধিবেশন:</a:t>
            </a:r>
          </a:p>
          <a:p>
            <a:pPr algn="ctr"/>
            <a:r>
              <a:rPr lang="as-IN" sz="3600" dirty="0">
                <a:solidFill>
                  <a:schemeClr val="bg1"/>
                </a:solidFill>
                <a:latin typeface="SolaimanLipi" panose="02000500020000020004" pitchFamily="2" charset="0"/>
                <a:ea typeface="Nirmala UI" panose="020B0502040204020203" pitchFamily="34" charset="0"/>
                <a:cs typeface="SolaimanLipi" panose="02000500020000020004" pitchFamily="2" charset="0"/>
              </a:rPr>
              <a:t>ধর্ম বা বিশ্বাসের স্বাধীনতা লঙ্ঘন</a:t>
            </a:r>
          </a:p>
        </p:txBody>
      </p:sp>
      <p:pic>
        <p:nvPicPr>
          <p:cNvPr id="3" name="Bildobjekt 2">
            <a:extLst>
              <a:ext uri="{FF2B5EF4-FFF2-40B4-BE49-F238E27FC236}">
                <a16:creationId xmlns:a16="http://schemas.microsoft.com/office/drawing/2014/main" xmlns="" id="{B8962B78-1AEA-4759-82BE-A15B12800C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6313" y="4367867"/>
            <a:ext cx="1839374" cy="1842502"/>
          </a:xfrm>
          <a:prstGeom prst="rect">
            <a:avLst/>
          </a:prstGeom>
        </p:spPr>
      </p:pic>
    </p:spTree>
    <p:extLst>
      <p:ext uri="{BB962C8B-B14F-4D97-AF65-F5344CB8AC3E}">
        <p14:creationId xmlns:p14="http://schemas.microsoft.com/office/powerpoint/2010/main" val="3927468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xmlns="" id="{2A16DFDE-D279-FE48-95DE-2ACFB2555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textruta 5">
            <a:extLst>
              <a:ext uri="{FF2B5EF4-FFF2-40B4-BE49-F238E27FC236}">
                <a16:creationId xmlns:a16="http://schemas.microsoft.com/office/drawing/2014/main" xmlns="" id="{586552A5-80D1-5E49-BF59-CA8F281A9CAA}"/>
              </a:ext>
            </a:extLst>
          </p:cNvPr>
          <p:cNvSpPr txBox="1"/>
          <p:nvPr/>
        </p:nvSpPr>
        <p:spPr>
          <a:xfrm>
            <a:off x="-1" y="800556"/>
            <a:ext cx="12180251" cy="2754600"/>
          </a:xfrm>
          <a:prstGeom prst="rect">
            <a:avLst/>
          </a:prstGeom>
          <a:noFill/>
        </p:spPr>
        <p:txBody>
          <a:bodyPr wrap="square" rtlCol="0">
            <a:spAutoFit/>
          </a:bodyPr>
          <a:lstStyle/>
          <a:p>
            <a:pPr algn="ctr">
              <a:lnSpc>
                <a:spcPct val="150000"/>
              </a:lnSpc>
            </a:pPr>
            <a:r>
              <a:rPr lang="as-IN" sz="3600" spc="600" dirty="0">
                <a:solidFill>
                  <a:schemeClr val="bg1"/>
                </a:solidFill>
                <a:latin typeface="SolaimanLipi" pitchFamily="65" charset="0"/>
                <a:ea typeface="Nirmala UI" panose="020B0502040204020203" pitchFamily="34" charset="0"/>
                <a:cs typeface="SolaimanLipi" pitchFamily="65" charset="0"/>
              </a:rPr>
              <a:t>অধিবেশন ৩</a:t>
            </a:r>
            <a:endParaRPr lang="sv-SE" sz="3600" spc="600" dirty="0">
              <a:solidFill>
                <a:schemeClr val="bg1"/>
              </a:solidFill>
              <a:latin typeface="SolaimanLipi" pitchFamily="65" charset="0"/>
              <a:ea typeface="Nirmala UI" panose="020B0502040204020203" pitchFamily="34" charset="0"/>
              <a:cs typeface="SolaimanLipi" pitchFamily="65" charset="0"/>
            </a:endParaRPr>
          </a:p>
          <a:p>
            <a:pPr algn="ctr">
              <a:lnSpc>
                <a:spcPct val="150000"/>
              </a:lnSpc>
            </a:pPr>
            <a:endParaRPr lang="as-IN" sz="1000" spc="600" dirty="0">
              <a:solidFill>
                <a:schemeClr val="bg1"/>
              </a:solidFill>
              <a:latin typeface="SolaimanLipi" pitchFamily="65" charset="0"/>
              <a:ea typeface="Nirmala UI" panose="020B0502040204020203" pitchFamily="34" charset="0"/>
              <a:cs typeface="SolaimanLipi" pitchFamily="65" charset="0"/>
            </a:endParaRPr>
          </a:p>
          <a:p>
            <a:pPr algn="ctr"/>
            <a:r>
              <a:rPr lang="as-IN" sz="6000" spc="600" dirty="0">
                <a:solidFill>
                  <a:schemeClr val="bg1"/>
                </a:solidFill>
                <a:latin typeface="SolaimanLipi" pitchFamily="65" charset="0"/>
                <a:ea typeface="Nirmala UI" panose="020B0502040204020203" pitchFamily="34" charset="0"/>
                <a:cs typeface="SolaimanLipi" pitchFamily="65" charset="0"/>
              </a:rPr>
              <a:t>আমাদের বিবিধ পরিচয়</a:t>
            </a:r>
          </a:p>
          <a:p>
            <a:pPr algn="ctr"/>
            <a:endParaRPr lang="sv-SE" sz="4400" dirty="0">
              <a:solidFill>
                <a:schemeClr val="bg1"/>
              </a:solidFill>
              <a:latin typeface="SolaimanLipi" pitchFamily="65" charset="0"/>
              <a:ea typeface="Nirmala UI" panose="020B0502040204020203" pitchFamily="34" charset="0"/>
              <a:cs typeface="SolaimanLipi" pitchFamily="65" charset="0"/>
            </a:endParaRPr>
          </a:p>
        </p:txBody>
      </p:sp>
      <p:pic>
        <p:nvPicPr>
          <p:cNvPr id="8" name="Bildobjekt 7">
            <a:extLst>
              <a:ext uri="{FF2B5EF4-FFF2-40B4-BE49-F238E27FC236}">
                <a16:creationId xmlns:a16="http://schemas.microsoft.com/office/drawing/2014/main" xmlns="" id="{FECC865E-AC52-4BBE-87E1-DAF159FA3D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190920" y="3816766"/>
            <a:ext cx="1789989" cy="1795170"/>
          </a:xfrm>
          <a:prstGeom prst="rect">
            <a:avLst/>
          </a:prstGeom>
        </p:spPr>
      </p:pic>
    </p:spTree>
    <p:extLst>
      <p:ext uri="{BB962C8B-B14F-4D97-AF65-F5344CB8AC3E}">
        <p14:creationId xmlns:p14="http://schemas.microsoft.com/office/powerpoint/2010/main" val="1669646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14" name="Rektangel 13">
            <a:extLst>
              <a:ext uri="{FF2B5EF4-FFF2-40B4-BE49-F238E27FC236}">
                <a16:creationId xmlns:a16="http://schemas.microsoft.com/office/drawing/2014/main" xmlns="" id="{08A1A977-5982-4EFF-B2B3-4A35BC5B6621}"/>
              </a:ext>
            </a:extLst>
          </p:cNvPr>
          <p:cNvSpPr/>
          <p:nvPr/>
        </p:nvSpPr>
        <p:spPr>
          <a:xfrm>
            <a:off x="1145666" y="1194785"/>
            <a:ext cx="9581327" cy="4616648"/>
          </a:xfrm>
          <a:prstGeom prst="rect">
            <a:avLst/>
          </a:prstGeom>
        </p:spPr>
        <p:txBody>
          <a:bodyPr wrap="square" lIns="91440" tIns="45720" rIns="91440" bIns="45720" anchor="t">
            <a:spAutoFit/>
          </a:bodyPr>
          <a:lstStyle/>
          <a:p>
            <a:pPr>
              <a:lnSpc>
                <a:spcPct val="150000"/>
              </a:lnSpc>
            </a:pPr>
            <a:r>
              <a:rPr lang="as-IN" sz="4400" b="1" dirty="0">
                <a:latin typeface="SolaimanLipi" pitchFamily="65" charset="0"/>
                <a:ea typeface="Nirmala UI" panose="020B0502040204020203" pitchFamily="34" charset="0"/>
                <a:cs typeface="SolaimanLipi" pitchFamily="65" charset="0"/>
              </a:rPr>
              <a:t>আলোচনার প্রশ্নসমূহ</a:t>
            </a:r>
            <a:endParaRPr lang="sv-SE" sz="4400" b="1" dirty="0">
              <a:latin typeface="SolaimanLipi" pitchFamily="65" charset="0"/>
              <a:ea typeface="Nirmala UI" panose="020B0502040204020203" pitchFamily="34" charset="0"/>
              <a:cs typeface="SolaimanLipi" pitchFamily="65" charset="0"/>
            </a:endParaRPr>
          </a:p>
          <a:p>
            <a:endParaRPr lang="sv-SE" sz="3200" b="1" dirty="0">
              <a:latin typeface="SolaimanLipi" pitchFamily="65" charset="0"/>
              <a:ea typeface="Nirmala UI" panose="020B0502040204020203" pitchFamily="34" charset="0"/>
              <a:cs typeface="SolaimanLipi" pitchFamily="65" charset="0"/>
            </a:endParaRPr>
          </a:p>
          <a:p>
            <a:pPr marL="457200" indent="-457200">
              <a:buFont typeface="Arial" panose="020B0604020202020204" pitchFamily="34" charset="0"/>
              <a:buChar char="•"/>
            </a:pPr>
            <a:r>
              <a:rPr lang="as-IN" sz="3200" dirty="0">
                <a:latin typeface="SolaimanLipi" pitchFamily="65" charset="0"/>
                <a:ea typeface="Nirmala UI" panose="020B0502040204020203" pitchFamily="34" charset="0"/>
                <a:cs typeface="SolaimanLipi" pitchFamily="65" charset="0"/>
              </a:rPr>
              <a:t>আপনার পরিচয়ের কোন বিষয়গুলি আপনি নিজে কীভাবে নিজেকে</a:t>
            </a:r>
            <a:endParaRPr lang="sv-SE" sz="3200" dirty="0">
              <a:latin typeface="SolaimanLipi" pitchFamily="65" charset="0"/>
              <a:ea typeface="Nirmala UI" panose="020B0502040204020203" pitchFamily="34" charset="0"/>
              <a:cs typeface="SolaimanLipi" pitchFamily="65" charset="0"/>
            </a:endParaRPr>
          </a:p>
          <a:p>
            <a:pPr lvl="1"/>
            <a:r>
              <a:rPr lang="as-IN" sz="3200" dirty="0">
                <a:latin typeface="SolaimanLipi" pitchFamily="65" charset="0"/>
                <a:ea typeface="Nirmala UI" panose="020B0502040204020203" pitchFamily="34" charset="0"/>
                <a:cs typeface="SolaimanLipi" pitchFamily="65" charset="0"/>
              </a:rPr>
              <a:t>দেখছেন তার উপর সবচেয়ে শক্তিশালী প্রভাব ফেলে?</a:t>
            </a:r>
            <a:endParaRPr lang="en-US" sz="3200" dirty="0">
              <a:latin typeface="SolaimanLipi" pitchFamily="65" charset="0"/>
              <a:ea typeface="Nirmala UI" panose="020B0502040204020203" pitchFamily="34" charset="0"/>
              <a:cs typeface="SolaimanLipi" pitchFamily="65" charset="0"/>
            </a:endParaRPr>
          </a:p>
          <a:p>
            <a:pPr marL="457200" indent="-457200">
              <a:buFont typeface="Arial" panose="020B0604020202020204" pitchFamily="34" charset="0"/>
              <a:buChar char="•"/>
            </a:pPr>
            <a:r>
              <a:rPr lang="as-IN" sz="3200" dirty="0">
                <a:latin typeface="SolaimanLipi" pitchFamily="65" charset="0"/>
                <a:ea typeface="Nirmala UI" panose="020B0502040204020203" pitchFamily="34" charset="0"/>
                <a:cs typeface="SolaimanLipi" pitchFamily="65" charset="0"/>
              </a:rPr>
              <a:t>আপনার পরিচয়ের কোন বিষয়গুলি অন্যরা আপনাকে কীভাবে দেখছে তার উপর সবচেয়ে বেশি প্রভাব ফেলে?</a:t>
            </a:r>
            <a:endParaRPr lang="en-US" sz="3200" dirty="0">
              <a:latin typeface="SolaimanLipi" pitchFamily="65" charset="0"/>
              <a:ea typeface="Nirmala UI" panose="020B0502040204020203" pitchFamily="34" charset="0"/>
              <a:cs typeface="SolaimanLipi" pitchFamily="65" charset="0"/>
            </a:endParaRPr>
          </a:p>
          <a:p>
            <a:pPr marL="457200" indent="-457200">
              <a:buFont typeface="Arial" panose="020B0604020202020204" pitchFamily="34" charset="0"/>
              <a:buChar char="•"/>
            </a:pPr>
            <a:r>
              <a:rPr lang="as-IN" sz="3200" dirty="0">
                <a:latin typeface="SolaimanLipi" pitchFamily="65" charset="0"/>
                <a:ea typeface="Nirmala UI" panose="020B0502040204020203" pitchFamily="34" charset="0"/>
                <a:cs typeface="SolaimanLipi" pitchFamily="65" charset="0"/>
              </a:rPr>
              <a:t>আপনার পরিচয়ের কোন বিষয়গুলির জন্য আপনার মনে হয় যে</a:t>
            </a:r>
            <a:r>
              <a:rPr lang="en-US" sz="3200" dirty="0">
                <a:latin typeface="SolaimanLipi" pitchFamily="65" charset="0"/>
                <a:ea typeface="Nirmala UI" panose="020B0502040204020203" pitchFamily="34" charset="0"/>
                <a:cs typeface="SolaimanLipi" pitchFamily="65" charset="0"/>
              </a:rPr>
              <a:t>  </a:t>
            </a:r>
            <a:r>
              <a:rPr lang="as-IN" sz="3200" dirty="0">
                <a:latin typeface="SolaimanLipi" pitchFamily="65" charset="0"/>
                <a:ea typeface="Nirmala UI" panose="020B0502040204020203" pitchFamily="34" charset="0"/>
                <a:cs typeface="SolaimanLipi" pitchFamily="65" charset="0"/>
              </a:rPr>
              <a:t>আপনি প্রায়ই প্রতিকূলতার সম্মুখীন হন বা বিশেষাধিকার পান?</a:t>
            </a:r>
            <a:r>
              <a:rPr lang="as-IN" sz="3200" b="1" dirty="0">
                <a:latin typeface="SolaimanLipi" pitchFamily="65" charset="0"/>
                <a:ea typeface="Nirmala UI" panose="020B0502040204020203" pitchFamily="34" charset="0"/>
                <a:cs typeface="SolaimanLipi" pitchFamily="65" charset="0"/>
              </a:rPr>
              <a:t> </a:t>
            </a:r>
            <a:r>
              <a:rPr lang="sv-SE" sz="3200" b="1" dirty="0">
                <a:latin typeface="SolaimanLipi" pitchFamily="65" charset="0"/>
                <a:ea typeface="Nirmala UI" panose="020B0502040204020203" pitchFamily="34" charset="0"/>
                <a:cs typeface="SolaimanLipi" pitchFamily="65" charset="0"/>
              </a:rPr>
              <a:t> </a:t>
            </a:r>
            <a:endParaRPr lang="as-IN" sz="4000" b="1" dirty="0">
              <a:latin typeface="SolaimanLipi" pitchFamily="65" charset="0"/>
              <a:ea typeface="Nirmala UI" panose="020B0502040204020203" pitchFamily="34" charset="0"/>
              <a:cs typeface="SolaimanLipi" pitchFamily="65" charset="0"/>
            </a:endParaRPr>
          </a:p>
        </p:txBody>
      </p:sp>
    </p:spTree>
    <p:extLst>
      <p:ext uri="{BB962C8B-B14F-4D97-AF65-F5344CB8AC3E}">
        <p14:creationId xmlns:p14="http://schemas.microsoft.com/office/powerpoint/2010/main" val="523184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Rektangel 6">
            <a:extLst>
              <a:ext uri="{FF2B5EF4-FFF2-40B4-BE49-F238E27FC236}">
                <a16:creationId xmlns:a16="http://schemas.microsoft.com/office/drawing/2014/main" xmlns="" id="{99545827-3704-1B48-9FBF-4141E294D2C0}"/>
              </a:ext>
            </a:extLst>
          </p:cNvPr>
          <p:cNvSpPr/>
          <p:nvPr/>
        </p:nvSpPr>
        <p:spPr>
          <a:xfrm>
            <a:off x="1145665" y="1320730"/>
            <a:ext cx="10710361" cy="769441"/>
          </a:xfrm>
          <a:prstGeom prst="rect">
            <a:avLst/>
          </a:prstGeom>
        </p:spPr>
        <p:txBody>
          <a:bodyPr wrap="square">
            <a:spAutoFit/>
          </a:bodyPr>
          <a:lstStyle/>
          <a:p>
            <a:r>
              <a:rPr lang="as-IN" sz="4400" b="1" dirty="0">
                <a:latin typeface="SolaimanLipi" pitchFamily="65" charset="0"/>
                <a:ea typeface="Nirmala UI" panose="020B0502040204020203" pitchFamily="34" charset="0"/>
                <a:cs typeface="SolaimanLipi" pitchFamily="65" charset="0"/>
              </a:rPr>
              <a:t>আমাদের বিবিধ পরিচয়</a:t>
            </a:r>
            <a:endParaRPr lang="en-GB" sz="4400" dirty="0">
              <a:latin typeface="SolaimanLipi" pitchFamily="65" charset="0"/>
              <a:ea typeface="Nirmala UI" panose="020B0502040204020203" pitchFamily="34" charset="0"/>
              <a:cs typeface="SolaimanLipi" pitchFamily="65" charset="0"/>
            </a:endParaRPr>
          </a:p>
        </p:txBody>
      </p:sp>
      <p:pic>
        <p:nvPicPr>
          <p:cNvPr id="4" name="Bildobjekt 3" descr="En bild som visar text, clipart, vektorgrafik&#10;&#10;Automatiskt genererad beskrivning">
            <a:extLst>
              <a:ext uri="{FF2B5EF4-FFF2-40B4-BE49-F238E27FC236}">
                <a16:creationId xmlns:a16="http://schemas.microsoft.com/office/drawing/2014/main" xmlns="" id="{AC5B91CB-DA23-4C47-AD39-402CB09935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8983" y="2406306"/>
            <a:ext cx="7714034" cy="3438044"/>
          </a:xfrm>
          <a:prstGeom prst="rect">
            <a:avLst/>
          </a:prstGeom>
        </p:spPr>
      </p:pic>
    </p:spTree>
    <p:extLst>
      <p:ext uri="{BB962C8B-B14F-4D97-AF65-F5344CB8AC3E}">
        <p14:creationId xmlns:p14="http://schemas.microsoft.com/office/powerpoint/2010/main" val="1193706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Rektangel 6">
            <a:extLst>
              <a:ext uri="{FF2B5EF4-FFF2-40B4-BE49-F238E27FC236}">
                <a16:creationId xmlns:a16="http://schemas.microsoft.com/office/drawing/2014/main" xmlns="" id="{99545827-3704-1B48-9FBF-4141E294D2C0}"/>
              </a:ext>
            </a:extLst>
          </p:cNvPr>
          <p:cNvSpPr/>
          <p:nvPr/>
        </p:nvSpPr>
        <p:spPr>
          <a:xfrm>
            <a:off x="1145666" y="1320730"/>
            <a:ext cx="10338578" cy="1323439"/>
          </a:xfrm>
          <a:prstGeom prst="rect">
            <a:avLst/>
          </a:prstGeom>
        </p:spPr>
        <p:txBody>
          <a:bodyPr wrap="square">
            <a:spAutoFit/>
          </a:bodyPr>
          <a:lstStyle/>
          <a:p>
            <a:pPr lvl="0"/>
            <a:r>
              <a:rPr lang="en-US" sz="4400" b="1" dirty="0">
                <a:latin typeface="SolaimanLipi" pitchFamily="65" charset="0"/>
                <a:ea typeface="Nirmala UI" panose="020B0502040204020203" pitchFamily="34" charset="0"/>
                <a:cs typeface="SolaimanLipi" pitchFamily="65" charset="0"/>
              </a:rPr>
              <a:t>‘</a:t>
            </a:r>
            <a:r>
              <a:rPr lang="as-IN" sz="4400" b="1" dirty="0">
                <a:latin typeface="SolaimanLipi" pitchFamily="65" charset="0"/>
                <a:ea typeface="Nirmala UI" panose="020B0502040204020203" pitchFamily="34" charset="0"/>
                <a:cs typeface="SolaimanLipi" pitchFamily="65" charset="0"/>
              </a:rPr>
              <a:t>ওরা সবাই একই রকম</a:t>
            </a:r>
            <a:r>
              <a:rPr lang="sv-SE" sz="4400" b="1" dirty="0">
                <a:latin typeface="SolaimanLipi" pitchFamily="65" charset="0"/>
                <a:cs typeface="SolaimanLipi" pitchFamily="65" charset="0"/>
              </a:rPr>
              <a:t>’</a:t>
            </a:r>
          </a:p>
          <a:p>
            <a:pPr lvl="0"/>
            <a:endParaRPr lang="sv-SE" sz="3600" b="1" dirty="0">
              <a:latin typeface="SolaimanLipi" pitchFamily="65" charset="0"/>
              <a:cs typeface="SolaimanLipi" pitchFamily="65" charset="0"/>
            </a:endParaRPr>
          </a:p>
        </p:txBody>
      </p:sp>
      <p:pic>
        <p:nvPicPr>
          <p:cNvPr id="6" name="Bildobjekt 5">
            <a:extLst>
              <a:ext uri="{FF2B5EF4-FFF2-40B4-BE49-F238E27FC236}">
                <a16:creationId xmlns:a16="http://schemas.microsoft.com/office/drawing/2014/main" xmlns="" id="{1E47C7D1-450F-4E6A-B108-9ED8D8D020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7850" y="2326464"/>
            <a:ext cx="4609579" cy="4091926"/>
          </a:xfrm>
          <a:prstGeom prst="rect">
            <a:avLst/>
          </a:prstGeom>
        </p:spPr>
      </p:pic>
      <p:pic>
        <p:nvPicPr>
          <p:cNvPr id="9" name="Bildobjekt 8">
            <a:extLst>
              <a:ext uri="{FF2B5EF4-FFF2-40B4-BE49-F238E27FC236}">
                <a16:creationId xmlns:a16="http://schemas.microsoft.com/office/drawing/2014/main" xmlns="" id="{01471AD4-D5DD-4C96-9FC8-5B2C5575C4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1993" y="3013341"/>
            <a:ext cx="2315167" cy="1815561"/>
          </a:xfrm>
          <a:prstGeom prst="rect">
            <a:avLst/>
          </a:prstGeom>
        </p:spPr>
      </p:pic>
      <p:pic>
        <p:nvPicPr>
          <p:cNvPr id="11" name="Bildobjekt 10">
            <a:extLst>
              <a:ext uri="{FF2B5EF4-FFF2-40B4-BE49-F238E27FC236}">
                <a16:creationId xmlns:a16="http://schemas.microsoft.com/office/drawing/2014/main" xmlns="" id="{99436D3A-21DE-444F-8C93-FC661BB58C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4977" y="2520261"/>
            <a:ext cx="4095131" cy="3130552"/>
          </a:xfrm>
          <a:prstGeom prst="rect">
            <a:avLst/>
          </a:prstGeom>
        </p:spPr>
      </p:pic>
    </p:spTree>
    <p:extLst>
      <p:ext uri="{BB962C8B-B14F-4D97-AF65-F5344CB8AC3E}">
        <p14:creationId xmlns:p14="http://schemas.microsoft.com/office/powerpoint/2010/main" val="188278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Rektangel 6">
            <a:extLst>
              <a:ext uri="{FF2B5EF4-FFF2-40B4-BE49-F238E27FC236}">
                <a16:creationId xmlns:a16="http://schemas.microsoft.com/office/drawing/2014/main" xmlns="" id="{99545827-3704-1B48-9FBF-4141E294D2C0}"/>
              </a:ext>
            </a:extLst>
          </p:cNvPr>
          <p:cNvSpPr/>
          <p:nvPr/>
        </p:nvSpPr>
        <p:spPr>
          <a:xfrm>
            <a:off x="1145665" y="1320730"/>
            <a:ext cx="10710361" cy="769441"/>
          </a:xfrm>
          <a:prstGeom prst="rect">
            <a:avLst/>
          </a:prstGeom>
        </p:spPr>
        <p:txBody>
          <a:bodyPr wrap="square">
            <a:spAutoFit/>
          </a:bodyPr>
          <a:lstStyle/>
          <a:p>
            <a:r>
              <a:rPr lang="en-US" sz="4400" b="1" dirty="0">
                <a:latin typeface="SolaimanLipi" pitchFamily="65" charset="0"/>
                <a:cs typeface="SolaimanLipi" pitchFamily="65" charset="0"/>
              </a:rPr>
              <a:t>‘</a:t>
            </a:r>
            <a:r>
              <a:rPr lang="as-IN" sz="4400" b="1" dirty="0">
                <a:latin typeface="SolaimanLipi" pitchFamily="65" charset="0"/>
                <a:ea typeface="Nirmala UI" panose="020B0502040204020203" pitchFamily="34" charset="0"/>
                <a:cs typeface="SolaimanLipi" pitchFamily="65" charset="0"/>
              </a:rPr>
              <a:t>ওদের ধর্মও যেমন ওরাও তেমন</a:t>
            </a:r>
            <a:r>
              <a:rPr lang="sv-SE" sz="4400" b="1" dirty="0">
                <a:latin typeface="SolaimanLipi" pitchFamily="65" charset="0"/>
                <a:cs typeface="SolaimanLipi" pitchFamily="65" charset="0"/>
              </a:rPr>
              <a:t>’</a:t>
            </a:r>
            <a:endParaRPr lang="en-GB" sz="4400" b="1" dirty="0">
              <a:latin typeface="SolaimanLipi" pitchFamily="65" charset="0"/>
              <a:cs typeface="SolaimanLipi" pitchFamily="65" charset="0"/>
            </a:endParaRPr>
          </a:p>
        </p:txBody>
      </p:sp>
      <p:pic>
        <p:nvPicPr>
          <p:cNvPr id="5" name="Bildobjekt 4">
            <a:extLst>
              <a:ext uri="{FF2B5EF4-FFF2-40B4-BE49-F238E27FC236}">
                <a16:creationId xmlns:a16="http://schemas.microsoft.com/office/drawing/2014/main" xmlns="" id="{4FB1A9A2-C802-4B5D-A1ED-15B8B5168D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7850" y="2326464"/>
            <a:ext cx="4609579" cy="4091926"/>
          </a:xfrm>
          <a:prstGeom prst="rect">
            <a:avLst/>
          </a:prstGeom>
        </p:spPr>
      </p:pic>
      <p:pic>
        <p:nvPicPr>
          <p:cNvPr id="6" name="Bildobjekt 5">
            <a:extLst>
              <a:ext uri="{FF2B5EF4-FFF2-40B4-BE49-F238E27FC236}">
                <a16:creationId xmlns:a16="http://schemas.microsoft.com/office/drawing/2014/main" xmlns="" id="{0B77241C-6043-4B36-A874-7032F6C058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7514" y="3551001"/>
            <a:ext cx="2592443" cy="902859"/>
          </a:xfrm>
          <a:prstGeom prst="rect">
            <a:avLst/>
          </a:prstGeom>
        </p:spPr>
      </p:pic>
      <p:pic>
        <p:nvPicPr>
          <p:cNvPr id="9" name="Bildobjekt 8">
            <a:extLst>
              <a:ext uri="{FF2B5EF4-FFF2-40B4-BE49-F238E27FC236}">
                <a16:creationId xmlns:a16="http://schemas.microsoft.com/office/drawing/2014/main" xmlns="" id="{AA82C02A-E224-46A3-8683-279BF013FC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4977" y="2520261"/>
            <a:ext cx="4095131" cy="3130552"/>
          </a:xfrm>
          <a:prstGeom prst="rect">
            <a:avLst/>
          </a:prstGeom>
        </p:spPr>
      </p:pic>
    </p:spTree>
    <p:extLst>
      <p:ext uri="{BB962C8B-B14F-4D97-AF65-F5344CB8AC3E}">
        <p14:creationId xmlns:p14="http://schemas.microsoft.com/office/powerpoint/2010/main" val="901607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Rektangel 6">
            <a:extLst>
              <a:ext uri="{FF2B5EF4-FFF2-40B4-BE49-F238E27FC236}">
                <a16:creationId xmlns:a16="http://schemas.microsoft.com/office/drawing/2014/main" xmlns="" id="{99545827-3704-1B48-9FBF-4141E294D2C0}"/>
              </a:ext>
            </a:extLst>
          </p:cNvPr>
          <p:cNvSpPr/>
          <p:nvPr/>
        </p:nvSpPr>
        <p:spPr>
          <a:xfrm>
            <a:off x="1145666" y="1320730"/>
            <a:ext cx="10338578" cy="769441"/>
          </a:xfrm>
          <a:prstGeom prst="rect">
            <a:avLst/>
          </a:prstGeom>
        </p:spPr>
        <p:txBody>
          <a:bodyPr wrap="square">
            <a:spAutoFit/>
          </a:bodyPr>
          <a:lstStyle/>
          <a:p>
            <a:pPr lvl="0"/>
            <a:r>
              <a:rPr lang="en-US" sz="4400" b="1" dirty="0">
                <a:latin typeface="SolaimanLipi" pitchFamily="65" charset="0"/>
                <a:cs typeface="SolaimanLipi" pitchFamily="65" charset="0"/>
              </a:rPr>
              <a:t>‘</a:t>
            </a:r>
            <a:r>
              <a:rPr lang="as-IN" sz="4400" b="1" dirty="0">
                <a:latin typeface="SolaimanLipi" pitchFamily="65" charset="0"/>
                <a:ea typeface="Nirmala UI" panose="020B0502040204020203" pitchFamily="34" charset="0"/>
                <a:cs typeface="SolaimanLipi" pitchFamily="65" charset="0"/>
              </a:rPr>
              <a:t>ওরা একদমই আমাদের থেকে আলাদা</a:t>
            </a:r>
            <a:r>
              <a:rPr lang="en-US" sz="4400" b="1" dirty="0">
                <a:latin typeface="SolaimanLipi" pitchFamily="65" charset="0"/>
                <a:cs typeface="SolaimanLipi" pitchFamily="65" charset="0"/>
              </a:rPr>
              <a:t>’</a:t>
            </a:r>
            <a:endParaRPr lang="sv-SE" sz="4400" b="1" dirty="0">
              <a:latin typeface="SolaimanLipi" pitchFamily="65" charset="0"/>
              <a:cs typeface="SolaimanLipi" pitchFamily="65" charset="0"/>
            </a:endParaRPr>
          </a:p>
        </p:txBody>
      </p:sp>
      <p:pic>
        <p:nvPicPr>
          <p:cNvPr id="5" name="Bildobjekt 4">
            <a:extLst>
              <a:ext uri="{FF2B5EF4-FFF2-40B4-BE49-F238E27FC236}">
                <a16:creationId xmlns:a16="http://schemas.microsoft.com/office/drawing/2014/main" xmlns="" id="{4A575518-0846-4C42-94FC-751D3E3954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85703">
            <a:off x="5228897" y="2378088"/>
            <a:ext cx="1672272" cy="3380429"/>
          </a:xfrm>
          <a:prstGeom prst="rect">
            <a:avLst/>
          </a:prstGeom>
        </p:spPr>
      </p:pic>
      <p:pic>
        <p:nvPicPr>
          <p:cNvPr id="9" name="Bildobjekt 8">
            <a:extLst>
              <a:ext uri="{FF2B5EF4-FFF2-40B4-BE49-F238E27FC236}">
                <a16:creationId xmlns:a16="http://schemas.microsoft.com/office/drawing/2014/main" xmlns="" id="{730D8B36-3DF8-4160-BA5D-B9477B8D6B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1892" y="2439399"/>
            <a:ext cx="4095131" cy="3211414"/>
          </a:xfrm>
          <a:prstGeom prst="rect">
            <a:avLst/>
          </a:prstGeom>
        </p:spPr>
      </p:pic>
      <p:pic>
        <p:nvPicPr>
          <p:cNvPr id="10" name="Bildobjekt 9">
            <a:extLst>
              <a:ext uri="{FF2B5EF4-FFF2-40B4-BE49-F238E27FC236}">
                <a16:creationId xmlns:a16="http://schemas.microsoft.com/office/drawing/2014/main" xmlns="" id="{5F994B12-743C-465F-819B-CA721344D8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4977" y="2520261"/>
            <a:ext cx="4095131" cy="3130552"/>
          </a:xfrm>
          <a:prstGeom prst="rect">
            <a:avLst/>
          </a:prstGeom>
        </p:spPr>
      </p:pic>
    </p:spTree>
    <p:extLst>
      <p:ext uri="{BB962C8B-B14F-4D97-AF65-F5344CB8AC3E}">
        <p14:creationId xmlns:p14="http://schemas.microsoft.com/office/powerpoint/2010/main" val="1590928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Rektangel 6">
            <a:extLst>
              <a:ext uri="{FF2B5EF4-FFF2-40B4-BE49-F238E27FC236}">
                <a16:creationId xmlns:a16="http://schemas.microsoft.com/office/drawing/2014/main" xmlns="" id="{99545827-3704-1B48-9FBF-4141E294D2C0}"/>
              </a:ext>
            </a:extLst>
          </p:cNvPr>
          <p:cNvSpPr/>
          <p:nvPr/>
        </p:nvSpPr>
        <p:spPr>
          <a:xfrm>
            <a:off x="1145666" y="1320730"/>
            <a:ext cx="10338578" cy="1323439"/>
          </a:xfrm>
          <a:prstGeom prst="rect">
            <a:avLst/>
          </a:prstGeom>
        </p:spPr>
        <p:txBody>
          <a:bodyPr wrap="square">
            <a:spAutoFit/>
          </a:bodyPr>
          <a:lstStyle/>
          <a:p>
            <a:pPr lvl="0"/>
            <a:r>
              <a:rPr lang="sv-SE" sz="4400"/>
              <a:t> </a:t>
            </a:r>
            <a:endParaRPr lang="sv-SE" sz="4400" b="1">
              <a:latin typeface="Calibri" panose="020F0502020204030204" pitchFamily="34" charset="0"/>
            </a:endParaRPr>
          </a:p>
          <a:p>
            <a:pPr lvl="0"/>
            <a:endParaRPr lang="sv-SE" sz="3600" b="1">
              <a:latin typeface="Calibri" panose="020F0502020204030204" pitchFamily="34" charset="0"/>
            </a:endParaRPr>
          </a:p>
        </p:txBody>
      </p:sp>
      <p:pic>
        <p:nvPicPr>
          <p:cNvPr id="4" name="Bildobjekt 3" descr="En bild som visar text, clipart, vektorgrafik&#10;&#10;Automatiskt genererad beskrivning">
            <a:extLst>
              <a:ext uri="{FF2B5EF4-FFF2-40B4-BE49-F238E27FC236}">
                <a16:creationId xmlns:a16="http://schemas.microsoft.com/office/drawing/2014/main" xmlns="" id="{8E1D9C25-5417-4A66-A423-F215CCD940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234" y="2287484"/>
            <a:ext cx="7714034" cy="3438044"/>
          </a:xfrm>
          <a:prstGeom prst="rect">
            <a:avLst/>
          </a:prstGeom>
        </p:spPr>
      </p:pic>
    </p:spTree>
    <p:extLst>
      <p:ext uri="{BB962C8B-B14F-4D97-AF65-F5344CB8AC3E}">
        <p14:creationId xmlns:p14="http://schemas.microsoft.com/office/powerpoint/2010/main" val="3465810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F169CD41-89AE-8144-AB8F-76E8755E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92000" cy="228600"/>
          </a:xfrm>
          <a:prstGeom prst="rect">
            <a:avLst/>
          </a:prstGeom>
        </p:spPr>
      </p:pic>
      <p:pic>
        <p:nvPicPr>
          <p:cNvPr id="9" name="Bildobjekt 8">
            <a:extLst>
              <a:ext uri="{FF2B5EF4-FFF2-40B4-BE49-F238E27FC236}">
                <a16:creationId xmlns:a16="http://schemas.microsoft.com/office/drawing/2014/main" xmlns="" id="{65D71241-43AC-49FA-A8C2-05048A686BA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24000" y="573545"/>
            <a:ext cx="9144000" cy="6096000"/>
          </a:xfrm>
          <a:prstGeom prst="rect">
            <a:avLst/>
          </a:prstGeom>
        </p:spPr>
      </p:pic>
      <p:sp>
        <p:nvSpPr>
          <p:cNvPr id="12" name="Rektangel 11">
            <a:extLst>
              <a:ext uri="{FF2B5EF4-FFF2-40B4-BE49-F238E27FC236}">
                <a16:creationId xmlns:a16="http://schemas.microsoft.com/office/drawing/2014/main" xmlns="" id="{6A55656C-7581-4AE3-93C7-3F0E0B739BF1}"/>
              </a:ext>
            </a:extLst>
          </p:cNvPr>
          <p:cNvSpPr/>
          <p:nvPr/>
        </p:nvSpPr>
        <p:spPr>
          <a:xfrm rot="16200000">
            <a:off x="9529143" y="5320294"/>
            <a:ext cx="2483058" cy="215444"/>
          </a:xfrm>
          <a:prstGeom prst="rect">
            <a:avLst/>
          </a:prstGeom>
        </p:spPr>
        <p:txBody>
          <a:bodyPr wrap="square">
            <a:spAutoFit/>
          </a:bodyPr>
          <a:lstStyle/>
          <a:p>
            <a:r>
              <a:rPr lang="en-GB" sz="800">
                <a:solidFill>
                  <a:schemeClr val="tx1">
                    <a:lumMod val="65000"/>
                    <a:lumOff val="35000"/>
                  </a:schemeClr>
                </a:solidFill>
                <a:ea typeface="+mn-lt"/>
                <a:cs typeface="+mn-lt"/>
              </a:rPr>
              <a:t>Photo: </a:t>
            </a:r>
            <a:r>
              <a:rPr lang="en-GB" sz="800" err="1">
                <a:solidFill>
                  <a:schemeClr val="tx1">
                    <a:lumMod val="65000"/>
                    <a:lumOff val="35000"/>
                  </a:schemeClr>
                </a:solidFill>
                <a:ea typeface="+mn-lt"/>
                <a:cs typeface="+mn-lt"/>
              </a:rPr>
              <a:t>Taadudiya</a:t>
            </a:r>
            <a:endParaRPr lang="en-GB" sz="800">
              <a:solidFill>
                <a:schemeClr val="tx1">
                  <a:lumMod val="65000"/>
                  <a:lumOff val="35000"/>
                </a:schemeClr>
              </a:solidFill>
              <a:cs typeface="Calibri"/>
            </a:endParaRPr>
          </a:p>
        </p:txBody>
      </p:sp>
      <p:pic>
        <p:nvPicPr>
          <p:cNvPr id="6" name="Bildobjekt 5">
            <a:extLst>
              <a:ext uri="{FF2B5EF4-FFF2-40B4-BE49-F238E27FC236}">
                <a16:creationId xmlns:a16="http://schemas.microsoft.com/office/drawing/2014/main" xmlns="" id="{F2316151-050C-4DBF-B9D7-C70ADDE0B6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4084" y="5576693"/>
            <a:ext cx="1815090" cy="794428"/>
          </a:xfrm>
          <a:prstGeom prst="rect">
            <a:avLst/>
          </a:prstGeom>
        </p:spPr>
      </p:pic>
    </p:spTree>
    <p:extLst>
      <p:ext uri="{BB962C8B-B14F-4D97-AF65-F5344CB8AC3E}">
        <p14:creationId xmlns:p14="http://schemas.microsoft.com/office/powerpoint/2010/main" val="311967866"/>
      </p:ext>
    </p:extLst>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F12A07-665B-6C40-AFBC-94E114E8A026}" vid="{CF6A612E-5E3C-2A4C-B422-6818C11A4000}"/>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F12A07-665B-6C40-AFBC-94E114E8A026}" vid="{2829F457-FBB8-844A-A83C-9311D04D76D9}"/>
    </a:ext>
  </a:extLst>
</a:theme>
</file>

<file path=ppt/theme/theme3.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F12A07-665B-6C40-AFBC-94E114E8A026}" vid="{F9360301-8BE4-8E49-BC10-CB4D5B547356}"/>
    </a:ext>
  </a:extLst>
</a:theme>
</file>

<file path=ppt/theme/theme4.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F12A07-665B-6C40-AFBC-94E114E8A026}" vid="{480563E2-7F1A-4041-A924-B291397C1CB3}"/>
    </a:ext>
  </a:extLst>
</a:theme>
</file>

<file path=ppt/theme/theme5.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2F12A07-665B-6C40-AFBC-94E114E8A026}" vid="{55C9B529-A60A-694D-951E-78F535E5E14D}"/>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x00c5_r xmlns="27879760-8d42-4139-817b-a85748325e78">2021</_x00c5_r>
    <lcf76f155ced4ddcb4097134ff3c332f xmlns="27879760-8d42-4139-817b-a85748325e78">
      <Terms xmlns="http://schemas.microsoft.com/office/infopath/2007/PartnerControls"/>
    </lcf76f155ced4ddcb4097134ff3c332f>
    <TaxCatchAll xmlns="007ce96f-f6e4-41e9-bbc1-3453ece26c5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2C33C4E20AE3458EFB343053EF1C08" ma:contentTypeVersion="19" ma:contentTypeDescription="Create a new document." ma:contentTypeScope="" ma:versionID="9757c65b3e8fd4ebd2d3b1808249c369">
  <xsd:schema xmlns:xsd="http://www.w3.org/2001/XMLSchema" xmlns:xs="http://www.w3.org/2001/XMLSchema" xmlns:p="http://schemas.microsoft.com/office/2006/metadata/properties" xmlns:ns2="27879760-8d42-4139-817b-a85748325e78" xmlns:ns3="007ce96f-f6e4-41e9-bbc1-3453ece26c5d" targetNamespace="http://schemas.microsoft.com/office/2006/metadata/properties" ma:root="true" ma:fieldsID="81ad3a5b2062ecc3772d2618ea9ebe9b" ns2:_="" ns3:_="">
    <xsd:import namespace="27879760-8d42-4139-817b-a85748325e78"/>
    <xsd:import namespace="007ce96f-f6e4-41e9-bbc1-3453ece26c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x00c5_r"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79760-8d42-4139-817b-a85748325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x00c5_r" ma:index="21" nillable="true" ma:displayName="År" ma:default="2021" ma:format="Dropdown" ma:internalName="_x00c5_r">
      <xsd:simpleType>
        <xsd:restriction base="dms:Choice">
          <xsd:enumeration value="2020"/>
          <xsd:enumeration value="2021"/>
          <xsd:enumeration value="2022"/>
          <xsd:enumeration value="2023"/>
          <xsd:enumeration value="2024"/>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f661701-15ef-4a7c-a7ea-c9e41a1af7bb"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7ce96f-f6e4-41e9-bbc1-3453ece26c5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99a0077-f199-407e-a3fd-16edb1593583}" ma:internalName="TaxCatchAll" ma:showField="CatchAllData" ma:web="007ce96f-f6e4-41e9-bbc1-3453ece26c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068F6F-4F41-4F2C-B306-681BD5983EA8}">
  <ds:schemaRefs>
    <ds:schemaRef ds:uri="http://schemas.microsoft.com/sharepoint/v3/contenttype/forms"/>
  </ds:schemaRefs>
</ds:datastoreItem>
</file>

<file path=customXml/itemProps2.xml><?xml version="1.0" encoding="utf-8"?>
<ds:datastoreItem xmlns:ds="http://schemas.openxmlformats.org/officeDocument/2006/customXml" ds:itemID="{6C759612-FB27-4A08-A657-FD317E5BFB2E}">
  <ds:schemaRefs>
    <ds:schemaRef ds:uri="007ce96f-f6e4-41e9-bbc1-3453ece26c5d"/>
    <ds:schemaRef ds:uri="http://purl.org/dc/elements/1.1/"/>
    <ds:schemaRef ds:uri="http://www.w3.org/XML/1998/namespace"/>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27879760-8d42-4139-817b-a85748325e78"/>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FFB16469-B7CC-446E-97E4-77342BE759A0}"/>
</file>

<file path=docProps/app.xml><?xml version="1.0" encoding="utf-8"?>
<Properties xmlns="http://schemas.openxmlformats.org/officeDocument/2006/extended-properties" xmlns:vt="http://schemas.openxmlformats.org/officeDocument/2006/docPropsVTypes">
  <Template>PPT_template</Template>
  <TotalTime>365</TotalTime>
  <Words>888</Words>
  <Application>Microsoft Office PowerPoint</Application>
  <PresentationFormat>Widescreen</PresentationFormat>
  <Paragraphs>94</Paragraphs>
  <Slides>13</Slides>
  <Notes>13</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13</vt:i4>
      </vt:variant>
    </vt:vector>
  </HeadingPairs>
  <TitlesOfParts>
    <vt:vector size="24" baseType="lpstr">
      <vt:lpstr>Arial</vt:lpstr>
      <vt:lpstr>Calibri</vt:lpstr>
      <vt:lpstr>Calibri Light</vt:lpstr>
      <vt:lpstr>Nirmala UI</vt:lpstr>
      <vt:lpstr>Segoe UI</vt:lpstr>
      <vt:lpstr>SolaimanLipi</vt:lpstr>
      <vt:lpstr>FORBTema2</vt:lpstr>
      <vt:lpstr>1_Anpassad formgivning</vt:lpstr>
      <vt:lpstr>4_FORBTema2</vt:lpstr>
      <vt:lpstr>Anpassad formgivning</vt:lpstr>
      <vt:lpstr>3_FORBTema2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3 PowerPoint</dc:title>
  <dc:creator>FORB Learning Platform;Katherine.Cash@smc.global</dc:creator>
  <cp:lastModifiedBy>Microsoft account</cp:lastModifiedBy>
  <cp:revision>29</cp:revision>
  <cp:lastPrinted>2021-06-02T17:53:06Z</cp:lastPrinted>
  <dcterms:created xsi:type="dcterms:W3CDTF">2021-06-22T14:56:24Z</dcterms:created>
  <dcterms:modified xsi:type="dcterms:W3CDTF">2023-11-09T08:16:10Z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0x010100C32C33C4E20AE3458EFB343053EF1C08</vt:lpwstr>
  </property>
  <property fmtid="{D5CDD505-2E9C-101B-9397-08002B2CF9AE}" pid="3" name="MediaServiceImageTags">
    <vt:lpwstr/>
  </property>
</Properties>
</file>