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1" r:id="rId5"/>
    <p:sldMasterId id="2147483653" r:id="rId6"/>
    <p:sldMasterId id="2147483655" r:id="rId7"/>
    <p:sldMasterId id="2147483657" r:id="rId8"/>
  </p:sldMasterIdLst>
  <p:notesMasterIdLst>
    <p:notesMasterId r:id="rId22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attrocento Sans" panose="020B05020500000200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nLTT/T9GxfFdwXLTnn63PUc1OH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7588A-4300-FA6D-C849-67AD603AF528}" name="Eben Bhujel" initials="EB" userId="S::ebh@stefanus.no::0f9db9ec-00ad-46b6-9b96-35db36e90a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0408" autoAdjust="0"/>
  </p:normalViewPr>
  <p:slideViewPr>
    <p:cSldViewPr snapToGrid="0">
      <p:cViewPr varScale="1">
        <p:scale>
          <a:sx n="91" d="100"/>
          <a:sy n="91" d="100"/>
        </p:scale>
        <p:origin x="504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4.fntdata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en Bhujel" userId="0f9db9ec-00ad-46b6-9b96-35db36e90aee" providerId="ADAL" clId="{F6584E30-4FC0-4E63-A2AD-2756FF3F70B3}"/>
    <pc:docChg chg="">
      <pc:chgData name="Eben Bhujel" userId="0f9db9ec-00ad-46b6-9b96-35db36e90aee" providerId="ADAL" clId="{F6584E30-4FC0-4E63-A2AD-2756FF3F70B3}" dt="2023-08-16T08:26:37.879" v="3"/>
      <pc:docMkLst>
        <pc:docMk/>
      </pc:docMkLst>
      <pc:sldChg chg="delCm">
        <pc:chgData name="Eben Bhujel" userId="0f9db9ec-00ad-46b6-9b96-35db36e90aee" providerId="ADAL" clId="{F6584E30-4FC0-4E63-A2AD-2756FF3F70B3}" dt="2023-08-16T08:26:29.486" v="0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F6584E30-4FC0-4E63-A2AD-2756FF3F70B3}" dt="2023-08-16T08:26:29.486" v="0"/>
              <pc2:cmMkLst xmlns:pc2="http://schemas.microsoft.com/office/powerpoint/2019/9/main/command">
                <pc:docMk/>
                <pc:sldMk cId="0" sldId="256"/>
                <pc2:cmMk id="{BC033791-ABBA-4140-8060-2E85488BF9C6}"/>
              </pc2:cmMkLst>
            </pc226:cmChg>
          </p:ext>
        </pc:extLst>
      </pc:sldChg>
      <pc:sldChg chg="delCm">
        <pc:chgData name="Eben Bhujel" userId="0f9db9ec-00ad-46b6-9b96-35db36e90aee" providerId="ADAL" clId="{F6584E30-4FC0-4E63-A2AD-2756FF3F70B3}" dt="2023-08-16T08:26:33.183" v="1"/>
        <pc:sldMkLst>
          <pc:docMk/>
          <pc:sldMk cId="0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F6584E30-4FC0-4E63-A2AD-2756FF3F70B3}" dt="2023-08-16T08:26:33.183" v="1"/>
              <pc2:cmMkLst xmlns:pc2="http://schemas.microsoft.com/office/powerpoint/2019/9/main/command">
                <pc:docMk/>
                <pc:sldMk cId="0" sldId="264"/>
                <pc2:cmMk id="{CA44FD34-0FA2-4347-B3D1-080F541EEC68}"/>
              </pc2:cmMkLst>
            </pc226:cmChg>
          </p:ext>
        </pc:extLst>
      </pc:sldChg>
      <pc:sldChg chg="delCm">
        <pc:chgData name="Eben Bhujel" userId="0f9db9ec-00ad-46b6-9b96-35db36e90aee" providerId="ADAL" clId="{F6584E30-4FC0-4E63-A2AD-2756FF3F70B3}" dt="2023-08-16T08:26:35.971" v="2"/>
        <pc:sldMkLst>
          <pc:docMk/>
          <pc:sldMk cId="0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F6584E30-4FC0-4E63-A2AD-2756FF3F70B3}" dt="2023-08-16T08:26:35.971" v="2"/>
              <pc2:cmMkLst xmlns:pc2="http://schemas.microsoft.com/office/powerpoint/2019/9/main/command">
                <pc:docMk/>
                <pc:sldMk cId="0" sldId="265"/>
                <pc2:cmMk id="{5C5B55A7-932C-4E50-8498-6B5047849E3D}"/>
              </pc2:cmMkLst>
            </pc226:cmChg>
          </p:ext>
        </pc:extLst>
      </pc:sldChg>
      <pc:sldChg chg="delCm">
        <pc:chgData name="Eben Bhujel" userId="0f9db9ec-00ad-46b6-9b96-35db36e90aee" providerId="ADAL" clId="{F6584E30-4FC0-4E63-A2AD-2756FF3F70B3}" dt="2023-08-16T08:26:37.879" v="3"/>
        <pc:sldMkLst>
          <pc:docMk/>
          <pc:sldMk cId="0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F6584E30-4FC0-4E63-A2AD-2756FF3F70B3}" dt="2023-08-16T08:26:37.879" v="3"/>
              <pc2:cmMkLst xmlns:pc2="http://schemas.microsoft.com/office/powerpoint/2019/9/main/command">
                <pc:docMk/>
                <pc:sldMk cId="0" sldId="266"/>
                <pc2:cmMk id="{67EC6080-5501-4C30-8A8F-133498FF2350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" name="Google Shape;56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57" name="Google Shape;57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58" name="Google Shape;5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63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Они увидели, что дети хотят играть в футбол, однако единственным подходящим местом для игры была площадь перед католической церковью. Пара обратилась к местному священнику, отцу Франциску, который оказал им большую поддержку и помог организовать </a:t>
            </a:r>
            <a:r>
              <a:rPr lang="ru-RU"/>
              <a:t>такое 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спортивное мероприятие.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63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Отец Франциск: «Нам действительно нужно то, чем Самех и Хана занимаются в этой деревне, и мы надеемся, что их начинания подхватят все деревни».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1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55" name="Google Shape;155;p1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56" name="Google Shape;15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63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Поначалу дети из мусульманских семей не хотели туда идти, но в конце концов все они последовали за Ханой. «Медленно, но верно я пыталась смешать детей, – говорит она. – Их первой реакцией был отказ, но шаг за шагом они сами объединялись в новые смешанные группы».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63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Хана и Самех пригласили родителей посмотреть на то, чем занимается группа. Как правило, первыми, кто положительно реагировал на взаимодействие детей, были матери.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635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Самех: «Нам нужно меняться, а изменения начинаются с веры в идею»,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а Хана добавила: «Мы двое – живой тому пример. Мы работаем вместе, хотя и принадлежим к разным религиям. Мы дополняем друг друга и преследуем одну цель. Наша цель – дети».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66" name="Google Shape;166;p1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67" name="Google Shape;16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В конце концов, мы все хотим, чтобы «суп жизни» был насыщенным и ароматным! Мы принадлежим к одной человеческой семье, и у нас одинаковые основные потребности и права. Объединившись для защиты прав каждого, мы окажемся намного эффективнее.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В ходе следующих двух сессий мы собираемся больше узнать о нарушениях свободы религии или убеждений и попытаемся проанализировать, как эти нарушения выглядят в нашем сообществе. Надеемся, что эти знания помогут нам сделать следующие шаги, чтобы стать местными творцами перемен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 </a:t>
            </a:r>
            <a:r>
              <a:rPr lang="ru-RU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 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7" name="Google Shape;177;p1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78" name="Google Shape;178;p1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79" name="Google Shape;17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187" name="Google Shape;187;p1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88" name="Google Shape;188;p1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Приветствие</a:t>
            </a:r>
            <a:r>
              <a:rPr lang="ru-RU" sz="12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Поприветствуйте участников сессии и скажите, что: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Тема сегодняшней сессии – «Многообразие наших идентичностей».</a:t>
            </a:r>
            <a:r>
              <a:rPr lang="ru-RU" sz="12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Цель сессии – научиться видеть не только различия между отдельными группами, составляющими наши сообщества, но и что у нас общего.</a:t>
            </a:r>
            <a:r>
              <a:rPr lang="ru-RU" sz="12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Сессия будет интерактивной, и предусматривать большой объем обсуждений и обмен опытом и мнениями</a:t>
            </a:r>
            <a:r>
              <a:rPr lang="ru-RU" sz="12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dirty="0"/>
          </a:p>
        </p:txBody>
      </p:sp>
      <p:sp>
        <p:nvSpPr>
          <p:cNvPr id="68" name="Google Shape;6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70" name="Google Shape;70;p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Упражнение «Многообразие наших идентичностей»</a:t>
            </a:r>
            <a:endParaRPr sz="1200" b="1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этом слайде предлагаются вопросы, позволяющие организовать обсуждение в рамках упражнения.</a:t>
            </a:r>
            <a:endParaRPr sz="1200"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79" name="Google Shape;79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80" name="Google Shape;8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Слайды №4–№13 иллюстрируют заключительные комментарии к Cессии №3.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Заключительные комментарии: Идентичность и стереотипы</a:t>
            </a:r>
            <a:br>
              <a:rPr lang="ru-RU" sz="1200" b="0" i="0">
                <a:latin typeface="Calibri"/>
                <a:ea typeface="Calibri"/>
                <a:cs typeface="Calibri"/>
                <a:sym typeface="Calibri"/>
              </a:rPr>
            </a:br>
            <a:r>
              <a:rPr lang="ru-RU">
                <a:latin typeface="Calibri"/>
                <a:ea typeface="Calibri"/>
                <a:cs typeface="Calibri"/>
                <a:sym typeface="Calibri"/>
              </a:rPr>
              <a:t>В рамках этой сессии говорим о том, как наши разные идентичности заставляют нас по-разному видеть себя и других и по-разному относиться друг к другу. Мы поговорим о множеств</a:t>
            </a:r>
            <a:r>
              <a:rPr lang="ru-RU"/>
              <a:t>е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 идентичностей, которые есть у каждого из нас, и том, как у людей, принадлежащих к разным религиям, могут быть одинаковые идентичности. Индуистские, мусульманские и нерелигиозные женщины сталкиваются в обществе с огромным количеством тех же самых сложностей и проблем, с которыми сталкиваются буддисты, христиане и сикхи </a:t>
            </a:r>
            <a:r>
              <a:rPr lang="ru-RU"/>
              <a:t>с инвалидностью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 или же люди любой веры, не получившие достаточного образования. Есть вещи, которые нас объединяют, и также между нами есть различия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87" name="Google Shape;87;p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88" name="Google Shape;88;p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89" name="Google Shape;8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Зачастую религиозная идентичность используется для того, чтобы подчеркнуть различия между нами. В результате мы можем смотреть на представителей других сообществ так, как если бы у них была только одна идентичность: иудей, мусульманин, буддист и т. д., – и считать, что все люди, имеющие эту идентичность, думают, чувствуют и действуют одинаково.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Наклеивая ярлыки, люди обычно смотрят друг на друга сквозь призму стереотипов. Часто мы сознательно или подсознательно предполагаем, что люди с определенной идентичностью, основанной на их религии или убеждениях, одинаковы, независимо от возраста, пола, класса, национальности или политических взглядов, а также от того, следуют ли они своим убеждениям и практикуют ли они свою религию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98" name="Google Shape;98;p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99" name="Google Shape;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Кроме того, зачастую, глядя на других людей, мы считаем, что их определяет только их религия или убеждения, и автоматически полагаем, что все в них должно быть так, как того требует их религия или убеждения. В результате, если кто-то из этой группы делает что-то неподобающее, мы считаем, что это из-за того, что его религия или убеждения проповедуют или продвигают плохие вещи или они аморальны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 </a:t>
            </a:r>
            <a:endParaRPr/>
          </a:p>
        </p:txBody>
      </p:sp>
      <p:sp>
        <p:nvSpPr>
          <p:cNvPr id="109" name="Google Shape;109;p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10" name="Google Shape;110;p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11" name="Google Shape;11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Когда люди, принадлежащие к разным сообществам, не общаются друг с другом, они могут сделать скоропалительный вывод о том, что «они» полностью отличается от «нас» — что «у них» не такие интересы, потребности, ценности и чувства, как «у нас». Рассуждая подобным образом, мы можем подумать, что у них нет каких-то интересных знаний или мудрости, которые мы могли бы перенять, или даже решить, что с точки зрения нашей культуры или морали они стоят ниже нас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21" name="Google Shape;121;p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22" name="Google Shape;122;p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23" name="Google Shape;12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Если же мы будем рассматривать людей, принадлежащих к другим группам общества, как </a:t>
            </a:r>
            <a:r>
              <a:rPr lang="ru-RU" b="1" u="none">
                <a:latin typeface="Calibri"/>
                <a:ea typeface="Calibri"/>
                <a:cs typeface="Calibri"/>
                <a:sym typeface="Calibri"/>
              </a:rPr>
              <a:t>цельных</a:t>
            </a:r>
            <a:r>
              <a:rPr lang="ru-RU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личностей</a:t>
            </a:r>
            <a:r>
              <a:rPr lang="ru-RU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– т. е. как людей, имеющих множество идентичностей и разный жизненный опыт (которые во многом перекликаются с нашими идентичностями и опытом), – тогда мы, возможно, сможем по-новому оценить друг друга, поставить себя на место друг друга и идентифицировать себя друг с другом, благодаря чему мы сможем преодолеть границы и построить взаимоотношения.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Одни идентичности ставят нас в менее выгодное положение в обществе, другие идентичности дают нам дополнительные преимущества. Осознание своего преимущественного положения может помочь нам осознать, что мы являемся частью проблемы, которая ставит в менее выгодное положение других. А осознание того, что у нас есть множество идентичностей, может помочь нам увидеть возможности, чтобы как-то решить вопрос, связанный с менее выгодным положением и дискриминацией, встав плечом к плечу с людьми, </a:t>
            </a:r>
            <a:r>
              <a:rPr lang="ru-RU"/>
              <a:t>подвергающимися 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дискриминации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33" name="Google Shape;133;p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34" name="Google Shape;134;p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35" name="Google Shape;1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Самех, парень-христианин, и Хана, девушка-мусульманка, из деревни Хиджаза в провинции Кана в Египте объединили усилия, чтобы разрушить барьеры между мусульманской и христианской общинами своей деревни.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63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Хана: «Я видела, как дети отказываются сидеть или общаться друг с другом, потому что они принадлежат к разным религиям».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635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63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Самех: «Мне показалось, что справиться с проблемой и попытаться изменить существующие взгляды будет легче, если мы будем работать вместе. Мы хотели, чтобы дети в этом районе стали семенами, из которых взойдут ростки перемен».</a:t>
            </a:r>
            <a:endParaRPr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44" name="Google Shape;144;p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145" name="Google Shape;14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passad layout">
  <p:cSld name="Anpassad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>
  <p:cSld name="Rubrik och innehål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838200" y="2533649"/>
            <a:ext cx="10439400" cy="364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ubrik och lodrät text">
  <p:cSld name="3_Rubrik och lodrät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npassad layout">
  <p:cSld name="2_Anpassad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npassad layout">
  <p:cSld name="3_Anpassad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10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4" name="Google Shape;2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3" name="Google Shape;3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10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0" name="Google Shape;4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10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0" name="Google Shape;5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10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/>
          <p:nvPr/>
        </p:nvSpPr>
        <p:spPr>
          <a:xfrm>
            <a:off x="1145666" y="1320730"/>
            <a:ext cx="10338578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9028" y="5282109"/>
            <a:ext cx="1973944" cy="130773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 txBox="1"/>
          <p:nvPr/>
        </p:nvSpPr>
        <p:spPr>
          <a:xfrm>
            <a:off x="0" y="1169180"/>
            <a:ext cx="12192000" cy="133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Курс «Местные творцы перемен»</a:t>
            </a:r>
            <a:endParaRPr sz="6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4976" y="3192435"/>
            <a:ext cx="5892800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486879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0"/>
          <p:cNvSpPr/>
          <p:nvPr/>
        </p:nvSpPr>
        <p:spPr>
          <a:xfrm rot="-5400000">
            <a:off x="9529143" y="5320294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 Taadudiya</a:t>
            </a:r>
            <a:endParaRPr sz="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4084" y="5576693"/>
            <a:ext cx="1815090" cy="794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1"/>
          <p:cNvSpPr/>
          <p:nvPr/>
        </p:nvSpPr>
        <p:spPr>
          <a:xfrm>
            <a:off x="1145665" y="1320730"/>
            <a:ext cx="10710361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486879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/>
          <p:nvPr/>
        </p:nvSpPr>
        <p:spPr>
          <a:xfrm rot="-5400000">
            <a:off x="9529143" y="5320294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 Taadudiya</a:t>
            </a:r>
            <a:endParaRPr sz="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4084" y="5576693"/>
            <a:ext cx="1815090" cy="794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0392" y="1692550"/>
            <a:ext cx="4011216" cy="4049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/>
          <p:nvPr/>
        </p:nvSpPr>
        <p:spPr>
          <a:xfrm>
            <a:off x="0" y="979669"/>
            <a:ext cx="12192000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 хорошо поработали и мы будем рады видеть вас снова!</a:t>
            </a:r>
            <a:endParaRPr lang="sv-SE"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Тема следующей сессии:  </a:t>
            </a:r>
            <a:b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Нарушение свободы религии</a:t>
            </a:r>
            <a:r>
              <a:rPr lang="ru-RU" sz="36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или </a:t>
            </a:r>
            <a:r>
              <a:rPr lang="ru-RU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убеждений</a:t>
            </a:r>
            <a:endParaRPr sz="6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6313" y="4367867"/>
            <a:ext cx="1839374" cy="1842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 txBox="1"/>
          <p:nvPr/>
        </p:nvSpPr>
        <p:spPr>
          <a:xfrm>
            <a:off x="11749" y="864020"/>
            <a:ext cx="12180251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0" i="0" u="none" strike="noStrike" cap="none" spc="3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СЕССИЯ </a:t>
            </a:r>
            <a:r>
              <a:rPr lang="sv-SE" sz="3600" b="0" i="0" u="none" strike="noStrike" cap="none" spc="3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Многообразие наших идентичностей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v-SE" sz="6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0920" y="4262274"/>
            <a:ext cx="1789989" cy="1795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/>
          <p:nvPr/>
        </p:nvSpPr>
        <p:spPr>
          <a:xfrm>
            <a:off x="1145666" y="1133825"/>
            <a:ext cx="10866783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Вопросы для обсуждения</a:t>
            </a:r>
            <a:b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элементы вашей идентичности сильнее всего влияют на то, как вы воспринимаете себя? 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элементы вашей идентичности сильнее всего влияют на то, как вас воспринимают другие? 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200" spc="-3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вы считаете, какой аспект вашей идентичности чаще всего ставит вас в менее выгодное положение или дает вам дополнительные преимущества?</a:t>
            </a:r>
            <a:endParaRPr sz="3200" spc="-3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"/>
          <p:cNvSpPr/>
          <p:nvPr/>
        </p:nvSpPr>
        <p:spPr>
          <a:xfrm>
            <a:off x="1145665" y="1320730"/>
            <a:ext cx="1071036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Многообразие наших идентичностей</a:t>
            </a:r>
            <a:b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4" descr="En bild som visar text, clipart, vektorgrafik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8983" y="2406306"/>
            <a:ext cx="7714034" cy="343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/>
          <p:nvPr/>
        </p:nvSpPr>
        <p:spPr>
          <a:xfrm>
            <a:off x="1145666" y="1320730"/>
            <a:ext cx="103385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«Они все одинаковые»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850" y="2326464"/>
            <a:ext cx="4609579" cy="409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1993" y="3013341"/>
            <a:ext cx="2315167" cy="181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4977" y="2520261"/>
            <a:ext cx="4095131" cy="3130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/>
          <p:nvPr/>
        </p:nvSpPr>
        <p:spPr>
          <a:xfrm>
            <a:off x="1145665" y="1320730"/>
            <a:ext cx="1071036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«Они – это их религия»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850" y="2326464"/>
            <a:ext cx="4609579" cy="409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7514" y="3551001"/>
            <a:ext cx="2592443" cy="90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4977" y="2520261"/>
            <a:ext cx="4095131" cy="3130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/>
          <p:nvPr/>
        </p:nvSpPr>
        <p:spPr>
          <a:xfrm>
            <a:off x="1145666" y="1320730"/>
            <a:ext cx="1033857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«Они полностью отличаются от нас»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14297">
            <a:off x="5228897" y="2378088"/>
            <a:ext cx="1672272" cy="3380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1892" y="2439399"/>
            <a:ext cx="4095131" cy="321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4977" y="2520261"/>
            <a:ext cx="4095131" cy="3130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1145666" y="1320730"/>
            <a:ext cx="103385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8" descr="En bild som visar text, clipart, vektorgrafik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234" y="2287484"/>
            <a:ext cx="7714034" cy="343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486879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/>
          <p:nvPr/>
        </p:nvSpPr>
        <p:spPr>
          <a:xfrm rot="-5400000">
            <a:off x="9529143" y="5320294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 Taadudiya</a:t>
            </a:r>
            <a:endParaRPr sz="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4084" y="5576693"/>
            <a:ext cx="1815090" cy="794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879760-8d42-4139-817b-a85748325e78">
      <Terms xmlns="http://schemas.microsoft.com/office/infopath/2007/PartnerControls"/>
    </lcf76f155ced4ddcb4097134ff3c332f>
    <_x00c5_r xmlns="27879760-8d42-4139-817b-a85748325e78">2021</_x00c5_r>
    <TaxCatchAll xmlns="007ce96f-f6e4-41e9-bbc1-3453ece26c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7D184-D148-427C-B073-1ABB8B1A9421}">
  <ds:schemaRefs>
    <ds:schemaRef ds:uri="http://schemas.microsoft.com/office/2006/metadata/properties"/>
    <ds:schemaRef ds:uri="http://purl.org/dc/terms/"/>
    <ds:schemaRef ds:uri="http://www.w3.org/XML/1998/namespace"/>
    <ds:schemaRef ds:uri="27879760-8d42-4139-817b-a85748325e78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07ce96f-f6e4-41e9-bbc1-3453ece26c5d"/>
  </ds:schemaRefs>
</ds:datastoreItem>
</file>

<file path=customXml/itemProps2.xml><?xml version="1.0" encoding="utf-8"?>
<ds:datastoreItem xmlns:ds="http://schemas.openxmlformats.org/officeDocument/2006/customXml" ds:itemID="{5DDF6D5B-6C0A-4124-B774-4E7DBB8E93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DE1540-9CC4-4BC8-9F34-13244A7EFA63}"/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1215</Words>
  <Application>Microsoft Office PowerPoint</Application>
  <PresentationFormat>Widescreen</PresentationFormat>
  <Paragraphs>94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Quattrocento Sans</vt:lpstr>
      <vt:lpstr>Times New Roman</vt:lpstr>
      <vt:lpstr>Calibri</vt:lpstr>
      <vt:lpstr>Arial</vt:lpstr>
      <vt:lpstr>FORBTema2</vt:lpstr>
      <vt:lpstr>1_Anpassad formgivning</vt:lpstr>
      <vt:lpstr>4_FORBTema2</vt:lpstr>
      <vt:lpstr>Anpassad formgivning</vt:lpstr>
      <vt:lpstr>3_FORBTema2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FORB Learning Platform;Katherine.Cash@smc.global</dc:creator>
  <cp:lastModifiedBy>Eben Bhujel</cp:lastModifiedBy>
  <cp:revision>6</cp:revision>
  <dcterms:created xsi:type="dcterms:W3CDTF">2021-06-22T14:56:24Z</dcterms:created>
  <dcterms:modified xsi:type="dcterms:W3CDTF">2023-08-16T08:26:40Z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