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22"/>
  </p:notesMasterIdLst>
  <p:handoutMasterIdLst>
    <p:handoutMasterId r:id="rId23"/>
  </p:handoutMasterIdLst>
  <p:sldIdLst>
    <p:sldId id="371" r:id="rId9"/>
    <p:sldId id="373" r:id="rId10"/>
    <p:sldId id="353" r:id="rId11"/>
    <p:sldId id="370" r:id="rId12"/>
    <p:sldId id="372" r:id="rId13"/>
    <p:sldId id="395" r:id="rId14"/>
    <p:sldId id="396" r:id="rId15"/>
    <p:sldId id="397" r:id="rId16"/>
    <p:sldId id="399" r:id="rId17"/>
    <p:sldId id="400" r:id="rId18"/>
    <p:sldId id="401" r:id="rId19"/>
    <p:sldId id="402" r:id="rId20"/>
    <p:sldId id="4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14"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7"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12" name="Eva-Marie Wadman" initials="EMW" lastIdx="2" clrIdx="11">
    <p:extLst>
      <p:ext uri="{19B8F6BF-5375-455C-9EA6-DF929625EA0E}">
        <p15:presenceInfo xmlns:p15="http://schemas.microsoft.com/office/powerpoint/2012/main" userId="3960c2161a5dcad0" providerId="Windows Live"/>
      </p:ext>
    </p:extLst>
  </p:cmAuthor>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0DF"/>
    <a:srgbClr val="F4E4D1"/>
    <a:srgbClr val="D4C2CA"/>
    <a:srgbClr val="86A2AB"/>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ED136-CA11-C37B-25D9-6DB13210504A}" v="3" dt="2026-04-28T11:09:09.156"/>
    <p1510:client id="{92ADB2C0-2339-44AA-B22E-4398BE14B29D}" v="8" dt="2026-04-29T12:11:42.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38" autoAdjust="0"/>
    <p:restoredTop sz="62935" autoAdjust="0"/>
  </p:normalViewPr>
  <p:slideViewPr>
    <p:cSldViewPr snapToGrid="0">
      <p:cViewPr varScale="1">
        <p:scale>
          <a:sx n="69" d="100"/>
          <a:sy n="69" d="100"/>
        </p:scale>
        <p:origin x="688" y="192"/>
      </p:cViewPr>
      <p:guideLst>
        <p:guide orient="horz" pos="2160"/>
        <p:guide pos="3863"/>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46CED136-CA11-C37B-25D9-6DB13210504A}"/>
    <pc:docChg chg="modSld">
      <pc:chgData name="Katherine Cash" userId="S::katherine.cash_smc.global#ext#@stefanusalliansen.onmicrosoft.com::c8443033-ba39-4d66-bc55-3451e72e1980" providerId="AD" clId="Web-{46CED136-CA11-C37B-25D9-6DB13210504A}" dt="2026-04-28T11:19:30.896" v="1"/>
      <pc:docMkLst>
        <pc:docMk/>
      </pc:docMkLst>
      <pc:sldChg chg="modNotes">
        <pc:chgData name="Katherine Cash" userId="S::katherine.cash_smc.global#ext#@stefanusalliansen.onmicrosoft.com::c8443033-ba39-4d66-bc55-3451e72e1980" providerId="AD" clId="Web-{46CED136-CA11-C37B-25D9-6DB13210504A}" dt="2026-04-28T11:19:30.896" v="1"/>
        <pc:sldMkLst>
          <pc:docMk/>
          <pc:sldMk cId="1193706311" sldId="370"/>
        </pc:sldMkLst>
      </pc:sldChg>
      <pc:sldChg chg="modSp">
        <pc:chgData name="Katherine Cash" userId="S::katherine.cash_smc.global#ext#@stefanusalliansen.onmicrosoft.com::c8443033-ba39-4d66-bc55-3451e72e1980" providerId="AD" clId="Web-{46CED136-CA11-C37B-25D9-6DB13210504A}" dt="2026-04-28T11:08:25.749" v="0" actId="20577"/>
        <pc:sldMkLst>
          <pc:docMk/>
          <pc:sldMk cId="1669646669" sldId="373"/>
        </pc:sldMkLst>
        <pc:spChg chg="mod">
          <ac:chgData name="Katherine Cash" userId="S::katherine.cash_smc.global#ext#@stefanusalliansen.onmicrosoft.com::c8443033-ba39-4d66-bc55-3451e72e1980" providerId="AD" clId="Web-{46CED136-CA11-C37B-25D9-6DB13210504A}" dt="2026-04-28T11:08:25.749" v="0" actId="20577"/>
          <ac:spMkLst>
            <pc:docMk/>
            <pc:sldMk cId="1669646669" sldId="373"/>
            <ac:spMk id="6" creationId="{586552A5-80D1-5E49-BF59-CA8F281A9CAA}"/>
          </ac:spMkLst>
        </pc:spChg>
      </pc:sldChg>
    </pc:docChg>
  </pc:docChgLst>
  <pc:docChgLst>
    <pc:chgData name="Katherine Cash" userId="S::katherine.cash_smc.global#ext#@stefanusalliansen.onmicrosoft.com::c8443033-ba39-4d66-bc55-3451e72e1980" providerId="AD" clId="Web-{92ADB2C0-2339-44AA-B22E-4398BE14B29D}"/>
    <pc:docChg chg="modSld">
      <pc:chgData name="Katherine Cash" userId="S::katherine.cash_smc.global#ext#@stefanusalliansen.onmicrosoft.com::c8443033-ba39-4d66-bc55-3451e72e1980" providerId="AD" clId="Web-{92ADB2C0-2339-44AA-B22E-4398BE14B29D}" dt="2026-04-29T12:49:31.954" v="12"/>
      <pc:docMkLst>
        <pc:docMk/>
      </pc:docMkLst>
      <pc:sldChg chg="modSp">
        <pc:chgData name="Katherine Cash" userId="S::katherine.cash_smc.global#ext#@stefanusalliansen.onmicrosoft.com::c8443033-ba39-4d66-bc55-3451e72e1980" providerId="AD" clId="Web-{92ADB2C0-2339-44AA-B22E-4398BE14B29D}" dt="2026-04-29T12:11:42.358" v="3" actId="20577"/>
        <pc:sldMkLst>
          <pc:docMk/>
          <pc:sldMk cId="1723071046" sldId="371"/>
        </pc:sldMkLst>
        <pc:spChg chg="mod">
          <ac:chgData name="Katherine Cash" userId="S::katherine.cash_smc.global#ext#@stefanusalliansen.onmicrosoft.com::c8443033-ba39-4d66-bc55-3451e72e1980" providerId="AD" clId="Web-{92ADB2C0-2339-44AA-B22E-4398BE14B29D}" dt="2026-04-29T12:11:42.358" v="3" actId="20577"/>
          <ac:spMkLst>
            <pc:docMk/>
            <pc:sldMk cId="1723071046" sldId="371"/>
            <ac:spMk id="9" creationId="{808E570A-7427-4C4A-9DD1-6CD9762269B5}"/>
          </ac:spMkLst>
        </pc:spChg>
      </pc:sldChg>
      <pc:sldChg chg="modNotes">
        <pc:chgData name="Katherine Cash" userId="S::katherine.cash_smc.global#ext#@stefanusalliansen.onmicrosoft.com::c8443033-ba39-4d66-bc55-3451e72e1980" providerId="AD" clId="Web-{92ADB2C0-2339-44AA-B22E-4398BE14B29D}" dt="2026-04-29T12:49:31.954" v="12"/>
        <pc:sldMkLst>
          <pc:docMk/>
          <pc:sldMk cId="1669646669" sldId="373"/>
        </pc:sldMkLst>
      </pc:sldChg>
    </pc:docChg>
  </pc:docChgLst>
  <pc:docChgLst>
    <pc:chgData name="Katherine Cash" userId="S::katherine.cash_smc.global#ext#@stefanusalliansen.onmicrosoft.com::c8443033-ba39-4d66-bc55-3451e72e1980" providerId="AD" clId="Web-{1A13BD50-5ED3-F2C0-10BD-609D9A963173}"/>
    <pc:docChg chg="modSld">
      <pc:chgData name="Katherine Cash" userId="S::katherine.cash_smc.global#ext#@stefanusalliansen.onmicrosoft.com::c8443033-ba39-4d66-bc55-3451e72e1980" providerId="AD" clId="Web-{1A13BD50-5ED3-F2C0-10BD-609D9A963173}" dt="2026-03-30T11:27:32.335" v="0" actId="20577"/>
      <pc:docMkLst>
        <pc:docMk/>
      </pc:docMkLst>
      <pc:sldChg chg="modSp">
        <pc:chgData name="Katherine Cash" userId="S::katherine.cash_smc.global#ext#@stefanusalliansen.onmicrosoft.com::c8443033-ba39-4d66-bc55-3451e72e1980" providerId="AD" clId="Web-{1A13BD50-5ED3-F2C0-10BD-609D9A963173}" dt="2026-03-30T11:27:32.335" v="0" actId="20577"/>
        <pc:sldMkLst>
          <pc:docMk/>
          <pc:sldMk cId="1669646669" sldId="373"/>
        </pc:sldMkLst>
        <pc:spChg chg="mod">
          <ac:chgData name="Katherine Cash" userId="S::katherine.cash_smc.global#ext#@stefanusalliansen.onmicrosoft.com::c8443033-ba39-4d66-bc55-3451e72e1980" providerId="AD" clId="Web-{1A13BD50-5ED3-F2C0-10BD-609D9A963173}" dt="2026-03-30T11:27:32.335" v="0" actId="20577"/>
          <ac:spMkLst>
            <pc:docMk/>
            <pc:sldMk cId="1669646669" sldId="373"/>
            <ac:spMk id="6" creationId="{586552A5-80D1-5E49-BF59-CA8F281A9C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2026-05-04</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2026-05-04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200" b="0" i="0" noProof="0" dirty="0">
                <a:solidFill>
                  <a:srgbClr val="000000"/>
                </a:solidFill>
                <a:effectLst/>
                <a:latin typeface="+mn-lt"/>
              </a:rPr>
              <a:t>Họ nhận ra rằng bọn trẻ muốn chơi bóng đá, nhưng không gian tốt duy nhất để chơi bóng đá là ở quảng trường bên ngoài nhà thờ Công giáo. Cặp đôi đã tiếp cận với linh mục địa phương, Cha Francis, người đã rất ủng hộ và giúp đỡ họ tổ chức các hoạt động.  </a:t>
            </a:r>
          </a:p>
          <a:p>
            <a:pPr algn="l" rtl="0" fontAlgn="base"/>
            <a:endParaRPr lang="vi-VN" sz="1200" b="0" i="0" noProof="0" dirty="0">
              <a:solidFill>
                <a:srgbClr val="000000"/>
              </a:solidFill>
              <a:effectLst/>
              <a:latin typeface="+mn-lt"/>
            </a:endParaRPr>
          </a:p>
          <a:p>
            <a:pPr algn="l" rtl="0" fontAlgn="base"/>
            <a:r>
              <a:rPr lang="vi-VN" sz="1200" b="0" i="0" noProof="0" dirty="0">
                <a:solidFill>
                  <a:srgbClr val="000000"/>
                </a:solidFill>
                <a:effectLst/>
                <a:latin typeface="+mn-lt"/>
              </a:rPr>
              <a:t>Anh ấy nói, “Chúng tôi thực sự cần những gì Sameh và Hanaa đang làm ở ngôi làng này và chúng tôi hy vọng nó sẽ lan tỏa đến tất cả các ngôi làng.”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181086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b="0" i="0" dirty="0">
                <a:solidFill>
                  <a:srgbClr val="000000"/>
                </a:solidFill>
                <a:effectLst/>
                <a:latin typeface="+mn-lt"/>
                <a:cs typeface="Calibri"/>
              </a:rPr>
              <a:t>Lúc đầu những đứa trẻ Hồi giáo không muốn đến đó, nhưng cuối cùng tất cả chúng đều đi theo sự dẫn dắt của Hanaa.  </a:t>
            </a:r>
          </a:p>
          <a:p>
            <a:pPr fontAlgn="base"/>
            <a:r>
              <a:rPr lang="vi-VN" sz="1200" b="0" i="0" dirty="0">
                <a:solidFill>
                  <a:srgbClr val="000000"/>
                </a:solidFill>
                <a:effectLst/>
                <a:latin typeface="+mn-lt"/>
                <a:cs typeface="Calibri"/>
              </a:rPr>
              <a:t>“Chậm mà chắc, tôi đã cố gắng hòa nhập những đứa trẻ lại với nhau,” cô nói. “Phản ứng đầu tiên của chúng là từ chối, nhưng từng bước một, chính bản thân chúng đã hình thành nên những nhóm hỗn hợp mới.”  </a:t>
            </a:r>
          </a:p>
          <a:p>
            <a:pPr fontAlgn="base"/>
            <a:endParaRPr lang="vi-VN" sz="1200" b="0" i="0" dirty="0">
              <a:solidFill>
                <a:srgbClr val="000000"/>
              </a:solidFill>
              <a:effectLst/>
              <a:latin typeface="+mn-lt"/>
              <a:cs typeface="Calibri"/>
            </a:endParaRPr>
          </a:p>
          <a:p>
            <a:pPr fontAlgn="base"/>
            <a:r>
              <a:rPr lang="vi-VN" sz="1200" b="0" i="0" dirty="0">
                <a:solidFill>
                  <a:srgbClr val="000000"/>
                </a:solidFill>
                <a:effectLst/>
                <a:latin typeface="+mn-lt"/>
                <a:cs typeface="Calibri"/>
              </a:rPr>
              <a:t>Hanaa và Sameh đã mời cha mẹ của bọn trẻ đến xem các hoạt động của nhóm. Các bà mẹ thường là những người đầu tiên phản hồi tích cực khi thấy cách các con tương tác với nhau</a:t>
            </a:r>
            <a:r>
              <a:rPr lang="en-US" sz="1200" b="0" i="0" dirty="0">
                <a:solidFill>
                  <a:srgbClr val="000000"/>
                </a:solidFill>
                <a:effectLst/>
                <a:latin typeface="+mn-lt"/>
                <a:cs typeface="Calibri"/>
              </a:rPr>
              <a:t>”  </a:t>
            </a:r>
          </a:p>
          <a:p>
            <a:pPr algn="l" rtl="0" fontAlgn="base"/>
            <a:r>
              <a:rPr lang="sv-SE" sz="1800" b="0" i="0" dirty="0">
                <a:solidFill>
                  <a:srgbClr val="000000"/>
                </a:solidFill>
                <a:effectLst/>
                <a:latin typeface="Calibri Light" panose="020F0302020204030204" pitchFamily="34" charset="0"/>
              </a:rPr>
              <a:t>S</a:t>
            </a:r>
            <a:r>
              <a:rPr lang="vi-VN" sz="1800" b="0" i="0" dirty="0">
                <a:solidFill>
                  <a:srgbClr val="000000"/>
                </a:solidFill>
                <a:effectLst/>
                <a:latin typeface="Calibri Light" panose="020F0302020204030204" pitchFamily="34" charset="0"/>
              </a:rPr>
              <a:t>ameh nói, “Chúng ta cần thay đổi, và sự thay đổi bắt đầu bằng niềm tin vào một ý tưởng,” </a:t>
            </a:r>
            <a:r>
              <a:rPr lang="en-US" sz="1200" b="0" i="0" dirty="0">
                <a:solidFill>
                  <a:srgbClr val="000000"/>
                </a:solidFill>
                <a:effectLst/>
                <a:latin typeface="+mn-lt"/>
                <a:cs typeface="Calibri"/>
              </a:rPr>
              <a:t>v</a:t>
            </a:r>
            <a:r>
              <a:rPr lang="vi-VN" sz="1800" b="0" i="0" dirty="0">
                <a:solidFill>
                  <a:srgbClr val="000000"/>
                </a:solidFill>
                <a:effectLst/>
                <a:latin typeface="Calibri Light" panose="020F0302020204030204" pitchFamily="34" charset="0"/>
              </a:rPr>
              <a:t>à Hanna nói thêm,  “Hai chúng ta là một ví dụ sống động. Chúng tôi làm việc cùng nhau mặc dù chúng tôi theo các tôn giáo khác nhau. Chúng tôi hoàn thành công việc và chia sẻ mục tiêu cùng nhau. Mục tiêu của chúng tôi là trẻ em.” </a:t>
            </a:r>
            <a:endParaRPr lang="vi-VN" b="0" i="0" dirty="0">
              <a:solidFill>
                <a:srgbClr val="000000"/>
              </a:solidFill>
              <a:effectLst/>
              <a:latin typeface="Segoe UI" panose="020B0502040204020203" pitchFamily="34" charset="0"/>
            </a:endParaRPr>
          </a:p>
          <a:p>
            <a:pPr fontAlgn="base"/>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1494857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0" i="0" dirty="0">
                <a:solidFill>
                  <a:srgbClr val="000000"/>
                </a:solidFill>
                <a:effectLst/>
                <a:latin typeface="Calibri Light" panose="020F0302020204030204" pitchFamily="34" charset="0"/>
              </a:rPr>
              <a:t>V</a:t>
            </a:r>
            <a:r>
              <a:rPr lang="vi-VN" sz="1800" b="0" i="0" dirty="0">
                <a:solidFill>
                  <a:srgbClr val="000000"/>
                </a:solidFill>
                <a:effectLst/>
                <a:latin typeface="Calibri Light" panose="020F0302020204030204" pitchFamily="34" charset="0"/>
              </a:rPr>
              <a:t>ào cuối ngày, tất cả chúng ta đều muốn món súp của cuộc sống trở nên phong phú và đầy hương vị! Chúng ta thuộc cùng một gia đình nhân loại và chia sẻ cùng những nhu cầu và quyền cơ bản. Khi chúng ta cùng nhau làm việc vì nhân quyền thì sẽ đạt hiệu quả hơn nhiều. </a:t>
            </a:r>
            <a:endParaRPr lang="vi-VN" b="0" i="0" dirty="0">
              <a:solidFill>
                <a:srgbClr val="000000"/>
              </a:solidFill>
              <a:effectLst/>
              <a:latin typeface="Segoe UI" panose="020B0502040204020203" pitchFamily="34" charset="0"/>
            </a:endParaRPr>
          </a:p>
          <a:p>
            <a:pPr algn="l" rtl="0" fontAlgn="base"/>
            <a:r>
              <a:rPr lang="vi-VN" sz="1800" b="0" i="0" dirty="0">
                <a:solidFill>
                  <a:srgbClr val="000000"/>
                </a:solidFill>
                <a:effectLst/>
                <a:latin typeface="Calibri Light" panose="020F0302020204030204" pitchFamily="34" charset="0"/>
              </a:rPr>
              <a:t>Trong hai chuyên đề tiếp theo, chúng ta sẽ tìm hiểu thêm về các vi phạm quyền tự do tôn giáo hoặc niềm tin và cố gắng lập bản đồ những vi phạm này trông như thế nào trong cộng đồng của chúng ta. Hy vọng rằng những kiến thức đó có thể giúp chúng ta thực hiện các bước tiếp theo trong việc trở thành những người muốn thay đổi ở địa phương.</a:t>
            </a:r>
            <a:endParaRPr lang="vi-VN"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44866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13</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2026-05-04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192970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dirty="0">
                <a:solidFill>
                  <a:srgbClr val="000000"/>
                </a:solidFill>
              </a:rPr>
              <a:t>Chào mừng mọi người đến với phiên và giải thích rằng: </a:t>
            </a:r>
            <a:endParaRPr lang="vi-VN" dirty="0">
              <a:solidFill>
                <a:srgbClr val="000000"/>
              </a:solidFill>
              <a:latin typeface="Arial"/>
              <a:cs typeface="Arial"/>
            </a:endParaRPr>
          </a:p>
          <a:p>
            <a:pPr marL="171450" indent="-171450">
              <a:buFont typeface="Arial" panose="020B0604020202020204" pitchFamily="34" charset="0"/>
              <a:buChar char="•"/>
            </a:pPr>
            <a:r>
              <a:rPr lang="vi-VN" dirty="0">
                <a:solidFill>
                  <a:srgbClr val="000000"/>
                </a:solidFill>
                <a:latin typeface="Arial"/>
                <a:cs typeface="Arial"/>
              </a:rPr>
              <a:t>Chủ đề của phiên hôm nay là ‘Những danh tính của chúng ta’. </a:t>
            </a:r>
          </a:p>
          <a:p>
            <a:pPr marL="171450" indent="-171450">
              <a:buFont typeface="Arial" panose="020B0604020202020204" pitchFamily="34" charset="0"/>
              <a:buChar char="•"/>
            </a:pPr>
            <a:r>
              <a:rPr lang="vi-VN" dirty="0">
                <a:solidFill>
                  <a:srgbClr val="000000"/>
                </a:solidFill>
                <a:latin typeface="Arial"/>
                <a:cs typeface="Arial"/>
              </a:rPr>
              <a:t>Mục đích của buổi học không chỉ tập trung vào việc nhìn thấy sự phân chia tồn tại giữa các bộ phận khác nhau trong cộng đồng của chúng ta mà còn là những điểm chung của chúng ta. </a:t>
            </a:r>
          </a:p>
          <a:p>
            <a:pPr marL="171450" indent="-171450">
              <a:buFont typeface="Arial" panose="020B0604020202020204" pitchFamily="34" charset="0"/>
              <a:buChar char="•"/>
            </a:pPr>
            <a:r>
              <a:rPr lang="vi-VN" dirty="0">
                <a:solidFill>
                  <a:srgbClr val="000000"/>
                </a:solidFill>
                <a:latin typeface="Arial"/>
                <a:cs typeface="Arial"/>
              </a:rPr>
              <a:t>Buổi học sẽ có nhiều hoạt động tương, nhiều thảo luận và chia sẻ.</a:t>
            </a:r>
            <a:endParaRPr lang="vi-VN" dirty="0">
              <a:latin typeface="Arial"/>
              <a:cs typeface="Arial"/>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2026-05-04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2800" b="1" i="0" noProof="0" dirty="0">
                <a:solidFill>
                  <a:srgbClr val="000000"/>
                </a:solidFill>
                <a:effectLst/>
                <a:latin typeface="Calibri" panose="020F0502020204030204" pitchFamily="34" charset="0"/>
              </a:rPr>
              <a:t>Bài tập: </a:t>
            </a:r>
            <a:r>
              <a:rPr lang="vi-VN" sz="1800" b="1" i="0" noProof="0" dirty="0">
                <a:solidFill>
                  <a:srgbClr val="000000"/>
                </a:solidFill>
                <a:effectLst/>
                <a:latin typeface="Calibri" panose="020F0502020204030204" pitchFamily="34" charset="0"/>
              </a:rPr>
              <a:t>Danh tính xã hội của chúng ta </a:t>
            </a:r>
            <a:endParaRPr lang="vi-VN" sz="1200" b="1" i="0" noProof="0" dirty="0">
              <a:solidFill>
                <a:srgbClr val="000000"/>
              </a:solidFill>
              <a:effectLst/>
              <a:latin typeface="+mn-lt"/>
            </a:endParaRPr>
          </a:p>
          <a:p>
            <a:pPr algn="l" rtl="0" fontAlgn="base"/>
            <a:endParaRPr lang="vi-VN" sz="1200" b="0" i="0" noProof="0" dirty="0">
              <a:solidFill>
                <a:srgbClr val="000000"/>
              </a:solidFill>
              <a:effectLst/>
              <a:latin typeface="+mn-lt"/>
            </a:endParaRPr>
          </a:p>
          <a:p>
            <a:pPr algn="l" rtl="0" fontAlgn="base"/>
            <a:r>
              <a:rPr lang="vi-VN" sz="1800" b="0" i="0" noProof="0" dirty="0">
                <a:solidFill>
                  <a:srgbClr val="000000"/>
                </a:solidFill>
                <a:effectLst/>
                <a:latin typeface="Times New Roman" panose="02020603050405020304" pitchFamily="18" charset="0"/>
              </a:rPr>
              <a:t>Trang trình bày này hiển thị các câu hỏi thảo luận trong bài tập. </a:t>
            </a:r>
            <a:endParaRPr lang="vi-VN" sz="1200" b="0" i="0" noProof="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b="0" i="1" noProof="0" dirty="0">
                <a:solidFill>
                  <a:srgbClr val="000000"/>
                </a:solidFill>
                <a:effectLst/>
                <a:latin typeface="+mn-lt"/>
                <a:cs typeface="Calibri"/>
              </a:rPr>
              <a:t>Trang trình bày thứ 4-13 trở đi minh họa các nhận xét kết luận cho buổi học.</a:t>
            </a:r>
            <a:r>
              <a:rPr lang="vi-VN" sz="1200" b="0" i="0" noProof="0" dirty="0">
                <a:solidFill>
                  <a:srgbClr val="000000"/>
                </a:solidFill>
                <a:effectLst/>
                <a:latin typeface="+mn-lt"/>
                <a:cs typeface="Calibri"/>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vi-VN" sz="1200" b="1" i="0" noProof="0" dirty="0">
              <a:solidFill>
                <a:srgbClr val="000000"/>
              </a:solidFill>
              <a:effectLst/>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vi-VN" sz="1200" b="1" i="0" noProof="0" dirty="0">
                <a:solidFill>
                  <a:srgbClr val="000000"/>
                </a:solidFill>
                <a:effectLst/>
                <a:latin typeface="Arial"/>
                <a:cs typeface="Arial"/>
              </a:rPr>
              <a:t>Nhận xét kết luận</a:t>
            </a:r>
            <a:r>
              <a:rPr lang="vi-VN" sz="1200" b="1" noProof="0" dirty="0">
                <a:solidFill>
                  <a:srgbClr val="000000"/>
                </a:solidFill>
                <a:latin typeface="Arial"/>
                <a:cs typeface="Arial"/>
              </a:rPr>
              <a:t>: </a:t>
            </a:r>
            <a:r>
              <a:rPr lang="vi-VN" sz="1200" kern="1200" noProof="0">
                <a:solidFill>
                  <a:schemeClr val="tx1"/>
                </a:solidFill>
                <a:effectLst/>
                <a:latin typeface="Arial"/>
                <a:cs typeface="Arial"/>
              </a:rPr>
              <a:t>Danh tính và Định kiến</a:t>
            </a:r>
          </a:p>
          <a:p>
            <a:pPr marL="0" marR="0" lvl="0" indent="0" algn="l" defTabSz="914400" rtl="0" eaLnBrk="1" fontAlgn="base" latinLnBrk="0" hangingPunct="1">
              <a:lnSpc>
                <a:spcPct val="100000"/>
              </a:lnSpc>
              <a:spcBef>
                <a:spcPts val="0"/>
              </a:spcBef>
              <a:spcAft>
                <a:spcPts val="0"/>
              </a:spcAft>
              <a:buClrTx/>
              <a:buSzTx/>
              <a:buFontTx/>
              <a:buNone/>
              <a:tabLst/>
              <a:defRPr/>
            </a:pPr>
            <a:br>
              <a:rPr lang="en-US" sz="1200" b="0" i="0" dirty="0">
                <a:effectLst/>
                <a:latin typeface="+mn-lt"/>
                <a:cs typeface="Calibri"/>
              </a:rPr>
            </a:br>
            <a:r>
              <a:rPr lang="vi-VN" sz="1200" kern="1200" dirty="0">
                <a:solidFill>
                  <a:schemeClr val="tx1"/>
                </a:solidFill>
                <a:effectLst/>
                <a:latin typeface="+mn-lt"/>
                <a:ea typeface="+mn-ea"/>
                <a:cs typeface="+mn-cs"/>
              </a:rPr>
              <a:t>Trong chuyên đề này, chúng ta đã khám phá những danh tính khác nhau ảnh hưởng như thế nào đến cách chúng ta nhìn nhận bản thân và người khác cũng như cách chúng ta đối xử với nhau. Chúng ta cũng đã cùng nhau suy nghĩ về những danh tính và những danh tính này có thể bắt gặp trong nhiều tôn giáo khác nhau. Phụ nữ theo đạo Hindu, đạo Hồi và không theo tôn giáo nào cũng đều có nhiều bất lợi và thách thức giống nhau trong xã hội, cũng như những người theo Phật giáo, Thiên Chúa giáo và Do Thái giáo, bị khuyết tật hoặc những người theo bất kỳ niềm tin nào không được học hành đến nơi đến chốn. Chúng ta có những điểm chung cũng như điểm khác biệt. </a:t>
            </a:r>
            <a:endParaRPr lang="en-US" sz="1200" kern="1200" dirty="0">
              <a:solidFill>
                <a:schemeClr val="tx1"/>
              </a:solidFill>
              <a:effectLst/>
              <a:latin typeface="+mn-lt"/>
              <a:ea typeface="+mn-ea"/>
              <a:cs typeface="+mn-cs"/>
            </a:endParaRPr>
          </a:p>
          <a:p>
            <a:pPr fontAlgn="base">
              <a:defRPr/>
            </a:pP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Thông thường, danh tính về tôn giáo thường được sử dụng để tạo ra sự chia rẽ giữa con người chúng ta. Điều này có thể dẫn đến việc chúng ta nhìn vào những người từ các cộng đồng khác như thể họ có một bản sắc duy nhất – Do Thái, Hồi giáo, Phật giáo, v.v. và như thể tất cả mọi người với danh tính đó đều suy nghĩ, cảm nhận và hành động giống nhau. Mọi người thường gán cho nhau những khuôn mẫu. Thông thường, chúng ta có ý thức hoặc vô thức cho rằng những người có cùng một tôn giáo hoặc niềm tin về cơ bản là giống nhau, bất kể tuổi tác, giới tính, giai cấp, quốc tịch hoặc quan điểm chính trị và bất kể họ có tuân thủ niềm tin và thực hành của họ hay không. </a:t>
            </a:r>
            <a:endParaRPr lang="en-US" sz="1200" kern="1200" dirty="0">
              <a:solidFill>
                <a:schemeClr val="tx1"/>
              </a:solidFill>
              <a:effectLst/>
              <a:latin typeface="+mn-lt"/>
              <a:ea typeface="+mn-ea"/>
              <a:cs typeface="+mn-cs"/>
            </a:endParaRPr>
          </a:p>
          <a:p>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200" b="0" i="0" dirty="0">
                <a:solidFill>
                  <a:srgbClr val="000000"/>
                </a:solidFill>
                <a:effectLst/>
                <a:latin typeface="+mn-lt"/>
              </a:rPr>
              <a:t>Chúng ta cũng thường thấy con người được xác định bởi tôn giáo của họ - cho rằng  mọi thứ khác về họ được xác định bởi tôn giáo đó. Vì vậy, nếu một người nào đó trong nhóm làm điều gì sai trái, đó là vì tôn giáo của họ ủng hộ những điều xấu hoặc trái đạo đức</a:t>
            </a:r>
            <a:r>
              <a:rPr lang="en-US" sz="1200" b="0" i="0" dirty="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269399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vi-VN" sz="1200" kern="1200" dirty="0">
                <a:solidFill>
                  <a:schemeClr val="tx1"/>
                </a:solidFill>
                <a:effectLst/>
                <a:latin typeface="+mn-lt"/>
                <a:ea typeface="+mn-ea"/>
                <a:cs typeface="+mn-cs"/>
              </a:rPr>
              <a:t>Khi mọi người từ các cộng đồng khác nhau không có mối quan hệ với nhau, cũng dễ dàng cho rằng ‘người kia’ hoàn toàn khác với ‘chúng ta’ – rằng ‘họ’ có những sở thích, nhu cầu, giá trị và cảm xúc khác với ‘chúng ta’. Trên cơ sở đó, chúng ta có thể nghĩ rằng họ không có hiểu biết hoặc trí tuệ mà chúng ta có thể học hỏi được, hoặc thậm chí xem họ là người thấp kém hơn về mặt văn hóa hoặc đạo đức. </a:t>
            </a:r>
            <a:br>
              <a:rPr lang="vi-VN" sz="1200" kern="1200" dirty="0">
                <a:solidFill>
                  <a:schemeClr val="tx1"/>
                </a:solidFill>
                <a:effectLst/>
                <a:latin typeface="+mn-lt"/>
                <a:ea typeface="+mn-ea"/>
                <a:cs typeface="+mn-cs"/>
              </a:rPr>
            </a:br>
            <a:endParaRPr lang="en-US" sz="1200" b="0" i="0" dirty="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171036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Nếu thay vào đó, chúng ta xem xét một mặt của những người thuộc các nhóm khác trong xã hội – cho dù họ có nhiều sắc thái và kinh nghiệm sống (có thể tương đồng với chúng ta) – thì có lẽ chúng ta có thể đánh giá cao, đồng cảm và đồng nhất với nhau theo những cách mới và tìm cách vượt qua ranh giới và xây dựng các mối quan hệ. </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vi-VN" sz="1200" kern="1200" dirty="0">
                <a:solidFill>
                  <a:schemeClr val="tx1"/>
                </a:solidFill>
                <a:effectLst/>
                <a:latin typeface="+mn-lt"/>
                <a:ea typeface="+mn-ea"/>
                <a:cs typeface="+mn-cs"/>
              </a:rPr>
              <a:t>Một số danh tính dẫn đến bất lợi trong xã hội, một số khác lại cho chúng ta đặc quyền. Nhận ra các đặc quyền của mình có thể giúp chúng ta nhận ra khi nào chúng ta là một phần của vấn đề gây ra bất lợi cho người khác. Và việc nhận ra con người có nhiều danh tính khác nhau có thể giúp chúng ta nhìn thấy các khả năng và cơ hội để đứng lên chống lại sự bất lợi và phân biệt đối xử mà chúng ta phải đối mặt, đồng thời sát cánh với những người đang đối mặt với sự phân biệt đối xử.</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214662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dirty="0">
                <a:solidFill>
                  <a:srgbClr val="000000"/>
                </a:solidFill>
                <a:effectLst/>
                <a:latin typeface="+mn-lt"/>
              </a:rPr>
              <a:t>S</a:t>
            </a:r>
            <a:r>
              <a:rPr lang="vi-VN" sz="1200" b="0" i="0" dirty="0">
                <a:solidFill>
                  <a:srgbClr val="000000"/>
                </a:solidFill>
                <a:effectLst/>
                <a:latin typeface="+mn-lt"/>
              </a:rPr>
              <a:t>ameh, một thanh niên theo Thiên Chúa giáo, và Hanaa, một thiếu nữ Hồi giáo, đến từ làng Hijaza thuộc phủ Qana ở Ai Cập. Họ làm việc cùng nhau để phá bỏ rào cản giữa cộng đồng Hồi giáo và Thiên Chúa giáo trong làng. </a:t>
            </a:r>
          </a:p>
          <a:p>
            <a:pPr algn="l" rtl="0" fontAlgn="base"/>
            <a:r>
              <a:rPr lang="vi-VN" sz="1200" b="0" i="0" dirty="0">
                <a:solidFill>
                  <a:srgbClr val="000000"/>
                </a:solidFill>
                <a:effectLst/>
                <a:latin typeface="+mn-lt"/>
              </a:rPr>
              <a:t>Hanaa nói, “Tôi đã thấy những đứa trẻ từ chối ngồi hoặc giao lưu với nhau, bởi vì chúng theo các tôn giáo khác nhau.” </a:t>
            </a:r>
          </a:p>
          <a:p>
            <a:pPr algn="l" rtl="0" fontAlgn="base"/>
            <a:r>
              <a:rPr lang="vi-VN" sz="1200" b="0" i="0" dirty="0">
                <a:solidFill>
                  <a:srgbClr val="000000"/>
                </a:solidFill>
                <a:effectLst/>
                <a:latin typeface="+mn-lt"/>
              </a:rPr>
              <a:t>Sameh nói, “Tôi cảm thấy rằng sẽ dễ dàng hơn nếu cùng nhau giải quyết vấn đề này và cố gắng thay đổi quan điểm của họ. Chúng ta muốn những đứa trẻ của khu vực này trở thành những hạt giống cho sự thay đổi.</a:t>
            </a:r>
            <a:r>
              <a:rPr lang="en-US" sz="1200" b="0" i="0" dirty="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150967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73D997B4-7CB7-4449-B08F-A2AA52A5777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533649"/>
            <a:ext cx="10439400" cy="3643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Rubrik 7">
            <a:extLst>
              <a:ext uri="{FF2B5EF4-FFF2-40B4-BE49-F238E27FC236}">
                <a16:creationId xmlns:a16="http://schemas.microsoft.com/office/drawing/2014/main" id="{7732A492-4E6F-4760-81F2-6EAD9ED1F759}"/>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id="{C3FF8938-9A51-4CC5-B08B-9CD8BBB19058}"/>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16956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id="{1AFC3591-5B8D-4874-8FD0-513045EBA1C6}"/>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422926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id="{A1678B58-3F65-4667-82A6-7C84364E176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2176676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2026-05-04</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6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2026-05-04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5"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2026-05-04</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2026-05-04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4"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1877437"/>
          </a:xfrm>
          <a:prstGeom prst="rect">
            <a:avLst/>
          </a:prstGeom>
        </p:spPr>
        <p:txBody>
          <a:bodyPr wrap="square">
            <a:spAutoFit/>
          </a:bodyPr>
          <a:lstStyle/>
          <a:p>
            <a:pPr lvl="0"/>
            <a:endParaRPr lang="vi-VN" sz="4400" b="1" noProof="0" dirty="0"/>
          </a:p>
          <a:p>
            <a:pPr lvl="0"/>
            <a:endParaRPr lang="vi-VN" sz="3600" b="1" noProof="0" dirty="0">
              <a:latin typeface="Calibri" panose="020F0502020204030204" pitchFamily="34" charset="0"/>
            </a:endParaRPr>
          </a:p>
          <a:p>
            <a:endParaRPr lang="vi-VN" sz="3600" noProof="0" dirty="0">
              <a:solidFill>
                <a:srgbClr val="0070C0"/>
              </a:solidFill>
              <a:latin typeface="Calibri" panose="020F0502020204030204" pitchFamily="34" charset="0"/>
            </a:endParaRPr>
          </a:p>
        </p:txBody>
      </p:sp>
      <p:pic>
        <p:nvPicPr>
          <p:cNvPr id="8" name="Bildobjekt 7">
            <a:extLst>
              <a:ext uri="{FF2B5EF4-FFF2-40B4-BE49-F238E27FC236}">
                <a16:creationId xmlns:a16="http://schemas.microsoft.com/office/drawing/2014/main" id="{587A7347-887F-41E0-A099-BB83A35157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sp>
        <p:nvSpPr>
          <p:cNvPr id="2" name="textruta 1">
            <a:extLst>
              <a:ext uri="{FF2B5EF4-FFF2-40B4-BE49-F238E27FC236}">
                <a16:creationId xmlns:a16="http://schemas.microsoft.com/office/drawing/2014/main" id="{E4AF4911-22CF-298A-EAB7-549563057D2B}"/>
              </a:ext>
            </a:extLst>
          </p:cNvPr>
          <p:cNvSpPr txBox="1"/>
          <p:nvPr/>
        </p:nvSpPr>
        <p:spPr>
          <a:xfrm>
            <a:off x="0" y="1068583"/>
            <a:ext cx="12192000" cy="1938992"/>
          </a:xfrm>
          <a:prstGeom prst="rect">
            <a:avLst/>
          </a:prstGeom>
          <a:noFill/>
        </p:spPr>
        <p:txBody>
          <a:bodyPr wrap="square" lIns="91440" tIns="45720" rIns="91440" bIns="45720" rtlCol="0" anchor="t">
            <a:spAutoFit/>
          </a:bodyPr>
          <a:lstStyle/>
          <a:p>
            <a:pPr algn="ctr"/>
            <a:r>
              <a:rPr lang="vi-VN" sz="6000" noProof="0" dirty="0">
                <a:solidFill>
                  <a:schemeClr val="tx1">
                    <a:lumMod val="65000"/>
                    <a:lumOff val="35000"/>
                  </a:schemeClr>
                </a:solidFill>
                <a:latin typeface="Calibri" panose="020F0502020204030204" pitchFamily="34" charset="0"/>
              </a:rPr>
              <a:t>Khóa học </a:t>
            </a:r>
            <a:r>
              <a:rPr lang="vi-VN" sz="6000" b="1" noProof="0" dirty="0">
                <a:solidFill>
                  <a:schemeClr val="tx1">
                    <a:lumMod val="65000"/>
                    <a:lumOff val="35000"/>
                  </a:schemeClr>
                </a:solidFill>
                <a:latin typeface="Calibri" panose="020F0502020204030204" pitchFamily="34" charset="0"/>
              </a:rPr>
              <a:t>người muốn thay đổi</a:t>
            </a:r>
            <a:r>
              <a:rPr lang="vi-VN" sz="6000" noProof="0" dirty="0">
                <a:solidFill>
                  <a:schemeClr val="tx1">
                    <a:lumMod val="65000"/>
                    <a:lumOff val="35000"/>
                  </a:schemeClr>
                </a:solidFill>
                <a:latin typeface="Calibri" panose="020F0502020204030204" pitchFamily="34" charset="0"/>
              </a:rPr>
              <a:t>  </a:t>
            </a:r>
          </a:p>
          <a:p>
            <a:pPr algn="ctr"/>
            <a:r>
              <a:rPr lang="vi-VN" sz="6000" noProof="0" dirty="0">
                <a:solidFill>
                  <a:schemeClr val="tx1">
                    <a:lumMod val="65000"/>
                    <a:lumOff val="35000"/>
                  </a:schemeClr>
                </a:solidFill>
                <a:latin typeface="Calibri"/>
                <a:ea typeface="Calibri"/>
                <a:cs typeface="Calibri"/>
              </a:rPr>
              <a:t>địa phương</a:t>
            </a:r>
          </a:p>
        </p:txBody>
      </p:sp>
      <p:pic>
        <p:nvPicPr>
          <p:cNvPr id="4" name="Bildobjekt 3" descr="En bild som visar text, clipart&#10;&#10;Automatiskt genererad beskrivning">
            <a:extLst>
              <a:ext uri="{FF2B5EF4-FFF2-40B4-BE49-F238E27FC236}">
                <a16:creationId xmlns:a16="http://schemas.microsoft.com/office/drawing/2014/main" id="{A86DB948-A2A3-C53B-9038-BCC0358D33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4976" y="3429000"/>
            <a:ext cx="5905500" cy="13462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0" name="Bildobjekt 9">
            <a:extLst>
              <a:ext uri="{FF2B5EF4-FFF2-40B4-BE49-F238E27FC236}">
                <a16:creationId xmlns:a16="http://schemas.microsoft.com/office/drawing/2014/main" id="{9142CA49-FC5A-4567-8973-B24B7FA5A9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14" name="Rektangel 13">
            <a:extLst>
              <a:ext uri="{FF2B5EF4-FFF2-40B4-BE49-F238E27FC236}">
                <a16:creationId xmlns:a16="http://schemas.microsoft.com/office/drawing/2014/main" id="{E838CA2B-5D84-4BF0-B843-F30BFD2DB2F0}"/>
              </a:ext>
            </a:extLst>
          </p:cNvPr>
          <p:cNvSpPr/>
          <p:nvPr/>
        </p:nvSpPr>
        <p:spPr>
          <a:xfrm rot="16200000">
            <a:off x="9529143" y="5320294"/>
            <a:ext cx="2483058" cy="215444"/>
          </a:xfrm>
          <a:prstGeom prst="rect">
            <a:avLst/>
          </a:prstGeom>
        </p:spPr>
        <p:txBody>
          <a:bodyPr wrap="square">
            <a:spAutoFit/>
          </a:bodyPr>
          <a:lstStyle/>
          <a:p>
            <a:r>
              <a:rPr lang="vi-VN" sz="800" noProof="0" dirty="0">
                <a:solidFill>
                  <a:schemeClr val="tx1">
                    <a:lumMod val="65000"/>
                    <a:lumOff val="35000"/>
                  </a:schemeClr>
                </a:solidFill>
                <a:ea typeface="+mn-lt"/>
                <a:cs typeface="+mn-lt"/>
              </a:rPr>
              <a:t>Photo: Taadudiya</a:t>
            </a:r>
            <a:endParaRPr lang="vi-VN" sz="800" noProof="0" dirty="0">
              <a:solidFill>
                <a:schemeClr val="tx1">
                  <a:lumMod val="65000"/>
                  <a:lumOff val="35000"/>
                </a:schemeClr>
              </a:solidFill>
              <a:cs typeface="Calibri"/>
            </a:endParaRPr>
          </a:p>
        </p:txBody>
      </p:sp>
      <p:pic>
        <p:nvPicPr>
          <p:cNvPr id="6" name="Bildobjekt 5">
            <a:extLst>
              <a:ext uri="{FF2B5EF4-FFF2-40B4-BE49-F238E27FC236}">
                <a16:creationId xmlns:a16="http://schemas.microsoft.com/office/drawing/2014/main" id="{05DF8FE5-108B-4B6E-80E4-1C76A46D2B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084" y="5576693"/>
            <a:ext cx="1815090" cy="794428"/>
          </a:xfrm>
          <a:prstGeom prst="rect">
            <a:avLst/>
          </a:prstGeom>
        </p:spPr>
      </p:pic>
    </p:spTree>
    <p:extLst>
      <p:ext uri="{BB962C8B-B14F-4D97-AF65-F5344CB8AC3E}">
        <p14:creationId xmlns:p14="http://schemas.microsoft.com/office/powerpoint/2010/main" val="329487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5" y="1320730"/>
            <a:ext cx="10710361" cy="1877437"/>
          </a:xfrm>
          <a:prstGeom prst="rect">
            <a:avLst/>
          </a:prstGeom>
        </p:spPr>
        <p:txBody>
          <a:bodyPr wrap="square">
            <a:spAutoFit/>
          </a:bodyPr>
          <a:lstStyle/>
          <a:p>
            <a:pPr lvl="0"/>
            <a:r>
              <a:rPr lang="vi-VN" sz="4400" b="1" noProof="0" dirty="0"/>
              <a:t> </a:t>
            </a:r>
          </a:p>
          <a:p>
            <a:pPr lvl="0"/>
            <a:endParaRPr lang="vi-VN" sz="3600" b="1" noProof="0" dirty="0">
              <a:latin typeface="Calibri" panose="020F0502020204030204" pitchFamily="34" charset="0"/>
            </a:endParaRPr>
          </a:p>
          <a:p>
            <a:endParaRPr lang="vi-VN" sz="3600" noProof="0" dirty="0">
              <a:latin typeface="Calibri" panose="020F0502020204030204" pitchFamily="34" charset="0"/>
            </a:endParaRPr>
          </a:p>
        </p:txBody>
      </p:sp>
      <p:pic>
        <p:nvPicPr>
          <p:cNvPr id="9" name="Bildobjekt 8">
            <a:extLst>
              <a:ext uri="{FF2B5EF4-FFF2-40B4-BE49-F238E27FC236}">
                <a16:creationId xmlns:a16="http://schemas.microsoft.com/office/drawing/2014/main" id="{49D03899-DB01-443A-BDC6-AE8A2A32112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11" name="Rektangel 10">
            <a:extLst>
              <a:ext uri="{FF2B5EF4-FFF2-40B4-BE49-F238E27FC236}">
                <a16:creationId xmlns:a16="http://schemas.microsoft.com/office/drawing/2014/main" id="{13102018-6949-4230-A89D-D45D8AB7786B}"/>
              </a:ext>
            </a:extLst>
          </p:cNvPr>
          <p:cNvSpPr/>
          <p:nvPr/>
        </p:nvSpPr>
        <p:spPr>
          <a:xfrm rot="16200000">
            <a:off x="9529143" y="5320294"/>
            <a:ext cx="2483058" cy="215444"/>
          </a:xfrm>
          <a:prstGeom prst="rect">
            <a:avLst/>
          </a:prstGeom>
        </p:spPr>
        <p:txBody>
          <a:bodyPr wrap="square">
            <a:spAutoFit/>
          </a:bodyPr>
          <a:lstStyle/>
          <a:p>
            <a:r>
              <a:rPr lang="vi-VN" sz="800" noProof="0" dirty="0">
                <a:solidFill>
                  <a:schemeClr val="tx1">
                    <a:lumMod val="65000"/>
                    <a:lumOff val="35000"/>
                  </a:schemeClr>
                </a:solidFill>
                <a:ea typeface="+mn-lt"/>
                <a:cs typeface="+mn-lt"/>
              </a:rPr>
              <a:t>Photo: Taadudiya</a:t>
            </a:r>
            <a:endParaRPr lang="vi-VN" sz="800" noProof="0" dirty="0">
              <a:solidFill>
                <a:schemeClr val="tx1">
                  <a:lumMod val="65000"/>
                  <a:lumOff val="35000"/>
                </a:schemeClr>
              </a:solidFill>
              <a:cs typeface="Calibri"/>
            </a:endParaRPr>
          </a:p>
        </p:txBody>
      </p:sp>
      <p:pic>
        <p:nvPicPr>
          <p:cNvPr id="8" name="Bildobjekt 7">
            <a:extLst>
              <a:ext uri="{FF2B5EF4-FFF2-40B4-BE49-F238E27FC236}">
                <a16:creationId xmlns:a16="http://schemas.microsoft.com/office/drawing/2014/main" id="{B443F6D7-4929-4268-BC37-18E808B0D1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084" y="5576693"/>
            <a:ext cx="1815090" cy="794428"/>
          </a:xfrm>
          <a:prstGeom prst="rect">
            <a:avLst/>
          </a:prstGeom>
        </p:spPr>
      </p:pic>
    </p:spTree>
    <p:extLst>
      <p:ext uri="{BB962C8B-B14F-4D97-AF65-F5344CB8AC3E}">
        <p14:creationId xmlns:p14="http://schemas.microsoft.com/office/powerpoint/2010/main" val="367687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6283A92B-5A92-4CC1-88CE-68E36EBE5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0392" y="1692550"/>
            <a:ext cx="4011216" cy="4049257"/>
          </a:xfrm>
          <a:prstGeom prst="rect">
            <a:avLst/>
          </a:prstGeom>
        </p:spPr>
      </p:pic>
    </p:spTree>
    <p:extLst>
      <p:ext uri="{BB962C8B-B14F-4D97-AF65-F5344CB8AC3E}">
        <p14:creationId xmlns:p14="http://schemas.microsoft.com/office/powerpoint/2010/main" val="341909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0A5AB5AF-D854-964E-9AA8-C4DC6E502D29}"/>
              </a:ext>
            </a:extLst>
          </p:cNvPr>
          <p:cNvSpPr txBox="1"/>
          <p:nvPr/>
        </p:nvSpPr>
        <p:spPr>
          <a:xfrm>
            <a:off x="0" y="800556"/>
            <a:ext cx="12192000" cy="3139321"/>
          </a:xfrm>
          <a:prstGeom prst="rect">
            <a:avLst/>
          </a:prstGeom>
          <a:noFill/>
        </p:spPr>
        <p:txBody>
          <a:bodyPr wrap="square" lIns="91440" tIns="45720" rIns="91440" bIns="45720" rtlCol="0" anchor="t">
            <a:spAutoFit/>
          </a:bodyPr>
          <a:lstStyle/>
          <a:p>
            <a:pPr algn="ctr">
              <a:lnSpc>
                <a:spcPct val="150000"/>
              </a:lnSpc>
            </a:pPr>
            <a:endParaRPr lang="vi-VN" sz="3600" spc="600" noProof="0" dirty="0">
              <a:solidFill>
                <a:schemeClr val="bg1"/>
              </a:solidFill>
              <a:latin typeface="Calibri" panose="020F0502020204030204" pitchFamily="34" charset="0"/>
            </a:endParaRPr>
          </a:p>
          <a:p>
            <a:pPr algn="ctr"/>
            <a:r>
              <a:rPr lang="vi-VN" sz="4400" b="1" noProof="0" dirty="0">
                <a:solidFill>
                  <a:schemeClr val="bg1"/>
                </a:solidFill>
                <a:latin typeface="Calibri" panose="020F0502020204030204" pitchFamily="34" charset="0"/>
              </a:rPr>
              <a:t>Tốt lắm và chào mừng bạn trở lại!</a:t>
            </a:r>
          </a:p>
          <a:p>
            <a:pPr algn="ctr"/>
            <a:endParaRPr lang="vi-VN" sz="2800" noProof="0" dirty="0">
              <a:solidFill>
                <a:schemeClr val="bg1"/>
              </a:solidFill>
              <a:latin typeface="Calibri" panose="020F0502020204030204" pitchFamily="34" charset="0"/>
            </a:endParaRPr>
          </a:p>
          <a:p>
            <a:pPr algn="ctr"/>
            <a:r>
              <a:rPr lang="vi-VN" sz="3600" noProof="0" dirty="0">
                <a:solidFill>
                  <a:schemeClr val="bg1"/>
                </a:solidFill>
                <a:latin typeface="Calibri"/>
                <a:cs typeface="Calibri"/>
              </a:rPr>
              <a:t>Chuyên đề kế tiếp: </a:t>
            </a:r>
            <a:br>
              <a:rPr lang="vi-VN" sz="3600" noProof="0" dirty="0">
                <a:latin typeface="Calibri" panose="020F0502020204030204" pitchFamily="34" charset="0"/>
              </a:rPr>
            </a:br>
            <a:r>
              <a:rPr lang="vi-VN" sz="3600" noProof="0" dirty="0">
                <a:solidFill>
                  <a:schemeClr val="bg1"/>
                </a:solidFill>
                <a:latin typeface="Calibri"/>
                <a:cs typeface="Calibri"/>
              </a:rPr>
              <a:t>Vi phạm quyền tự do tôn giáo hoặc niềm tin</a:t>
            </a:r>
            <a:endParaRPr lang="vi-VN" sz="6000" noProof="0" dirty="0">
              <a:solidFill>
                <a:schemeClr val="bg1"/>
              </a:solidFill>
              <a:latin typeface="Calibri"/>
              <a:cs typeface="Calibri"/>
            </a:endParaRPr>
          </a:p>
        </p:txBody>
      </p:sp>
      <p:pic>
        <p:nvPicPr>
          <p:cNvPr id="3" name="Bildobjekt 2">
            <a:extLst>
              <a:ext uri="{FF2B5EF4-FFF2-40B4-BE49-F238E27FC236}">
                <a16:creationId xmlns:a16="http://schemas.microsoft.com/office/drawing/2014/main" id="{B8962B78-1AEA-4759-82BE-A15B12800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6313" y="4367867"/>
            <a:ext cx="1839374" cy="1842502"/>
          </a:xfrm>
          <a:prstGeom prst="rect">
            <a:avLst/>
          </a:prstGeom>
        </p:spPr>
      </p:pic>
    </p:spTree>
    <p:extLst>
      <p:ext uri="{BB962C8B-B14F-4D97-AF65-F5344CB8AC3E}">
        <p14:creationId xmlns:p14="http://schemas.microsoft.com/office/powerpoint/2010/main" val="392746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1" y="875200"/>
            <a:ext cx="12180251" cy="2862322"/>
          </a:xfrm>
          <a:prstGeom prst="rect">
            <a:avLst/>
          </a:prstGeom>
          <a:noFill/>
        </p:spPr>
        <p:txBody>
          <a:bodyPr wrap="square" lIns="91440" tIns="45720" rIns="91440" bIns="45720" rtlCol="0" anchor="t">
            <a:spAutoFit/>
          </a:bodyPr>
          <a:lstStyle/>
          <a:p>
            <a:pPr algn="ctr">
              <a:lnSpc>
                <a:spcPct val="150000"/>
              </a:lnSpc>
            </a:pPr>
            <a:r>
              <a:rPr lang="vi-VN" sz="3200" spc="600" noProof="0" dirty="0">
                <a:solidFill>
                  <a:schemeClr val="bg1"/>
                </a:solidFill>
                <a:latin typeface="Calibri" panose="020F0502020204030204" pitchFamily="34" charset="0"/>
              </a:rPr>
              <a:t>CHUYÊN ĐỀ 3</a:t>
            </a:r>
          </a:p>
          <a:p>
            <a:pPr algn="ctr"/>
            <a:endParaRPr lang="vi-VN" noProof="0" dirty="0">
              <a:solidFill>
                <a:schemeClr val="bg1"/>
              </a:solidFill>
              <a:latin typeface="Calibri" panose="020F0502020204030204" pitchFamily="34" charset="0"/>
            </a:endParaRPr>
          </a:p>
          <a:p>
            <a:pPr algn="ctr"/>
            <a:r>
              <a:rPr lang="vi-VN" sz="5400" noProof="0" dirty="0">
                <a:solidFill>
                  <a:schemeClr val="bg1"/>
                </a:solidFill>
                <a:latin typeface="Calibri"/>
                <a:ea typeface="Calibri"/>
                <a:cs typeface="Calibri"/>
              </a:rPr>
              <a:t>Nhiều danh tính của chúng ta</a:t>
            </a:r>
          </a:p>
          <a:p>
            <a:pPr algn="ctr"/>
            <a:endParaRPr lang="vi-VN" sz="6000" noProof="0" dirty="0">
              <a:solidFill>
                <a:schemeClr val="bg1"/>
              </a:solidFill>
              <a:latin typeface="Calibri" panose="020F0502020204030204" pitchFamily="34" charset="0"/>
            </a:endParaRPr>
          </a:p>
        </p:txBody>
      </p:sp>
      <p:pic>
        <p:nvPicPr>
          <p:cNvPr id="8" name="Bildobjekt 7">
            <a:extLst>
              <a:ext uri="{FF2B5EF4-FFF2-40B4-BE49-F238E27FC236}">
                <a16:creationId xmlns:a16="http://schemas.microsoft.com/office/drawing/2014/main" id="{FECC865E-AC52-4BBE-87E1-DAF159FA3D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90920" y="3816766"/>
            <a:ext cx="1789989" cy="1795170"/>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14" name="Rektangel 13">
            <a:extLst>
              <a:ext uri="{FF2B5EF4-FFF2-40B4-BE49-F238E27FC236}">
                <a16:creationId xmlns:a16="http://schemas.microsoft.com/office/drawing/2014/main" id="{08A1A977-5982-4EFF-B2B3-4A35BC5B6621}"/>
              </a:ext>
            </a:extLst>
          </p:cNvPr>
          <p:cNvSpPr/>
          <p:nvPr/>
        </p:nvSpPr>
        <p:spPr>
          <a:xfrm>
            <a:off x="822938" y="1043731"/>
            <a:ext cx="10037896" cy="4770537"/>
          </a:xfrm>
          <a:prstGeom prst="rect">
            <a:avLst/>
          </a:prstGeom>
        </p:spPr>
        <p:txBody>
          <a:bodyPr wrap="square" lIns="91440" tIns="45720" rIns="91440" bIns="45720" anchor="t">
            <a:spAutoFit/>
          </a:bodyPr>
          <a:lstStyle/>
          <a:p>
            <a:r>
              <a:rPr lang="vi-VN" sz="4400" b="1" noProof="0" dirty="0">
                <a:latin typeface="Calibri" panose="020F0502020204030204" pitchFamily="34" charset="0"/>
              </a:rPr>
              <a:t>    </a:t>
            </a:r>
            <a:r>
              <a:rPr lang="vi-VN" sz="4000" b="1" noProof="0" dirty="0">
                <a:latin typeface="Calibri" panose="020F0502020204030204" pitchFamily="34" charset="0"/>
                <a:ea typeface="Calibri" panose="020F0502020204030204" pitchFamily="34" charset="0"/>
                <a:cs typeface="Calibri" panose="020F0502020204030204" pitchFamily="34" charset="0"/>
              </a:rPr>
              <a:t>Câu hỏi thảo luận</a:t>
            </a:r>
          </a:p>
          <a:p>
            <a:endParaRPr lang="vi-VN" sz="3600" b="1" noProof="0" dirty="0">
              <a:latin typeface="Calibri" panose="020F0502020204030204" pitchFamily="34" charset="0"/>
              <a:ea typeface="Calibri" panose="020F0502020204030204" pitchFamily="34" charset="0"/>
              <a:cs typeface="Calibri" panose="020F0502020204030204" pitchFamily="34" charset="0"/>
            </a:endParaRPr>
          </a:p>
          <a:p>
            <a:pPr marL="571500" lvl="0" indent="-571500">
              <a:buFont typeface="Arial" panose="020B0604020202020204" pitchFamily="34" charset="0"/>
              <a:buChar char="•"/>
            </a:pPr>
            <a:r>
              <a:rPr lang="vi-VN" sz="3200" noProof="0" dirty="0">
                <a:latin typeface="Calibri" panose="020F0502020204030204" pitchFamily="34" charset="0"/>
                <a:ea typeface="Calibri" panose="020F0502020204030204" pitchFamily="34" charset="0"/>
                <a:cs typeface="Calibri" panose="020F0502020204030204" pitchFamily="34" charset="0"/>
              </a:rPr>
              <a:t>Những phần nào trong danh tính của bạn có ảnh hưởng mạnh nhất đến cách bạn nhận thức về bản thân? </a:t>
            </a:r>
          </a:p>
          <a:p>
            <a:pPr marL="571500" lvl="0" indent="-571500">
              <a:buFont typeface="Arial" panose="020B0604020202020204" pitchFamily="34" charset="0"/>
              <a:buChar char="•"/>
            </a:pPr>
            <a:r>
              <a:rPr lang="vi-VN" sz="3200" noProof="0" dirty="0">
                <a:latin typeface="Calibri" panose="020F0502020204030204" pitchFamily="34" charset="0"/>
                <a:ea typeface="Calibri" panose="020F0502020204030204" pitchFamily="34" charset="0"/>
                <a:cs typeface="Calibri" panose="020F0502020204030204" pitchFamily="34" charset="0"/>
              </a:rPr>
              <a:t>Những phần nào trong danh tính của bạn có ảnh hưởng lớn nhất đến cách người khác nhìn nhận về bạn? </a:t>
            </a:r>
          </a:p>
          <a:p>
            <a:pPr marL="571500" lvl="0" indent="-571500">
              <a:buFont typeface="Arial" panose="020B0604020202020204" pitchFamily="34" charset="0"/>
              <a:buChar char="•"/>
            </a:pPr>
            <a:r>
              <a:rPr lang="vi-VN" sz="3200" noProof="0" dirty="0">
                <a:latin typeface="Calibri" panose="020F0502020204030204" pitchFamily="34" charset="0"/>
                <a:ea typeface="Calibri" panose="020F0502020204030204" pitchFamily="34" charset="0"/>
                <a:cs typeface="Calibri" panose="020F0502020204030204" pitchFamily="34" charset="0"/>
              </a:rPr>
              <a:t>Vì những phần nào trong danh tính của bạn mà bạn cảm thấy mình thường gặp bất lợi hoặc nhận được </a:t>
            </a:r>
            <a:br>
              <a:rPr lang="vi-VN" sz="3200" noProof="0" dirty="0">
                <a:latin typeface="Calibri" panose="020F0502020204030204" pitchFamily="34" charset="0"/>
                <a:ea typeface="Calibri" panose="020F0502020204030204" pitchFamily="34" charset="0"/>
                <a:cs typeface="Calibri" panose="020F0502020204030204" pitchFamily="34" charset="0"/>
              </a:rPr>
            </a:br>
            <a:r>
              <a:rPr lang="vi-VN" sz="3200" noProof="0" dirty="0">
                <a:latin typeface="Calibri" panose="020F0502020204030204" pitchFamily="34" charset="0"/>
                <a:ea typeface="Calibri" panose="020F0502020204030204" pitchFamily="34" charset="0"/>
                <a:cs typeface="Calibri" panose="020F0502020204030204" pitchFamily="34" charset="0"/>
              </a:rPr>
              <a:t>đặc ân nhất? </a:t>
            </a:r>
          </a:p>
        </p:txBody>
      </p:sp>
    </p:spTree>
    <p:extLst>
      <p:ext uri="{BB962C8B-B14F-4D97-AF65-F5344CB8AC3E}">
        <p14:creationId xmlns:p14="http://schemas.microsoft.com/office/powerpoint/2010/main" val="5231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5" y="1320730"/>
            <a:ext cx="10710361" cy="769441"/>
          </a:xfrm>
          <a:prstGeom prst="rect">
            <a:avLst/>
          </a:prstGeom>
        </p:spPr>
        <p:txBody>
          <a:bodyPr wrap="square">
            <a:spAutoFit/>
          </a:bodyPr>
          <a:lstStyle/>
          <a:p>
            <a:r>
              <a:rPr lang="vi-VN" sz="4400" b="1" noProof="0" dirty="0">
                <a:latin typeface="Calibri" panose="020F0502020204030204" pitchFamily="34" charset="0"/>
                <a:cs typeface="Calibri" panose="020F0502020204030204" pitchFamily="34" charset="0"/>
              </a:rPr>
              <a:t>Sự phong phú trong danh tính của chúng ta </a:t>
            </a:r>
            <a:endParaRPr lang="vi-VN" sz="3600" noProof="0" dirty="0">
              <a:latin typeface="Calibri" panose="020F0502020204030204" pitchFamily="34" charset="0"/>
            </a:endParaRPr>
          </a:p>
        </p:txBody>
      </p:sp>
      <p:pic>
        <p:nvPicPr>
          <p:cNvPr id="4" name="Bildobjekt 3" descr="En bild som visar text, clipart, vektorgrafik&#10;&#10;Automatiskt genererad beskrivning">
            <a:extLst>
              <a:ext uri="{FF2B5EF4-FFF2-40B4-BE49-F238E27FC236}">
                <a16:creationId xmlns:a16="http://schemas.microsoft.com/office/drawing/2014/main" id="{AC5B91CB-DA23-4C47-AD39-402CB0993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8983" y="2406306"/>
            <a:ext cx="7714034" cy="3438044"/>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1323439"/>
          </a:xfrm>
          <a:prstGeom prst="rect">
            <a:avLst/>
          </a:prstGeom>
        </p:spPr>
        <p:txBody>
          <a:bodyPr wrap="square">
            <a:spAutoFit/>
          </a:bodyPr>
          <a:lstStyle/>
          <a:p>
            <a:pPr lvl="0"/>
            <a:r>
              <a:rPr lang="vi-VN" sz="4400" b="1" i="0" noProof="0" dirty="0">
                <a:solidFill>
                  <a:srgbClr val="000000"/>
                </a:solidFill>
                <a:effectLst/>
                <a:latin typeface="Calibri" panose="020F0502020204030204" pitchFamily="34" charset="0"/>
              </a:rPr>
              <a:t>‘Tất cả họ đều như nhau’</a:t>
            </a:r>
            <a:r>
              <a:rPr lang="vi-VN" sz="4400" noProof="0" dirty="0"/>
              <a:t> </a:t>
            </a:r>
            <a:endParaRPr lang="vi-VN" sz="4400" b="1" noProof="0" dirty="0">
              <a:latin typeface="Calibri" panose="020F0502020204030204" pitchFamily="34" charset="0"/>
            </a:endParaRPr>
          </a:p>
          <a:p>
            <a:pPr lvl="0"/>
            <a:endParaRPr lang="vi-VN" sz="3600" b="1" noProof="0" dirty="0">
              <a:latin typeface="Calibri" panose="020F0502020204030204" pitchFamily="34" charset="0"/>
            </a:endParaRPr>
          </a:p>
        </p:txBody>
      </p:sp>
      <p:pic>
        <p:nvPicPr>
          <p:cNvPr id="6" name="Bildobjekt 5">
            <a:extLst>
              <a:ext uri="{FF2B5EF4-FFF2-40B4-BE49-F238E27FC236}">
                <a16:creationId xmlns:a16="http://schemas.microsoft.com/office/drawing/2014/main" id="{1E47C7D1-450F-4E6A-B108-9ED8D8D020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850" y="2326464"/>
            <a:ext cx="4609579" cy="4091926"/>
          </a:xfrm>
          <a:prstGeom prst="rect">
            <a:avLst/>
          </a:prstGeom>
        </p:spPr>
      </p:pic>
      <p:pic>
        <p:nvPicPr>
          <p:cNvPr id="9" name="Bildobjekt 8">
            <a:extLst>
              <a:ext uri="{FF2B5EF4-FFF2-40B4-BE49-F238E27FC236}">
                <a16:creationId xmlns:a16="http://schemas.microsoft.com/office/drawing/2014/main" id="{01471AD4-D5DD-4C96-9FC8-5B2C5575C4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993" y="3013341"/>
            <a:ext cx="2315167" cy="1815561"/>
          </a:xfrm>
          <a:prstGeom prst="rect">
            <a:avLst/>
          </a:prstGeom>
        </p:spPr>
      </p:pic>
      <p:pic>
        <p:nvPicPr>
          <p:cNvPr id="11" name="Bildobjekt 10">
            <a:extLst>
              <a:ext uri="{FF2B5EF4-FFF2-40B4-BE49-F238E27FC236}">
                <a16:creationId xmlns:a16="http://schemas.microsoft.com/office/drawing/2014/main" id="{99436D3A-21DE-444F-8C93-FC661BB58C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977" y="2520261"/>
            <a:ext cx="4095131" cy="3130552"/>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5" y="1320730"/>
            <a:ext cx="10710361" cy="1877437"/>
          </a:xfrm>
          <a:prstGeom prst="rect">
            <a:avLst/>
          </a:prstGeom>
        </p:spPr>
        <p:txBody>
          <a:bodyPr wrap="square">
            <a:spAutoFit/>
          </a:bodyPr>
          <a:lstStyle/>
          <a:p>
            <a:r>
              <a:rPr lang="vi-VN" sz="4400" b="1" i="0" noProof="0" dirty="0">
                <a:solidFill>
                  <a:srgbClr val="000000"/>
                </a:solidFill>
                <a:effectLst/>
                <a:latin typeface="Calibri" panose="020F0502020204030204" pitchFamily="34" charset="0"/>
              </a:rPr>
              <a:t>‘Họ có tôn giáo của họ’</a:t>
            </a:r>
            <a:br>
              <a:rPr lang="vi-VN" sz="3600" noProof="0" dirty="0">
                <a:latin typeface="Calibri" panose="020F0502020204030204" pitchFamily="34" charset="0"/>
              </a:rPr>
            </a:br>
            <a:r>
              <a:rPr lang="vi-VN" sz="3600" noProof="0" dirty="0">
                <a:latin typeface="Calibri" panose="020F0502020204030204" pitchFamily="34" charset="0"/>
              </a:rPr>
              <a:t> </a:t>
            </a:r>
          </a:p>
          <a:p>
            <a:endParaRPr lang="vi-VN" sz="3600" noProof="0" dirty="0">
              <a:latin typeface="Calibri" panose="020F0502020204030204" pitchFamily="34" charset="0"/>
            </a:endParaRPr>
          </a:p>
        </p:txBody>
      </p:sp>
      <p:pic>
        <p:nvPicPr>
          <p:cNvPr id="5" name="Bildobjekt 4">
            <a:extLst>
              <a:ext uri="{FF2B5EF4-FFF2-40B4-BE49-F238E27FC236}">
                <a16:creationId xmlns:a16="http://schemas.microsoft.com/office/drawing/2014/main" id="{4FB1A9A2-C802-4B5D-A1ED-15B8B5168D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850" y="2326464"/>
            <a:ext cx="4609579" cy="4091926"/>
          </a:xfrm>
          <a:prstGeom prst="rect">
            <a:avLst/>
          </a:prstGeom>
        </p:spPr>
      </p:pic>
      <p:pic>
        <p:nvPicPr>
          <p:cNvPr id="6" name="Bildobjekt 5">
            <a:extLst>
              <a:ext uri="{FF2B5EF4-FFF2-40B4-BE49-F238E27FC236}">
                <a16:creationId xmlns:a16="http://schemas.microsoft.com/office/drawing/2014/main" id="{0B77241C-6043-4B36-A874-7032F6C058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7514" y="3551001"/>
            <a:ext cx="2592443" cy="902859"/>
          </a:xfrm>
          <a:prstGeom prst="rect">
            <a:avLst/>
          </a:prstGeom>
        </p:spPr>
      </p:pic>
      <p:pic>
        <p:nvPicPr>
          <p:cNvPr id="9" name="Bildobjekt 8">
            <a:extLst>
              <a:ext uri="{FF2B5EF4-FFF2-40B4-BE49-F238E27FC236}">
                <a16:creationId xmlns:a16="http://schemas.microsoft.com/office/drawing/2014/main" id="{AA82C02A-E224-46A3-8683-279BF013FC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977" y="2520261"/>
            <a:ext cx="4095131" cy="3130552"/>
          </a:xfrm>
          <a:prstGeom prst="rect">
            <a:avLst/>
          </a:prstGeom>
        </p:spPr>
      </p:pic>
    </p:spTree>
    <p:extLst>
      <p:ext uri="{BB962C8B-B14F-4D97-AF65-F5344CB8AC3E}">
        <p14:creationId xmlns:p14="http://schemas.microsoft.com/office/powerpoint/2010/main" val="90160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1323439"/>
          </a:xfrm>
          <a:prstGeom prst="rect">
            <a:avLst/>
          </a:prstGeom>
        </p:spPr>
        <p:txBody>
          <a:bodyPr wrap="square">
            <a:spAutoFit/>
          </a:bodyPr>
          <a:lstStyle/>
          <a:p>
            <a:pPr lvl="0"/>
            <a:r>
              <a:rPr lang="vi-VN" sz="4400" b="1" noProof="0" dirty="0">
                <a:latin typeface="Calibri" panose="020F0502020204030204" pitchFamily="34" charset="0"/>
                <a:ea typeface="Calibri" panose="020F0502020204030204" pitchFamily="34" charset="0"/>
                <a:cs typeface="Calibri" panose="020F0502020204030204" pitchFamily="34" charset="0"/>
              </a:rPr>
              <a:t>‘</a:t>
            </a:r>
            <a:r>
              <a:rPr lang="vi-VN" sz="4400" b="1" i="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Họ hoàn toàn khác với chúng ta</a:t>
            </a:r>
            <a:r>
              <a:rPr lang="vi-VN" sz="4400" b="1" noProof="0" dirty="0">
                <a:latin typeface="Calibri" panose="020F0502020204030204" pitchFamily="34" charset="0"/>
                <a:ea typeface="Calibri" panose="020F0502020204030204" pitchFamily="34" charset="0"/>
                <a:cs typeface="Calibri" panose="020F0502020204030204" pitchFamily="34" charset="0"/>
              </a:rPr>
              <a:t>’  </a:t>
            </a:r>
          </a:p>
          <a:p>
            <a:pPr lvl="0"/>
            <a:endParaRPr lang="vi-VN" sz="3600" b="1" noProof="0" dirty="0">
              <a:latin typeface="Calibri" panose="020F0502020204030204" pitchFamily="34" charset="0"/>
              <a:ea typeface="Calibri" panose="020F0502020204030204" pitchFamily="34" charset="0"/>
              <a:cs typeface="Calibri" panose="020F0502020204030204" pitchFamily="34" charset="0"/>
            </a:endParaRPr>
          </a:p>
        </p:txBody>
      </p:sp>
      <p:pic>
        <p:nvPicPr>
          <p:cNvPr id="5" name="Bildobjekt 4">
            <a:extLst>
              <a:ext uri="{FF2B5EF4-FFF2-40B4-BE49-F238E27FC236}">
                <a16:creationId xmlns:a16="http://schemas.microsoft.com/office/drawing/2014/main" id="{4A575518-0846-4C42-94FC-751D3E3954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85703">
            <a:off x="5228897" y="2378088"/>
            <a:ext cx="1672272" cy="3380429"/>
          </a:xfrm>
          <a:prstGeom prst="rect">
            <a:avLst/>
          </a:prstGeom>
        </p:spPr>
      </p:pic>
      <p:pic>
        <p:nvPicPr>
          <p:cNvPr id="9" name="Bildobjekt 8">
            <a:extLst>
              <a:ext uri="{FF2B5EF4-FFF2-40B4-BE49-F238E27FC236}">
                <a16:creationId xmlns:a16="http://schemas.microsoft.com/office/drawing/2014/main" id="{730D8B36-3DF8-4160-BA5D-B9477B8D6B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1892" y="2439399"/>
            <a:ext cx="4095131" cy="3211414"/>
          </a:xfrm>
          <a:prstGeom prst="rect">
            <a:avLst/>
          </a:prstGeom>
        </p:spPr>
      </p:pic>
      <p:pic>
        <p:nvPicPr>
          <p:cNvPr id="10" name="Bildobjekt 9">
            <a:extLst>
              <a:ext uri="{FF2B5EF4-FFF2-40B4-BE49-F238E27FC236}">
                <a16:creationId xmlns:a16="http://schemas.microsoft.com/office/drawing/2014/main" id="{5F994B12-743C-465F-819B-CA721344D8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977" y="2520261"/>
            <a:ext cx="4095131" cy="3130552"/>
          </a:xfrm>
          <a:prstGeom prst="rect">
            <a:avLst/>
          </a:prstGeom>
        </p:spPr>
      </p:pic>
    </p:spTree>
    <p:extLst>
      <p:ext uri="{BB962C8B-B14F-4D97-AF65-F5344CB8AC3E}">
        <p14:creationId xmlns:p14="http://schemas.microsoft.com/office/powerpoint/2010/main" val="159092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1323439"/>
          </a:xfrm>
          <a:prstGeom prst="rect">
            <a:avLst/>
          </a:prstGeom>
        </p:spPr>
        <p:txBody>
          <a:bodyPr wrap="square">
            <a:spAutoFit/>
          </a:bodyPr>
          <a:lstStyle/>
          <a:p>
            <a:pPr lvl="0"/>
            <a:r>
              <a:rPr lang="vi-VN" sz="4400" noProof="0" dirty="0"/>
              <a:t> </a:t>
            </a:r>
            <a:endParaRPr lang="vi-VN" sz="4400" b="1" noProof="0" dirty="0">
              <a:latin typeface="Calibri" panose="020F0502020204030204" pitchFamily="34" charset="0"/>
            </a:endParaRPr>
          </a:p>
          <a:p>
            <a:pPr lvl="0"/>
            <a:endParaRPr lang="vi-VN" sz="3600" b="1" noProof="0" dirty="0">
              <a:latin typeface="Calibri" panose="020F0502020204030204" pitchFamily="34" charset="0"/>
            </a:endParaRPr>
          </a:p>
        </p:txBody>
      </p:sp>
      <p:pic>
        <p:nvPicPr>
          <p:cNvPr id="4" name="Bildobjekt 3" descr="En bild som visar text, clipart, vektorgrafik&#10;&#10;Automatiskt genererad beskrivning">
            <a:extLst>
              <a:ext uri="{FF2B5EF4-FFF2-40B4-BE49-F238E27FC236}">
                <a16:creationId xmlns:a16="http://schemas.microsoft.com/office/drawing/2014/main" id="{8E1D9C25-5417-4A66-A423-F215CCD94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234" y="2287484"/>
            <a:ext cx="7714034" cy="3438044"/>
          </a:xfrm>
          <a:prstGeom prst="rect">
            <a:avLst/>
          </a:prstGeom>
        </p:spPr>
      </p:pic>
    </p:spTree>
    <p:extLst>
      <p:ext uri="{BB962C8B-B14F-4D97-AF65-F5344CB8AC3E}">
        <p14:creationId xmlns:p14="http://schemas.microsoft.com/office/powerpoint/2010/main" val="346581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228600"/>
          </a:xfrm>
          <a:prstGeom prst="rect">
            <a:avLst/>
          </a:prstGeom>
        </p:spPr>
      </p:pic>
      <p:pic>
        <p:nvPicPr>
          <p:cNvPr id="9" name="Bildobjekt 8">
            <a:extLst>
              <a:ext uri="{FF2B5EF4-FFF2-40B4-BE49-F238E27FC236}">
                <a16:creationId xmlns:a16="http://schemas.microsoft.com/office/drawing/2014/main" id="{65D71241-43AC-49FA-A8C2-05048A686BA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12" name="Rektangel 11">
            <a:extLst>
              <a:ext uri="{FF2B5EF4-FFF2-40B4-BE49-F238E27FC236}">
                <a16:creationId xmlns:a16="http://schemas.microsoft.com/office/drawing/2014/main" id="{6A55656C-7581-4AE3-93C7-3F0E0B739BF1}"/>
              </a:ext>
            </a:extLst>
          </p:cNvPr>
          <p:cNvSpPr/>
          <p:nvPr/>
        </p:nvSpPr>
        <p:spPr>
          <a:xfrm rot="16200000">
            <a:off x="9529143" y="5320294"/>
            <a:ext cx="2483058" cy="215444"/>
          </a:xfrm>
          <a:prstGeom prst="rect">
            <a:avLst/>
          </a:prstGeom>
        </p:spPr>
        <p:txBody>
          <a:bodyPr wrap="square">
            <a:spAutoFit/>
          </a:bodyPr>
          <a:lstStyle/>
          <a:p>
            <a:r>
              <a:rPr lang="vi-VN" sz="800" noProof="0" dirty="0">
                <a:solidFill>
                  <a:schemeClr val="tx1">
                    <a:lumMod val="65000"/>
                    <a:lumOff val="35000"/>
                  </a:schemeClr>
                </a:solidFill>
                <a:ea typeface="+mn-lt"/>
                <a:cs typeface="+mn-lt"/>
              </a:rPr>
              <a:t>Photo: Taadudiya</a:t>
            </a:r>
            <a:endParaRPr lang="vi-VN" sz="800" noProof="0" dirty="0">
              <a:solidFill>
                <a:schemeClr val="tx1">
                  <a:lumMod val="65000"/>
                  <a:lumOff val="35000"/>
                </a:schemeClr>
              </a:solidFill>
              <a:cs typeface="Calibri"/>
            </a:endParaRPr>
          </a:p>
        </p:txBody>
      </p:sp>
      <p:pic>
        <p:nvPicPr>
          <p:cNvPr id="6" name="Bildobjekt 5">
            <a:extLst>
              <a:ext uri="{FF2B5EF4-FFF2-40B4-BE49-F238E27FC236}">
                <a16:creationId xmlns:a16="http://schemas.microsoft.com/office/drawing/2014/main" id="{F2316151-050C-4DBF-B9D7-C70ADDE0B6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084" y="5576693"/>
            <a:ext cx="1815090" cy="794428"/>
          </a:xfrm>
          <a:prstGeom prst="rect">
            <a:avLst/>
          </a:prstGeom>
        </p:spPr>
      </p:pic>
    </p:spTree>
    <p:extLst>
      <p:ext uri="{BB962C8B-B14F-4D97-AF65-F5344CB8AC3E}">
        <p14:creationId xmlns:p14="http://schemas.microsoft.com/office/powerpoint/2010/main" val="311967866"/>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CF6A612E-5E3C-2A4C-B422-6818C11A4000}"/>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2829F457-FBB8-844A-A83C-9311D04D76D9}"/>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F9360301-8BE4-8E49-BC10-CB4D5B547356}"/>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480563E2-7F1A-4041-A924-B291397C1CB3}"/>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55C9B529-A60A-694D-951E-78F535E5E14D}"/>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6148829b63786bf4a6f574496a152db2">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d59c8d2cd7a5f6cdcc4e90631be1468f"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6C759612-FB27-4A08-A657-FD317E5BFB2E}">
  <ds:schemaRefs>
    <ds:schemaRef ds:uri="http://purl.org/dc/dcmitype/"/>
    <ds:schemaRef ds:uri="27879760-8d42-4139-817b-a85748325e78"/>
    <ds:schemaRef ds:uri="007ce96f-f6e4-41e9-bbc1-3453ece26c5d"/>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purl.org/dc/terms/"/>
    <ds:schemaRef ds:uri="http://www.w3.org/XML/1998/namespace"/>
    <ds:schemaRef ds:uri="http://purl.org/dc/elements/1.1/"/>
  </ds:schemaRefs>
</ds:datastoreItem>
</file>

<file path=customXml/itemProps3.xml><?xml version="1.0" encoding="utf-8"?>
<ds:datastoreItem xmlns:ds="http://schemas.openxmlformats.org/officeDocument/2006/customXml" ds:itemID="{C24A70B0-2251-4CC8-9B23-B33C4883C13F}"/>
</file>

<file path=docProps/app.xml><?xml version="1.0" encoding="utf-8"?>
<Properties xmlns="http://schemas.openxmlformats.org/officeDocument/2006/extended-properties" xmlns:vt="http://schemas.openxmlformats.org/officeDocument/2006/docPropsVTypes">
  <Template>PPT_template</Template>
  <TotalTime>466</TotalTime>
  <Words>1590</Words>
  <Application>Microsoft Macintosh PowerPoint</Application>
  <PresentationFormat>Bredbild</PresentationFormat>
  <Paragraphs>94</Paragraphs>
  <Slides>13</Slides>
  <Notes>13</Notes>
  <HiddenSlides>0</HiddenSlides>
  <MMClips>0</MMClips>
  <ScaleCrop>false</ScaleCrop>
  <HeadingPairs>
    <vt:vector size="6" baseType="variant">
      <vt:variant>
        <vt:lpstr>Använt teckensnitt</vt:lpstr>
      </vt:variant>
      <vt:variant>
        <vt:i4>5</vt:i4>
      </vt:variant>
      <vt:variant>
        <vt:lpstr>Tema</vt:lpstr>
      </vt:variant>
      <vt:variant>
        <vt:i4>5</vt:i4>
      </vt:variant>
      <vt:variant>
        <vt:lpstr>Bildrubriker</vt:lpstr>
      </vt:variant>
      <vt:variant>
        <vt:i4>13</vt:i4>
      </vt:variant>
    </vt:vector>
  </HeadingPairs>
  <TitlesOfParts>
    <vt:vector size="23" baseType="lpstr">
      <vt:lpstr>Arial</vt:lpstr>
      <vt:lpstr>Calibri</vt:lpstr>
      <vt:lpstr>Calibri Light</vt:lpstr>
      <vt:lpstr>Segoe UI</vt:lpstr>
      <vt:lpstr>Times New Roman</vt:lpstr>
      <vt:lpstr>FORBTema2</vt:lpstr>
      <vt:lpstr>1_Anpassad formgivning</vt:lpstr>
      <vt:lpstr>4_FORBTema2</vt:lpstr>
      <vt:lpstr>Anpassad formgivning</vt:lpstr>
      <vt:lpstr>3_FORBTema2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PowerPoint</dc:title>
  <dc:creator>FORB Learning Platform;Katherine.Cash@smc.global</dc:creator>
  <cp:lastModifiedBy>Kristina Schollin-Borg</cp:lastModifiedBy>
  <cp:revision>22</cp:revision>
  <cp:lastPrinted>2021-06-02T17:53:06Z</cp:lastPrinted>
  <dcterms:created xsi:type="dcterms:W3CDTF">2021-06-22T14:56:24Z</dcterms:created>
  <dcterms:modified xsi:type="dcterms:W3CDTF">2026-05-04T09:21:31Z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