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6" r:id="rId5"/>
    <p:sldMasterId id="2147483674" r:id="rId6"/>
    <p:sldMasterId id="2147483711" r:id="rId7"/>
    <p:sldMasterId id="2147483743" r:id="rId8"/>
    <p:sldMasterId id="2147483800" r:id="rId9"/>
    <p:sldMasterId id="2147483812" r:id="rId10"/>
  </p:sldMasterIdLst>
  <p:notesMasterIdLst>
    <p:notesMasterId r:id="rId56"/>
  </p:notesMasterIdLst>
  <p:handoutMasterIdLst>
    <p:handoutMasterId r:id="rId57"/>
  </p:handoutMasterIdLst>
  <p:sldIdLst>
    <p:sldId id="375" r:id="rId11"/>
    <p:sldId id="373" r:id="rId12"/>
    <p:sldId id="353" r:id="rId13"/>
    <p:sldId id="370" r:id="rId14"/>
    <p:sldId id="371" r:id="rId15"/>
    <p:sldId id="372" r:id="rId16"/>
    <p:sldId id="374" r:id="rId17"/>
    <p:sldId id="418"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417" r:id="rId35"/>
    <p:sldId id="393" r:id="rId36"/>
    <p:sldId id="394" r:id="rId37"/>
    <p:sldId id="395" r:id="rId38"/>
    <p:sldId id="396" r:id="rId39"/>
    <p:sldId id="397" r:id="rId40"/>
    <p:sldId id="398" r:id="rId41"/>
    <p:sldId id="399" r:id="rId42"/>
    <p:sldId id="400" r:id="rId43"/>
    <p:sldId id="401" r:id="rId44"/>
    <p:sldId id="402" r:id="rId45"/>
    <p:sldId id="403" r:id="rId46"/>
    <p:sldId id="404" r:id="rId47"/>
    <p:sldId id="405" r:id="rId48"/>
    <p:sldId id="406" r:id="rId49"/>
    <p:sldId id="420" r:id="rId50"/>
    <p:sldId id="407" r:id="rId51"/>
    <p:sldId id="408" r:id="rId52"/>
    <p:sldId id="409" r:id="rId53"/>
    <p:sldId id="410" r:id="rId54"/>
    <p:sldId id="41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11"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F4E4D1"/>
    <a:srgbClr val="86A2AB"/>
    <a:srgbClr val="E59760"/>
    <a:srgbClr val="EEB88E"/>
    <a:srgbClr val="574961"/>
    <a:srgbClr val="CFE0DF"/>
    <a:srgbClr val="4E7D88"/>
    <a:srgbClr val="E3A36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9398B-030A-00FE-9E91-F5CC540F28F7}" v="4" dt="2026-04-29T12:11:51.76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9"/>
    <p:restoredTop sz="82306" autoAdjust="0"/>
  </p:normalViewPr>
  <p:slideViewPr>
    <p:cSldViewPr snapToGrid="0">
      <p:cViewPr varScale="1">
        <p:scale>
          <a:sx n="69" d="100"/>
          <a:sy n="69" d="100"/>
        </p:scale>
        <p:origin x="760" y="184"/>
      </p:cViewPr>
      <p:guideLst>
        <p:guide orient="horz" pos="2160"/>
        <p:guide pos="3863"/>
      </p:guideLst>
    </p:cSldViewPr>
  </p:slideViewPr>
  <p:notesTextViewPr>
    <p:cViewPr>
      <p:scale>
        <a:sx n="1" d="1"/>
        <a:sy n="1" d="1"/>
      </p:scale>
      <p:origin x="0" y="0"/>
    </p:cViewPr>
  </p:notesTextViewPr>
  <p:notesViewPr>
    <p:cSldViewPr snapToGrid="0">
      <p:cViewPr varScale="1">
        <p:scale>
          <a:sx n="123" d="100"/>
          <a:sy n="123" d="100"/>
        </p:scale>
        <p:origin x="415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handoutMaster" Target="handoutMasters/handoutMaster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0419398B-030A-00FE-9E91-F5CC540F28F7}"/>
    <pc:docChg chg="modSld">
      <pc:chgData name="Katherine Cash" userId="S::katherine.cash_smc.global#ext#@stefanusalliansen.onmicrosoft.com::c8443033-ba39-4d66-bc55-3451e72e1980" providerId="AD" clId="Web-{0419398B-030A-00FE-9E91-F5CC540F28F7}" dt="2026-04-29T12:11:51.761" v="1" actId="20577"/>
      <pc:docMkLst>
        <pc:docMk/>
      </pc:docMkLst>
      <pc:sldChg chg="modSp">
        <pc:chgData name="Katherine Cash" userId="S::katherine.cash_smc.global#ext#@stefanusalliansen.onmicrosoft.com::c8443033-ba39-4d66-bc55-3451e72e1980" providerId="AD" clId="Web-{0419398B-030A-00FE-9E91-F5CC540F28F7}" dt="2026-04-29T12:11:51.761" v="1" actId="20577"/>
        <pc:sldMkLst>
          <pc:docMk/>
          <pc:sldMk cId="2264081852" sldId="375"/>
        </pc:sldMkLst>
        <pc:spChg chg="mod">
          <ac:chgData name="Katherine Cash" userId="S::katherine.cash_smc.global#ext#@stefanusalliansen.onmicrosoft.com::c8443033-ba39-4d66-bc55-3451e72e1980" providerId="AD" clId="Web-{0419398B-030A-00FE-9E91-F5CC540F28F7}" dt="2026-04-29T12:11:51.761" v="1" actId="20577"/>
          <ac:spMkLst>
            <pc:docMk/>
            <pc:sldMk cId="2264081852" sldId="375"/>
            <ac:spMk id="2" creationId="{C5A39FAF-7F40-40D8-A1AC-5AE3E4AB6DC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kalkylblad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kalkylblad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kalkylblad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kalkylblad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kalkylblad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64D4-C84C-96E5-E111EB5482BE}"/>
              </c:ext>
            </c:extLst>
          </c:dPt>
          <c:dPt>
            <c:idx val="1"/>
            <c:bubble3D val="0"/>
            <c:spPr>
              <a:solidFill>
                <a:schemeClr val="accent2"/>
              </a:solidFill>
              <a:ln w="19050">
                <a:noFill/>
              </a:ln>
              <a:effectLst/>
            </c:spPr>
            <c:extLst>
              <c:ext xmlns:c16="http://schemas.microsoft.com/office/drawing/2014/chart" uri="{C3380CC4-5D6E-409C-BE32-E72D297353CC}">
                <c16:uniqueId val="{00000003-64D4-C84C-96E5-E111EB5482BE}"/>
              </c:ext>
            </c:extLst>
          </c:dPt>
          <c:dPt>
            <c:idx val="2"/>
            <c:bubble3D val="0"/>
            <c:spPr>
              <a:solidFill>
                <a:schemeClr val="accent3"/>
              </a:solidFill>
              <a:ln w="19050">
                <a:noFill/>
              </a:ln>
              <a:effectLst/>
            </c:spPr>
            <c:extLst>
              <c:ext xmlns:c16="http://schemas.microsoft.com/office/drawing/2014/chart" uri="{C3380CC4-5D6E-409C-BE32-E72D297353CC}">
                <c16:uniqueId val="{00000005-64D4-C84C-96E5-E111EB5482BE}"/>
              </c:ext>
            </c:extLst>
          </c:dPt>
          <c:dPt>
            <c:idx val="3"/>
            <c:bubble3D val="0"/>
            <c:spPr>
              <a:solidFill>
                <a:schemeClr val="accent4"/>
              </a:solidFill>
              <a:ln w="19050">
                <a:noFill/>
              </a:ln>
              <a:effectLst/>
            </c:spPr>
            <c:extLst>
              <c:ext xmlns:c16="http://schemas.microsoft.com/office/drawing/2014/chart" uri="{C3380CC4-5D6E-409C-BE32-E72D297353CC}">
                <c16:uniqueId val="{00000007-64D4-C84C-96E5-E111EB5482BE}"/>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64D4-C84C-96E5-E111EB5482BE}"/>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06E1-4E46-AC3B-89BD51B5113C}"/>
              </c:ext>
            </c:extLst>
          </c:dPt>
          <c:dPt>
            <c:idx val="1"/>
            <c:bubble3D val="0"/>
            <c:spPr>
              <a:solidFill>
                <a:schemeClr val="accent2"/>
              </a:solidFill>
              <a:ln w="19050">
                <a:noFill/>
              </a:ln>
              <a:effectLst/>
            </c:spPr>
            <c:extLst>
              <c:ext xmlns:c16="http://schemas.microsoft.com/office/drawing/2014/chart" uri="{C3380CC4-5D6E-409C-BE32-E72D297353CC}">
                <c16:uniqueId val="{00000003-06E1-4E46-AC3B-89BD51B5113C}"/>
              </c:ext>
            </c:extLst>
          </c:dPt>
          <c:dPt>
            <c:idx val="2"/>
            <c:bubble3D val="0"/>
            <c:spPr>
              <a:solidFill>
                <a:schemeClr val="accent3"/>
              </a:solidFill>
              <a:ln w="19050">
                <a:noFill/>
              </a:ln>
              <a:effectLst/>
            </c:spPr>
            <c:extLst>
              <c:ext xmlns:c16="http://schemas.microsoft.com/office/drawing/2014/chart" uri="{C3380CC4-5D6E-409C-BE32-E72D297353CC}">
                <c16:uniqueId val="{00000005-06E1-4E46-AC3B-89BD51B5113C}"/>
              </c:ext>
            </c:extLst>
          </c:dPt>
          <c:dPt>
            <c:idx val="3"/>
            <c:bubble3D val="0"/>
            <c:spPr>
              <a:solidFill>
                <a:schemeClr val="accent4"/>
              </a:solidFill>
              <a:ln w="19050">
                <a:noFill/>
              </a:ln>
              <a:effectLst/>
            </c:spPr>
            <c:extLst>
              <c:ext xmlns:c16="http://schemas.microsoft.com/office/drawing/2014/chart" uri="{C3380CC4-5D6E-409C-BE32-E72D297353CC}">
                <c16:uniqueId val="{00000007-06E1-4E46-AC3B-89BD51B5113C}"/>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06E1-4E46-AC3B-89BD51B5113C}"/>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465-EF46-B174-6954805BF035}"/>
              </c:ext>
            </c:extLst>
          </c:dPt>
          <c:dPt>
            <c:idx val="1"/>
            <c:bubble3D val="0"/>
            <c:spPr>
              <a:solidFill>
                <a:schemeClr val="accent2"/>
              </a:solidFill>
              <a:ln w="19050">
                <a:noFill/>
              </a:ln>
              <a:effectLst/>
            </c:spPr>
            <c:extLst>
              <c:ext xmlns:c16="http://schemas.microsoft.com/office/drawing/2014/chart" uri="{C3380CC4-5D6E-409C-BE32-E72D297353CC}">
                <c16:uniqueId val="{00000003-A465-EF46-B174-6954805BF035}"/>
              </c:ext>
            </c:extLst>
          </c:dPt>
          <c:dPt>
            <c:idx val="2"/>
            <c:bubble3D val="0"/>
            <c:spPr>
              <a:solidFill>
                <a:schemeClr val="accent3"/>
              </a:solidFill>
              <a:ln w="19050">
                <a:noFill/>
              </a:ln>
              <a:effectLst/>
            </c:spPr>
            <c:extLst>
              <c:ext xmlns:c16="http://schemas.microsoft.com/office/drawing/2014/chart" uri="{C3380CC4-5D6E-409C-BE32-E72D297353CC}">
                <c16:uniqueId val="{00000005-A465-EF46-B174-6954805BF035}"/>
              </c:ext>
            </c:extLst>
          </c:dPt>
          <c:dPt>
            <c:idx val="3"/>
            <c:bubble3D val="0"/>
            <c:spPr>
              <a:solidFill>
                <a:schemeClr val="accent4"/>
              </a:solidFill>
              <a:ln w="19050">
                <a:noFill/>
              </a:ln>
              <a:effectLst/>
            </c:spPr>
            <c:extLst>
              <c:ext xmlns:c16="http://schemas.microsoft.com/office/drawing/2014/chart" uri="{C3380CC4-5D6E-409C-BE32-E72D297353CC}">
                <c16:uniqueId val="{00000007-A465-EF46-B174-6954805BF035}"/>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465-EF46-B174-6954805BF035}"/>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5B0-5E46-91EC-E82B60225D54}"/>
              </c:ext>
            </c:extLst>
          </c:dPt>
          <c:dPt>
            <c:idx val="1"/>
            <c:bubble3D val="0"/>
            <c:spPr>
              <a:solidFill>
                <a:schemeClr val="accent2"/>
              </a:solidFill>
              <a:ln w="19050">
                <a:noFill/>
              </a:ln>
              <a:effectLst/>
            </c:spPr>
            <c:extLst>
              <c:ext xmlns:c16="http://schemas.microsoft.com/office/drawing/2014/chart" uri="{C3380CC4-5D6E-409C-BE32-E72D297353CC}">
                <c16:uniqueId val="{00000003-A5B0-5E46-91EC-E82B60225D54}"/>
              </c:ext>
            </c:extLst>
          </c:dPt>
          <c:dPt>
            <c:idx val="2"/>
            <c:bubble3D val="0"/>
            <c:spPr>
              <a:solidFill>
                <a:schemeClr val="accent3"/>
              </a:solidFill>
              <a:ln w="19050">
                <a:noFill/>
              </a:ln>
              <a:effectLst/>
            </c:spPr>
            <c:extLst>
              <c:ext xmlns:c16="http://schemas.microsoft.com/office/drawing/2014/chart" uri="{C3380CC4-5D6E-409C-BE32-E72D297353CC}">
                <c16:uniqueId val="{00000005-A5B0-5E46-91EC-E82B60225D54}"/>
              </c:ext>
            </c:extLst>
          </c:dPt>
          <c:dPt>
            <c:idx val="3"/>
            <c:bubble3D val="0"/>
            <c:spPr>
              <a:solidFill>
                <a:schemeClr val="accent4"/>
              </a:solidFill>
              <a:ln w="19050">
                <a:noFill/>
              </a:ln>
              <a:effectLst/>
            </c:spPr>
            <c:extLst>
              <c:ext xmlns:c16="http://schemas.microsoft.com/office/drawing/2014/chart" uri="{C3380CC4-5D6E-409C-BE32-E72D297353CC}">
                <c16:uniqueId val="{00000007-A5B0-5E46-91EC-E82B60225D54}"/>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5B0-5E46-91EC-E82B60225D54}"/>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72F-034E-9B93-A33CDF08ABC8}"/>
              </c:ext>
            </c:extLst>
          </c:dPt>
          <c:dPt>
            <c:idx val="1"/>
            <c:bubble3D val="0"/>
            <c:spPr>
              <a:solidFill>
                <a:schemeClr val="accent2"/>
              </a:solidFill>
              <a:ln w="19050">
                <a:noFill/>
              </a:ln>
              <a:effectLst/>
            </c:spPr>
            <c:extLst>
              <c:ext xmlns:c16="http://schemas.microsoft.com/office/drawing/2014/chart" uri="{C3380CC4-5D6E-409C-BE32-E72D297353CC}">
                <c16:uniqueId val="{00000003-A72F-034E-9B93-A33CDF08ABC8}"/>
              </c:ext>
            </c:extLst>
          </c:dPt>
          <c:dPt>
            <c:idx val="2"/>
            <c:bubble3D val="0"/>
            <c:spPr>
              <a:solidFill>
                <a:schemeClr val="accent3"/>
              </a:solidFill>
              <a:ln w="19050">
                <a:noFill/>
              </a:ln>
              <a:effectLst/>
            </c:spPr>
            <c:extLst>
              <c:ext xmlns:c16="http://schemas.microsoft.com/office/drawing/2014/chart" uri="{C3380CC4-5D6E-409C-BE32-E72D297353CC}">
                <c16:uniqueId val="{00000005-A72F-034E-9B93-A33CDF08ABC8}"/>
              </c:ext>
            </c:extLst>
          </c:dPt>
          <c:dPt>
            <c:idx val="3"/>
            <c:bubble3D val="0"/>
            <c:spPr>
              <a:solidFill>
                <a:schemeClr val="accent4"/>
              </a:solidFill>
              <a:ln w="19050">
                <a:noFill/>
              </a:ln>
              <a:effectLst/>
            </c:spPr>
            <c:extLst>
              <c:ext xmlns:c16="http://schemas.microsoft.com/office/drawing/2014/chart" uri="{C3380CC4-5D6E-409C-BE32-E72D297353CC}">
                <c16:uniqueId val="{00000007-A72F-034E-9B93-A33CDF08ABC8}"/>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72F-034E-9B93-A33CDF08ABC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72F-034E-9B93-A33CDF08ABC8}"/>
              </c:ext>
            </c:extLst>
          </c:dPt>
          <c:dPt>
            <c:idx val="1"/>
            <c:bubble3D val="0"/>
            <c:spPr>
              <a:solidFill>
                <a:schemeClr val="accent2"/>
              </a:solidFill>
              <a:ln w="19050">
                <a:noFill/>
              </a:ln>
              <a:effectLst/>
            </c:spPr>
            <c:extLst>
              <c:ext xmlns:c16="http://schemas.microsoft.com/office/drawing/2014/chart" uri="{C3380CC4-5D6E-409C-BE32-E72D297353CC}">
                <c16:uniqueId val="{00000003-A72F-034E-9B93-A33CDF08ABC8}"/>
              </c:ext>
            </c:extLst>
          </c:dPt>
          <c:dPt>
            <c:idx val="2"/>
            <c:bubble3D val="0"/>
            <c:spPr>
              <a:solidFill>
                <a:schemeClr val="accent3"/>
              </a:solidFill>
              <a:ln w="19050">
                <a:noFill/>
              </a:ln>
              <a:effectLst/>
            </c:spPr>
            <c:extLst>
              <c:ext xmlns:c16="http://schemas.microsoft.com/office/drawing/2014/chart" uri="{C3380CC4-5D6E-409C-BE32-E72D297353CC}">
                <c16:uniqueId val="{00000005-A72F-034E-9B93-A33CDF08ABC8}"/>
              </c:ext>
            </c:extLst>
          </c:dPt>
          <c:dPt>
            <c:idx val="3"/>
            <c:bubble3D val="0"/>
            <c:spPr>
              <a:solidFill>
                <a:schemeClr val="accent4"/>
              </a:solidFill>
              <a:ln w="19050">
                <a:noFill/>
              </a:ln>
              <a:effectLst/>
            </c:spPr>
            <c:extLst>
              <c:ext xmlns:c16="http://schemas.microsoft.com/office/drawing/2014/chart" uri="{C3380CC4-5D6E-409C-BE32-E72D297353CC}">
                <c16:uniqueId val="{00000007-A72F-034E-9B93-A33CDF08ABC8}"/>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72F-034E-9B93-A33CDF08ABC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72F-034E-9B93-A33CDF08ABC8}"/>
              </c:ext>
            </c:extLst>
          </c:dPt>
          <c:dPt>
            <c:idx val="1"/>
            <c:bubble3D val="0"/>
            <c:spPr>
              <a:solidFill>
                <a:schemeClr val="accent2"/>
              </a:solidFill>
              <a:ln w="19050">
                <a:noFill/>
              </a:ln>
              <a:effectLst/>
            </c:spPr>
            <c:extLst>
              <c:ext xmlns:c16="http://schemas.microsoft.com/office/drawing/2014/chart" uri="{C3380CC4-5D6E-409C-BE32-E72D297353CC}">
                <c16:uniqueId val="{00000003-A72F-034E-9B93-A33CDF08ABC8}"/>
              </c:ext>
            </c:extLst>
          </c:dPt>
          <c:dPt>
            <c:idx val="2"/>
            <c:bubble3D val="0"/>
            <c:spPr>
              <a:solidFill>
                <a:schemeClr val="accent3"/>
              </a:solidFill>
              <a:ln w="19050">
                <a:noFill/>
              </a:ln>
              <a:effectLst/>
            </c:spPr>
            <c:extLst>
              <c:ext xmlns:c16="http://schemas.microsoft.com/office/drawing/2014/chart" uri="{C3380CC4-5D6E-409C-BE32-E72D297353CC}">
                <c16:uniqueId val="{00000005-A72F-034E-9B93-A33CDF08ABC8}"/>
              </c:ext>
            </c:extLst>
          </c:dPt>
          <c:dPt>
            <c:idx val="3"/>
            <c:bubble3D val="0"/>
            <c:spPr>
              <a:solidFill>
                <a:schemeClr val="accent4"/>
              </a:solidFill>
              <a:ln w="19050">
                <a:noFill/>
              </a:ln>
              <a:effectLst/>
            </c:spPr>
            <c:extLst>
              <c:ext xmlns:c16="http://schemas.microsoft.com/office/drawing/2014/chart" uri="{C3380CC4-5D6E-409C-BE32-E72D297353CC}">
                <c16:uniqueId val="{00000007-A72F-034E-9B93-A33CDF08ABC8}"/>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72F-034E-9B93-A33CDF08ABC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2026-05-04</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2026-05-04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800" b="1" dirty="0">
                <a:effectLst/>
                <a:latin typeface="Calibri" panose="020F0502020204030204" pitchFamily="34" charset="0"/>
                <a:ea typeface="Times New Roman" panose="02020603050405020304" pitchFamily="18" charset="0"/>
                <a:cs typeface="Calibri" panose="020F0502020204030204" pitchFamily="34" charset="0"/>
              </a:rPr>
              <a:t>Một số chính phủ phân biệt đối xử trong việc phân bổ tài chính công</a:t>
            </a:r>
            <a:r>
              <a:rPr lang="vi-VN" sz="1800" b="1"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vi-VN"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ví dụ như đầu tư ít hơn vào cơ sở hạ tầng, y tế hoặc giáo dục ở các vùng thiểu số</a:t>
            </a:r>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  Điều này có thể dẫn đến rủi ro là căng thẳng cộng đồng trong thời gian dài và bất ổn chính trị.</a:t>
            </a:r>
            <a:r>
              <a:rPr lang="vi-VN" sz="1800" b="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b="1" dirty="0">
                <a:effectLst/>
                <a:latin typeface="Calibri" panose="020F0502020204030204" pitchFamily="34" charset="0"/>
                <a:ea typeface="Times New Roman" panose="02020603050405020304" pitchFamily="18" charset="0"/>
                <a:cs typeface="Times New Roman" panose="02020603050405020304" pitchFamily="18" charset="0"/>
              </a:rPr>
              <a:t>Sự phân biệt đối xử cũng có thể xảy ra trong cách thức hoạt động của các tổ chức.</a:t>
            </a:r>
            <a:r>
              <a:rPr lang="vi-VN"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vi-VN" sz="1800" dirty="0">
                <a:effectLst/>
                <a:latin typeface="Calibri Light" panose="020F0302020204030204" pitchFamily="34" charset="0"/>
                <a:ea typeface="Times New Roman" panose="02020603050405020304" pitchFamily="18" charset="0"/>
              </a:rPr>
              <a:t>Ví dụ, trẻ em đi học có thể phải đối mặt với sự phân biệt đối xử, buộc phải tham gia vào các hoạt động tôn giáo chính thức, hoặc sách giáo khoa nói xấu cộng đồng của chúng. Trong một số trường hợp hiếm hoi, các nhóm bị từ chối giáo dục – Người Baha’i không được phép học đại học ở Iran. </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800" b="1" kern="1400" spc="-50" dirty="0">
                <a:effectLst/>
                <a:latin typeface="Calibri" panose="020F0502020204030204" pitchFamily="34" charset="0"/>
                <a:ea typeface="Times New Roman" panose="02020603050405020304" pitchFamily="18" charset="0"/>
                <a:cs typeface="Calibri Light" panose="020F0302020204030204" pitchFamily="34" charset="0"/>
              </a:rPr>
              <a:t>CÂU CHUYỆN VỀ HẠN CHẾ VÀ PHÂN BIỆT ĐỐI XỬ </a:t>
            </a:r>
            <a:endParaRPr lang="sv-SE" sz="1800" b="1" kern="1400" spc="-50" dirty="0">
              <a:effectLst/>
              <a:latin typeface="Calibri" panose="020F0502020204030204" pitchFamily="34" charset="0"/>
              <a:ea typeface="Times New Roman" panose="02020603050405020304" pitchFamily="18" charset="0"/>
              <a:cs typeface="Calibri Light" panose="020F0302020204030204" pitchFamily="34" charset="0"/>
            </a:endParaRPr>
          </a:p>
          <a:p>
            <a:pPr algn="l" rtl="0" fontAlgn="base"/>
            <a:endParaRPr lang="sv-SE" sz="1800" b="1" kern="1400" spc="-50" dirty="0">
              <a:effectLst/>
              <a:latin typeface="Calibri" panose="020F0502020204030204" pitchFamily="34" charset="0"/>
              <a:ea typeface="Times New Roman" panose="02020603050405020304" pitchFamily="18" charset="0"/>
              <a:cs typeface="Calibri Light" panose="020F0302020204030204" pitchFamily="34" charset="0"/>
            </a:endParaRPr>
          </a:p>
          <a:p>
            <a:pPr fontAlgn="base"/>
            <a:r>
              <a:rPr lang="vi-VN" sz="1800" b="1" dirty="0">
                <a:effectLst/>
                <a:latin typeface="Calibri" panose="020F0502020204030204" pitchFamily="34" charset="0"/>
                <a:ea typeface="Times New Roman" panose="02020603050405020304" pitchFamily="18" charset="0"/>
                <a:cs typeface="Calibri" panose="020F0502020204030204" pitchFamily="34" charset="0"/>
              </a:rPr>
              <a:t>Nhiều loại luật lệ tạo ra những hạn chế trực tiếp hoặc gián tiếp dẫn đến sự phân biệt đối xử. </a:t>
            </a:r>
            <a:endParaRPr lang="sv-SE" sz="1800" b="1"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vi-VN" sz="1800" b="0" dirty="0">
                <a:effectLst/>
                <a:latin typeface="Calibri" panose="020F0502020204030204" pitchFamily="34" charset="0"/>
                <a:ea typeface="Times New Roman" panose="02020603050405020304" pitchFamily="18" charset="0"/>
                <a:cs typeface="Calibri" panose="020F0502020204030204" pitchFamily="34" charset="0"/>
              </a:rPr>
              <a:t>Các quy định về quy hoạch, có thể có vẻ trung lập, nhưng lại là rào cản phổ biến ngăn cản người thiểu số xây dựng nơi thờ tự. </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Ở Nga, một số nhóm dân tộc thiểu số phải đối mặt với những khó khăn – ví dụ như không được cấp phép, phải chấm dứt các hợp đồng thuê nhà ở thành phố sau khi tiến hành xây dựng hoặc phá dỡ.</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800" b="1" dirty="0">
                <a:effectLst/>
                <a:latin typeface="Calibri" panose="020F0502020204030204" pitchFamily="34" charset="0"/>
                <a:ea typeface="Calibri" panose="020F0502020204030204" pitchFamily="34" charset="0"/>
              </a:rPr>
              <a:t>Các luật quản lý việc đăng ký của các cộng đồng tôn giáo cũng có thể hạn chế và phân biệt đối xử. </a:t>
            </a:r>
            <a:endParaRPr lang="sv-SE" sz="1800" b="1" dirty="0">
              <a:effectLst/>
              <a:latin typeface="Calibri" panose="020F0502020204030204" pitchFamily="34" charset="0"/>
              <a:ea typeface="Calibri" panose="020F0502020204030204" pitchFamily="34" charset="0"/>
            </a:endParaRPr>
          </a:p>
          <a:p>
            <a:pPr algn="l" rtl="0" fontAlgn="base"/>
            <a:r>
              <a:rPr lang="vi-VN" sz="1800" dirty="0">
                <a:effectLst/>
                <a:latin typeface="Calibri Light" panose="020F0302020204030204" pitchFamily="34" charset="0"/>
                <a:ea typeface="Calibri" panose="020F0502020204030204" pitchFamily="34" charset="0"/>
              </a:rPr>
              <a:t>Chính phủ Algeria yêu cầu tất cả các nhóm, tôn giáo phải đăng ký thành một hiệp hội trước khi tiến hành các hoạt động. Cộng đồng Ahmadi nhỏ bé chưa được cấp đăng ký. Vào cuối năm 2020, có 220 vụ kiện pháp lý chống lại các thành viên cộng đồng bị buộc tội như tổ chức các buổi cầu nguyện ở những địa điểm không được cho phép.</a:t>
            </a:r>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Một số chính phủ cũng hạn chế các hoạt động tôn giáo của các cộng đồng đa số</a:t>
            </a:r>
            <a:r>
              <a:rPr lang="vi-VN"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a:solidFill>
                  <a:srgbClr val="000000"/>
                </a:solidFill>
                <a:effectLst/>
                <a:latin typeface="Calibri Light" panose="020F0302020204030204" pitchFamily="34" charset="0"/>
                <a:ea typeface="Calibri" panose="020F0502020204030204" pitchFamily="34" charset="0"/>
              </a:rPr>
              <a:t>Vào năm 2020, các quan chức ở khu vực Lebap của Turkmenistan đã ra lệnh cho các nhân viên nhà nước như giáo viên và y tá không được tham gia các buổi cầu nguyện vào ngày thứ Sáu và đe dọa cướp phá nếu nhìn thấy họ trong các nhà thờ Hồi giáo.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Chúng ta hãy nghĩ về 2 loại luật khác có thể tạo ra những hạn chế: Luật gia đình và luật báng bổ hoặc bội đạo.</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dirty="0">
                <a:effectLst/>
                <a:latin typeface="Calibri" panose="020F0502020204030204" pitchFamily="34" charset="0"/>
                <a:ea typeface="Times New Roman" panose="02020603050405020304" pitchFamily="18"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dirty="0">
                <a:effectLst/>
                <a:latin typeface="Calibri" panose="020F0502020204030204" pitchFamily="34" charset="0"/>
                <a:ea typeface="Times New Roman" panose="02020603050405020304" pitchFamily="18" charset="0"/>
                <a:cs typeface="Calibri Light" panose="020F0302020204030204" pitchFamily="34" charset="0"/>
              </a:rPr>
              <a:t>LUẬT GIA ĐÌNH</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b="1" dirty="0">
                <a:effectLst/>
                <a:latin typeface="Calibri" panose="020F0502020204030204" pitchFamily="34" charset="0"/>
                <a:ea typeface="Times New Roman" panose="02020603050405020304" pitchFamily="18" charset="0"/>
                <a:cs typeface="Times New Roman" panose="02020603050405020304" pitchFamily="18" charset="0"/>
              </a:rPr>
              <a:t>Cả luật thế tục và tôn giáo điều chỉnh hôn nhân, ly hôn, thừa kế và quyền nuôi con đều có thể hạn chế quyền và phân biệt đối xử.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vi-VN" sz="1800" dirty="0">
                <a:effectLst/>
                <a:latin typeface="Calibri Light" panose="020F0302020204030204" pitchFamily="34" charset="0"/>
                <a:ea typeface="Times New Roman" panose="02020603050405020304" pitchFamily="18" charset="0"/>
              </a:rPr>
              <a:t>Ở Ấn Độ, Đạo luật Hôn nhân Đặc biệt Thế tục yêu cầu các cặp vợ chồng liên tín ngưỡng phải thông báo cho thẩm phán 30 ngày trước lễ cưới. </a:t>
            </a:r>
            <a:endParaRPr lang="sv-SE" sz="1800" dirty="0">
              <a:effectLst/>
              <a:latin typeface="Calibri Light" panose="020F0302020204030204" pitchFamily="34" charset="0"/>
              <a:ea typeface="Times New Roman" panose="02020603050405020304" pitchFamily="18" charset="0"/>
            </a:endParaRPr>
          </a:p>
          <a:p>
            <a:pPr>
              <a:defRPr/>
            </a:pPr>
            <a:r>
              <a:rPr lang="vi-VN" sz="1800" dirty="0">
                <a:effectLst/>
                <a:latin typeface="Calibri Light" panose="020F0302020204030204" pitchFamily="34" charset="0"/>
                <a:ea typeface="Times New Roman" panose="02020603050405020304" pitchFamily="18" charset="0"/>
              </a:rPr>
              <a:t>Thẩm phán điều tra đơn và gửi thông báo về nhà cho gia đình của cặp đôi. Điều này khiến nhiều cặp vợ chồng có nguy cơ bị bạo lực vì danh dự. </a:t>
            </a:r>
            <a:endParaRPr lang="sv-SE" sz="1200" kern="1200" dirty="0">
              <a:solidFill>
                <a:schemeClr val="tx1"/>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lnSpc>
                <a:spcPct val="107000"/>
              </a:lnSpc>
              <a:spcAft>
                <a:spcPts val="800"/>
              </a:spcAft>
            </a:pPr>
            <a:r>
              <a:rPr lang="vi-VN" sz="1800" dirty="0">
                <a:effectLst/>
                <a:latin typeface="Calibri Light" panose="020F0302020204030204" pitchFamily="34" charset="0"/>
                <a:ea typeface="Times New Roman" panose="02020603050405020304" pitchFamily="18" charset="0"/>
              </a:rPr>
              <a:t>Revathi Massosai là người Malaysia. Cô được sinh ra với cha mẹ là người Hồi giáo nhưng được bà nội của cô, người theo đạo Hindu, nuôi dưỡng. </a:t>
            </a:r>
            <a:endParaRPr lang="sv-SE" sz="1800" dirty="0">
              <a:effectLst/>
              <a:latin typeface="Calibri Light" panose="020F0302020204030204" pitchFamily="34" charset="0"/>
              <a:ea typeface="Times New Roman" panose="02020603050405020304" pitchFamily="18" charset="0"/>
            </a:endParaRPr>
          </a:p>
          <a:p>
            <a:pPr fontAlgn="base">
              <a:lnSpc>
                <a:spcPct val="107000"/>
              </a:lnSpc>
              <a:spcAft>
                <a:spcPts val="800"/>
              </a:spcAft>
            </a:pPr>
            <a:r>
              <a:rPr lang="vi-VN" sz="1800" dirty="0">
                <a:effectLst/>
                <a:latin typeface="Calibri Light" panose="020F0302020204030204" pitchFamily="34" charset="0"/>
                <a:ea typeface="Times New Roman" panose="02020603050405020304" pitchFamily="18" charset="0"/>
              </a:rPr>
              <a:t>Tòa án tôn giáo đã gửi Revathi vào một trung tâm cải tạo Hồi giáo trong 6 tháng vì cô kết hôn với một người theo đạo Hindu và từ chối quay trở lại đạo Hồi.</a:t>
            </a:r>
            <a:endParaRPr lang="sv-SE" sz="1200" dirty="0">
              <a:effectLst/>
              <a:latin typeface="+mn-lt"/>
              <a:ea typeface="Calibri" panose="020F0502020204030204" pitchFamily="34" charset="0"/>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800" b="1" dirty="0">
                <a:effectLst/>
                <a:latin typeface="Calibri" panose="020F0502020204030204" pitchFamily="34" charset="0"/>
                <a:ea typeface="Times New Roman" panose="02020603050405020304" pitchFamily="18" charset="0"/>
                <a:cs typeface="Times New Roman" panose="02020603050405020304" pitchFamily="18" charset="0"/>
              </a:rPr>
              <a:t>Đôi khi luật gia đình tôn giáo và luật bội giáo làm cho thiểu số dễ bị tội phạm tấn công.</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dirty="0">
                <a:effectLst/>
                <a:latin typeface="Calibri Light" panose="020F0302020204030204" pitchFamily="34" charset="0"/>
                <a:ea typeface="Times New Roman" panose="02020603050405020304" pitchFamily="18" charset="0"/>
              </a:rPr>
              <a:t>Mỗi năm, hàng trăm cô gái theo đạo Hindu và đạo Thiên chúa ở Pakistan trải qua các vụ bắt cóc, cưỡng bức cải đạo và kết hôn. Điều này xảy ra với Maira Shahbaz khi cô 14 tuổi. Cha mẹ cô đã ra tòa để nhận lại cô, nhưng việc bỏ đạo Hồi bị cấm ở Pakistan và cha mẹ theo đạo Thiên chúa không có quyền nuôi con theo đạo Hồi, vì vậy Tòa án tối cao đã ra phán quyết rằng phải trả cô lại cho kẻ bắt cóc mình. Hai tuần sau, Maira trốn thoát. Cô sống trong ẩn náu và đang đấu tranh để hủy bỏ cuộc hôn nhân của mình và cô được đổi tôn giáo của mình thành Thiên chúa giáo.</a:t>
            </a:r>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dirty="0">
                <a:effectLst/>
                <a:latin typeface="Calibri" panose="020F0502020204030204" pitchFamily="34" charset="0"/>
                <a:ea typeface="Times New Roman" panose="02020603050405020304" pitchFamily="18" charset="0"/>
                <a:cs typeface="Calibri Light" panose="020F0302020204030204" pitchFamily="34" charset="0"/>
              </a:rPr>
              <a:t>CÁC LUẬT BÁNG BỔ VÀ BỘI ĐẠO </a:t>
            </a:r>
            <a:endParaRPr lang="sv-SE" sz="1800" dirty="0">
              <a:effectLst/>
              <a:latin typeface="Calibri" panose="020F0502020204030204" pitchFamily="34" charset="0"/>
              <a:ea typeface="Times New Roman" panose="02020603050405020304" pitchFamily="18" charset="0"/>
              <a:cs typeface="Calibri Light" panose="020F0302020204030204" pitchFamily="34" charset="0"/>
            </a:endParaRP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200" b="1" kern="1200" dirty="0">
                <a:solidFill>
                  <a:schemeClr val="tx1"/>
                </a:solidFill>
                <a:effectLst/>
                <a:latin typeface="+mn-lt"/>
                <a:ea typeface="+mn-ea"/>
                <a:cs typeface="+mn-cs"/>
              </a:rPr>
              <a:t>Các luật về báng bổ và bội đạo (bỏ tôn giáo) thường được biện minh là để duy trì sự hòa hợp. Tuy nhiên, những luật này có thể có tác dụng ngược lại. Ở một số quốc gia, luật này bị lạm dụng, với những cáo buộc sai trái được dùng cho mục đích cá nhân. Tuy nhiên, bản thân luật pháp thường hạn chế lời nói và hành vi theo các cách làm tổn hại đến quyền tự do tôn giáo hoặc niềm tin – đặc biệt đối với những người có tôn giáo mà nhà nước hoặc cộng đồng đa số không thích. </a:t>
            </a:r>
            <a:endParaRPr lang="en-US" sz="1200" kern="1200" dirty="0">
              <a:solidFill>
                <a:schemeClr val="tx1"/>
              </a:solidFill>
              <a:effectLst/>
              <a:latin typeface="+mn-lt"/>
              <a:ea typeface="+mn-ea"/>
              <a:cs typeface="+mn-cs"/>
            </a:endParaRPr>
          </a:p>
          <a:p>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vi-VN" sz="1200" kern="1200" dirty="0">
                <a:solidFill>
                  <a:schemeClr val="tx1"/>
                </a:solidFill>
                <a:effectLst/>
                <a:latin typeface="+mn-lt"/>
                <a:ea typeface="+mn-ea"/>
                <a:cs typeface="+mn-cs"/>
              </a:rPr>
              <a:t>Ahmadis, người tin vào một nhà tiên tri sau Mohammed, những người vô thần và những người chỉ trích nhà nước hoặc những người nắm quyền lực tôn giáo thường gặp rủi ro bị tấn công về tôn giáo, nhưng bất kỳ ai cũng có thể trở thành nạn nhân của vấn nạn này. </a:t>
            </a:r>
            <a:endParaRPr lang="en-US"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200" kern="1200" dirty="0">
                <a:solidFill>
                  <a:schemeClr val="tx1"/>
                </a:solidFill>
                <a:effectLst/>
                <a:latin typeface="+mn-lt"/>
                <a:ea typeface="+mn-ea"/>
                <a:cs typeface="+mn-cs"/>
              </a:rPr>
              <a:t>Năm 2020, một tòa án tôn giáo ở miền Bắc Nigeria đã kết án một cậu bé Hồi giáo 12 tuổi 10 năm tù sau khi cậu bé bị buộc tội xúc phạm Nhà tiên tri. Tòa phúc thẩm thế tục vào năm 2021 đã lật lại lời kết tội anh ta, nhưng nguy cơ bị các cuộc tấn công trả đũa khiến gia đình anh ta không an toàn để sống trong khu vực đó nửa.</a:t>
            </a:r>
            <a:r>
              <a:rPr lang="vi-VN" sz="1200" b="1" kern="1200" baseline="300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341927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800" b="0" i="1" noProof="0" dirty="0">
                <a:effectLst/>
                <a:latin typeface="Calibri" panose="020F0502020204030204" pitchFamily="34" charset="0"/>
              </a:rPr>
              <a:t>Các trang </a:t>
            </a:r>
            <a:r>
              <a:rPr lang="vi-VN" sz="1800" b="0" i="0" noProof="0" dirty="0">
                <a:effectLst/>
                <a:latin typeface="Calibri" panose="020F0502020204030204" pitchFamily="34" charset="0"/>
              </a:rPr>
              <a:t>trình bày </a:t>
            </a:r>
            <a:r>
              <a:rPr lang="vi-VN" sz="1800" b="0" i="1" noProof="0" dirty="0">
                <a:effectLst/>
                <a:latin typeface="Calibri" panose="020F0502020204030204" pitchFamily="34" charset="0"/>
              </a:rPr>
              <a:t>2-3 minh họa phần chào mừng và phần giới thiệu.</a:t>
            </a:r>
            <a:r>
              <a:rPr lang="vi-VN" sz="1800" b="0" i="0" noProof="0" dirty="0">
                <a:effectLst/>
                <a:latin typeface="Calibri" panose="020F0502020204030204" pitchFamily="34" charset="0"/>
              </a:rPr>
              <a:t> </a:t>
            </a:r>
          </a:p>
          <a:p>
            <a:pPr fontAlgn="base"/>
            <a:endParaRPr lang="vi-VN" sz="1200" b="0" i="0" noProof="0" dirty="0">
              <a:solidFill>
                <a:srgbClr val="000000"/>
              </a:solidFill>
              <a:effectLst/>
              <a:latin typeface="+mn-lt"/>
            </a:endParaRPr>
          </a:p>
          <a:p>
            <a:pPr algn="l" rtl="0" fontAlgn="base"/>
            <a:r>
              <a:rPr lang="vi-VN" sz="1800" noProof="0" dirty="0">
                <a:solidFill>
                  <a:srgbClr val="000000"/>
                </a:solidFill>
                <a:effectLst/>
                <a:latin typeface="Calibri Light" panose="020F0302020204030204" pitchFamily="34" charset="0"/>
                <a:ea typeface="Arial Unicode MS"/>
              </a:rPr>
              <a:t>Chào mừng mọi người đến với phần và nêu ra những điểm sau, điều chỉnh chúng cho phù hợp với nhóm của bạn. </a:t>
            </a:r>
          </a:p>
          <a:p>
            <a:pPr algn="l" rtl="0" fontAlgn="base"/>
            <a:endParaRPr lang="vi-VN" sz="1800" noProof="0" dirty="0">
              <a:solidFill>
                <a:srgbClr val="000000"/>
              </a:solidFill>
              <a:effectLst/>
              <a:latin typeface="Calibri Light" panose="020F0302020204030204" pitchFamily="34" charset="0"/>
              <a:ea typeface="Arial Unicode MS"/>
            </a:endParaRPr>
          </a:p>
          <a:p>
            <a:pPr algn="l" rtl="0" fontAlgn="base"/>
            <a:r>
              <a:rPr lang="vi-VN" sz="1800" noProof="0" dirty="0">
                <a:solidFill>
                  <a:srgbClr val="000000"/>
                </a:solidFill>
                <a:effectLst/>
                <a:latin typeface="Calibri Light" panose="020F0302020204030204" pitchFamily="34" charset="0"/>
                <a:ea typeface="Arial Unicode MS"/>
              </a:rPr>
              <a:t>Ở phiên 2, chúng ta đã xem xét tự do tôn giáo hoặc niềm tin nghĩa là gì. Bạn có nhớ những từ chính mà chúng tôi sử dụng để mô tả FORB không? </a:t>
            </a:r>
          </a:p>
          <a:p>
            <a:pPr algn="l" rtl="0" fontAlgn="base"/>
            <a:r>
              <a:rPr lang="vi-VN" sz="1800" noProof="0" dirty="0">
                <a:solidFill>
                  <a:srgbClr val="000000"/>
                </a:solidFill>
                <a:effectLst/>
                <a:latin typeface="Calibri Light" panose="020F0302020204030204" pitchFamily="34" charset="0"/>
                <a:ea typeface="Arial Unicode MS"/>
              </a:rPr>
              <a:t>(</a:t>
            </a:r>
            <a:r>
              <a:rPr lang="vi-VN" sz="1800" i="1" noProof="0" dirty="0">
                <a:solidFill>
                  <a:srgbClr val="000000"/>
                </a:solidFill>
                <a:effectLst/>
                <a:latin typeface="Calibri Light" panose="020F0302020204030204" pitchFamily="34" charset="0"/>
                <a:ea typeface="Arial Unicode MS"/>
              </a:rPr>
              <a:t>Xem liệu nhóm có thể đưa ra các từ khóa: ‘SUY NGHĨ – TIN TƯỞNG – THUỘC VỀ – THỰC HÀNH – NGHI VẤN – THAY ĐỔI – TỪ CHỐI’ và sau đó trình chiếu trang 3</a:t>
            </a:r>
            <a:r>
              <a:rPr lang="vi-VN" sz="1800" noProof="0" dirty="0">
                <a:solidFill>
                  <a:srgbClr val="000000"/>
                </a:solidFill>
                <a:effectLst/>
                <a:latin typeface="Calibri Light" panose="020F0302020204030204" pitchFamily="34" charset="0"/>
                <a:ea typeface="Arial Unicode MS"/>
              </a:rPr>
              <a:t>.)</a:t>
            </a:r>
          </a:p>
          <a:p>
            <a:pPr algn="l" rtl="0" fontAlgn="base"/>
            <a:endParaRPr lang="en-US" sz="1200" b="0" i="0" dirty="0">
              <a:solidFill>
                <a:srgbClr val="000000"/>
              </a:solidFill>
              <a:effectLst/>
              <a:latin typeface="+mn-lt"/>
            </a:endParaRPr>
          </a:p>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2026-05-04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200" b="1" kern="1200" dirty="0">
                <a:solidFill>
                  <a:schemeClr val="tx1"/>
                </a:solidFill>
                <a:effectLst/>
                <a:latin typeface="+mn-lt"/>
                <a:ea typeface="+mn-ea"/>
                <a:cs typeface="+mn-cs"/>
              </a:rPr>
              <a:t>Theo luật pháp quốc tế, loại ngôn luận cần bị cấm là kích động bạo lực. Nhưng thay vì ngăn chặn bạo lực, luật về báng bổ và bội giáo lại có xu hướng khuyến khích bạo lực bằng cách ủng hộ quan điểm rằng những người bày tỏ niềm tin một cách hòa bình mà đa số không thích nên bị trừng phạt.  </a:t>
            </a:r>
            <a:endParaRPr lang="en-US" sz="1200" kern="1200" dirty="0">
              <a:solidFill>
                <a:schemeClr val="tx1"/>
              </a:solidFill>
              <a:effectLst/>
              <a:latin typeface="+mn-lt"/>
              <a:ea typeface="+mn-ea"/>
              <a:cs typeface="+mn-cs"/>
            </a:endParaRPr>
          </a:p>
          <a:p>
            <a:pPr fontAlgn="base"/>
            <a:endParaRPr lang="sv-SE" sz="1200" b="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800" dirty="0">
                <a:effectLst/>
                <a:latin typeface="Calibri" panose="020F0502020204030204" pitchFamily="34" charset="0"/>
                <a:ea typeface="Times New Roman" panose="02020603050405020304" pitchFamily="18" charset="0"/>
                <a:cs typeface="Times New Roman" panose="02020603050405020304" pitchFamily="18" charset="0"/>
              </a:rPr>
              <a:t>GIÁM SÁT VÀ KIỂM SOÁT NHÀ NƯỚC</a:t>
            </a:r>
            <a:br>
              <a:rPr lang="vi-VN" sz="1800" b="1" u="sng" dirty="0">
                <a:effectLst/>
                <a:latin typeface="Calibri" panose="020F0502020204030204" pitchFamily="34" charset="0"/>
                <a:ea typeface="Times New Roman" panose="02020603050405020304" pitchFamily="18" charset="0"/>
                <a:cs typeface="Calibri" panose="020F0502020204030204" pitchFamily="34" charset="0"/>
              </a:rPr>
            </a:br>
            <a:r>
              <a:rPr lang="vi-VN" sz="1800" b="1" dirty="0">
                <a:effectLst/>
                <a:latin typeface="Calibri" panose="020F0502020204030204" pitchFamily="34" charset="0"/>
                <a:ea typeface="Times New Roman" panose="02020603050405020304" pitchFamily="18" charset="0"/>
                <a:cs typeface="Times New Roman" panose="02020603050405020304" pitchFamily="18" charset="0"/>
              </a:rPr>
              <a:t>Một lĩnh vực hoạt động khác của nhà nước tạo ra những hạn chế là sự giám sát của chính phủ, giám sát và kiểm soát các hoạt động và tài chính của các cộng đồng tín ngưỡng.</a:t>
            </a:r>
            <a:r>
              <a:rPr lang="vi-VN"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Ví dụ, một số nhà thờ ở Sri Lanka báo cáo sự giám sát của chính quyền nhà nước.</a:t>
            </a:r>
            <a:r>
              <a:rPr lang="vi-VN"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vi-VN" sz="1800" b="1" dirty="0">
                <a:effectLst/>
                <a:latin typeface="Calibri" panose="020F0502020204030204" pitchFamily="34" charset="0"/>
                <a:ea typeface="Times New Roman" panose="02020603050405020304" pitchFamily="18" charset="0"/>
                <a:cs typeface="Times New Roman" panose="02020603050405020304" pitchFamily="18" charset="0"/>
              </a:rPr>
              <a:t>Đây là một phần của xu hướng thu hẹp không gian rộng rãi hơn cho xã hội dân sự.</a:t>
            </a:r>
            <a:r>
              <a:rPr lang="vi-VN"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dirty="0">
                <a:effectLst/>
                <a:latin typeface="Calibri Light" panose="020F0302020204030204" pitchFamily="34" charset="0"/>
                <a:ea typeface="Times New Roman" panose="02020603050405020304" pitchFamily="18" charset="0"/>
              </a:rPr>
              <a:t>Không nơi nào có sự giám sát chặt chẽ hơn ở miền Tây Trung Quốc, nơi công nghệ nhận dạng khuôn mặt đã được phát triển cho phép camera an ninh xác định các thành viên của thiểu số Duy Ngô Nhĩ theo đạo Hồi và thông báo cho cảnh sát về vị trí của họ. </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851917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800" dirty="0">
                <a:effectLst/>
                <a:latin typeface="Calibri" panose="020F0502020204030204" pitchFamily="34" charset="0"/>
                <a:ea typeface="Times New Roman" panose="02020603050405020304" pitchFamily="18" charset="0"/>
                <a:cs typeface="Calibri Light" panose="020F0302020204030204" pitchFamily="34" charset="0"/>
              </a:rPr>
              <a:t>HẠN CHẾ XÃ HỘI</a:t>
            </a:r>
            <a:endParaRPr lang="sv-SE" sz="1800" dirty="0">
              <a:effectLst/>
              <a:latin typeface="Calibri" panose="020F0502020204030204" pitchFamily="34" charset="0"/>
              <a:ea typeface="Times New Roman" panose="02020603050405020304" pitchFamily="18" charset="0"/>
              <a:cs typeface="Calibri Light" panose="020F0302020204030204" pitchFamily="34" charset="0"/>
            </a:endParaRPr>
          </a:p>
          <a:p>
            <a:pPr fontAlgn="base"/>
            <a:br>
              <a:rPr lang="vi-VN" sz="1800" dirty="0">
                <a:effectLst/>
                <a:latin typeface="Calibri" panose="020F0502020204030204" pitchFamily="34" charset="0"/>
                <a:ea typeface="Times New Roman" panose="02020603050405020304" pitchFamily="18" charset="0"/>
                <a:cs typeface="Calibri" panose="020F0502020204030204" pitchFamily="34" charset="0"/>
              </a:rPr>
            </a:br>
            <a:r>
              <a:rPr lang="vi-VN" sz="1800" spc="-30" dirty="0">
                <a:effectLst/>
                <a:latin typeface="Calibri Light" panose="020F0302020204030204" pitchFamily="34" charset="0"/>
                <a:ea typeface="Times New Roman" panose="02020603050405020304" pitchFamily="18" charset="0"/>
                <a:cs typeface="Times New Roman" panose="02020603050405020304" pitchFamily="18" charset="0"/>
              </a:rPr>
              <a:t>Quyền cũng có thể bị hạn chế trong gia đình, nhóm tín ngưỡng hoặc cộng đồng rộng lớn hơn. Điều này thường ảnh hưởng khác nhau giữa nam giới và phụ nữ. Ví dụ, phụ nữ thường bị từ chối các cơ hội để nghiên cứu thần học, và hành vi cũng như việc tuân theo tôn giáo của phụ nữ có thể là đối tượng của sự kiểm soát của gia đình hoặc cộng đồng trên cơ sở tôn giáo.</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Các xã hội đa số thường hạn chế biểu hiện tôn giáo của phụ nữ thiểu số, chẳng hạn bằng cách gây áp lực buộc phụ nữ che giấu danh tính tôn giáo của mình để kiếm việc làm.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3017019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a:solidFill>
                  <a:srgbClr val="000000"/>
                </a:solidFill>
                <a:effectLst/>
                <a:latin typeface="Calibri Light" panose="020F0302020204030204" pitchFamily="34" charset="0"/>
                <a:ea typeface="Times New Roman" panose="02020603050405020304" pitchFamily="18" charset="0"/>
              </a:rPr>
              <a:t>Maria là một Cơ đốc nhân trẻ sống ở Ai Cập. Khi tốt nghiệp đại học, Maria được mời làm việc tại một ngân hàng nhưng được yêu cầu rằng nếu cô nhận, cô sẽ phải đeo khăn trùm đầu. </a:t>
            </a:r>
            <a:endParaRPr lang="sv-SE" sz="1800" dirty="0">
              <a:solidFill>
                <a:srgbClr val="000000"/>
              </a:solidFill>
              <a:effectLst/>
              <a:latin typeface="Calibri Light" panose="020F03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a:solidFill>
                  <a:srgbClr val="000000"/>
                </a:solidFill>
                <a:effectLst/>
                <a:latin typeface="Calibri Light" panose="020F0302020204030204" pitchFamily="34" charset="0"/>
                <a:ea typeface="Times New Roman" panose="02020603050405020304" pitchFamily="18" charset="0"/>
              </a:rPr>
              <a:t>Maria không nghĩ rằng việc giả vờ có một bản sắc tôn giáo khác là công bằng, vì vậy cô đã từ chối công việc</a:t>
            </a:r>
            <a:r>
              <a:rPr lang="vi-VN" sz="1800" dirty="0">
                <a:effectLst/>
                <a:latin typeface="Calibri Light" panose="020F0302020204030204" pitchFamily="34" charset="0"/>
                <a:ea typeface="Times New Roman" panose="02020603050405020304" pitchFamily="18" charset="0"/>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4059216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dirty="0">
                <a:solidFill>
                  <a:srgbClr val="000000"/>
                </a:solidFill>
                <a:effectLst/>
                <a:latin typeface="+mn-lt"/>
              </a:rPr>
              <a:t>CÂU CHUYỆN BẠO LỰC </a:t>
            </a:r>
          </a:p>
          <a:p>
            <a:pPr algn="l" rtl="0" fontAlgn="base"/>
            <a:endParaRPr lang="en-US" sz="1200" b="0" i="0" dirty="0">
              <a:solidFill>
                <a:srgbClr val="000000"/>
              </a:solidFill>
              <a:effectLst/>
              <a:latin typeface="+mn-lt"/>
            </a:endParaRPr>
          </a:p>
          <a:p>
            <a:pPr fontAlgn="base"/>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Hãy chuyển sang suy nghĩ về bạo lực.</a:t>
            </a:r>
            <a:r>
              <a:rPr lang="vi-VN"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vi-VN" sz="1800" b="1" dirty="0">
                <a:effectLst/>
                <a:latin typeface="Calibri" panose="020F0502020204030204" pitchFamily="34" charset="0"/>
                <a:ea typeface="Times New Roman" panose="02020603050405020304" pitchFamily="18" charset="0"/>
                <a:cs typeface="Times New Roman" panose="02020603050405020304" pitchFamily="18" charset="0"/>
              </a:rPr>
              <a:t>Ngôn từ kích động thù địch và tội ác vì thù ghét là một trong những hình thức bạo lực thường gặp nhất. Những nơi thờ tự và những người tham dự thờ cúng đặc biệt dễ bị tội ác vì thù ghét.</a:t>
            </a:r>
            <a:r>
              <a:rPr lang="vi-VN"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200" kern="1200" dirty="0">
                <a:solidFill>
                  <a:schemeClr val="tx1"/>
                </a:solidFill>
                <a:effectLst/>
                <a:latin typeface="+mn-lt"/>
                <a:ea typeface="+mn-ea"/>
                <a:cs typeface="+mn-cs"/>
              </a:rPr>
              <a:t>Tại Brazil, những người thuộc tôn giáo Afro-Brazilian truyền thống đang phải đối mặt với các cuộc tấn công bạo lực từ những người theo đạo Thiên chúa theo phái Tân Ngũ Tuần (neo-Pentecostal) vì họ xem tôn giáo của kia là ma quỷ. Cha Marcio, một chủ lễ của tôn giáo Candomblé, đã báo cáo có hơn 20 vụ tấn công vào đền thờ của ông. Cảnh sát đã không có hành động gì.</a:t>
            </a:r>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177446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b="1" dirty="0">
                <a:effectLst/>
                <a:latin typeface="Calibri" panose="020F0502020204030204" pitchFamily="34" charset="0"/>
                <a:ea typeface="Times New Roman" panose="02020603050405020304" pitchFamily="18" charset="0"/>
              </a:rPr>
              <a:t>Một lần nữa, phụ nữ và nam giới có xu hướng bị ảnh hưởng khác nhau.</a:t>
            </a:r>
            <a:r>
              <a:rPr lang="vi-VN" sz="1800" dirty="0">
                <a:effectLst/>
                <a:latin typeface="Calibri" panose="020F0502020204030204" pitchFamily="34" charset="0"/>
                <a:ea typeface="Times New Roman" panose="02020603050405020304" pitchFamily="18" charset="0"/>
              </a:rPr>
              <a:t> </a:t>
            </a:r>
            <a:br>
              <a:rPr lang="vi-VN" sz="1800" dirty="0">
                <a:effectLst/>
                <a:latin typeface="Calibri" panose="020F0502020204030204" pitchFamily="34" charset="0"/>
                <a:ea typeface="Times New Roman" panose="02020603050405020304" pitchFamily="18" charset="0"/>
              </a:rPr>
            </a:br>
            <a:r>
              <a:rPr lang="vi-VN" sz="1800" dirty="0">
                <a:effectLst/>
                <a:latin typeface="Calibri Light" panose="020F0302020204030204" pitchFamily="34" charset="0"/>
                <a:ea typeface="Times New Roman" panose="02020603050405020304" pitchFamily="18" charset="0"/>
              </a:rPr>
              <a:t>Phụ nữ Hồi giáo ở Thụy Điển, đặc biệt là những người mặc quần áo tôn giáo, chẳng hạn như khăn trùm đầu, có nhiều khả năng gặp phải tội ác thù ghét do người lạ gây ra ở nơi công cộng, trong khi đàn ông Hồi giáo có nhiều khả năng gặp phải tội ác thù hận từ hàng xóm hoặc đồng nghiệp</a:t>
            </a:r>
            <a:r>
              <a:rPr lang="en-US" sz="1200" b="0" i="0" dirty="0">
                <a:solidFill>
                  <a:srgbClr val="000000"/>
                </a:solidFill>
                <a:effectLst/>
                <a:latin typeface="+mn-lt"/>
              </a:rPr>
              <a:t>.  </a:t>
            </a:r>
            <a:endParaRPr lang="sv-SE" sz="120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2923554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b="1" dirty="0">
                <a:effectLst/>
                <a:latin typeface="Calibri" panose="020F0502020204030204" pitchFamily="34" charset="0"/>
                <a:ea typeface="Times New Roman" panose="02020603050405020304" pitchFamily="18" charset="0"/>
              </a:rPr>
              <a:t>Ở nhiều nơi, đại dịch vi rút corona đã củng cố các hình thức kỳ thị và căm ghét hiện có.</a:t>
            </a:r>
            <a:r>
              <a:rPr lang="vi-VN" sz="1800" dirty="0">
                <a:effectLst/>
                <a:latin typeface="Calibri" panose="020F0502020204030204" pitchFamily="34" charset="0"/>
                <a:ea typeface="Times New Roman" panose="02020603050405020304" pitchFamily="18" charset="0"/>
              </a:rPr>
              <a:t> </a:t>
            </a:r>
            <a:endParaRPr lang="sv-SE" sz="1800" dirty="0">
              <a:effectLst/>
              <a:latin typeface="Calibri" panose="020F0502020204030204" pitchFamily="34" charset="0"/>
              <a:ea typeface="Times New Roman" panose="02020603050405020304" pitchFamily="18" charset="0"/>
            </a:endParaRPr>
          </a:p>
          <a:p>
            <a:r>
              <a:rPr lang="vi-VN" sz="1800" dirty="0">
                <a:effectLst/>
                <a:latin typeface="Calibri Light" panose="020F0302020204030204" pitchFamily="34" charset="0"/>
                <a:ea typeface="Times New Roman" panose="02020603050405020304" pitchFamily="18" charset="0"/>
              </a:rPr>
              <a:t>Người Hồi giáo ở Ấn Độ bị cáo buộc tiến hành một cuộc thánh chiến corona sau khi có đợt bùng phát virus diễn ra ngay sau lễ hội tôn giáo của người Hồi giáo. </a:t>
            </a:r>
            <a:endParaRPr lang="sv-SE" sz="1800" dirty="0">
              <a:effectLst/>
              <a:latin typeface="Calibri Light" panose="020F0302020204030204" pitchFamily="34" charset="0"/>
              <a:ea typeface="Times New Roman" panose="02020603050405020304" pitchFamily="18" charset="0"/>
            </a:endParaRPr>
          </a:p>
          <a:p>
            <a:r>
              <a:rPr lang="vi-VN" sz="1800" dirty="0">
                <a:effectLst/>
                <a:latin typeface="Calibri Light" panose="020F0302020204030204" pitchFamily="34" charset="0"/>
                <a:ea typeface="Times New Roman" panose="02020603050405020304" pitchFamily="18" charset="0"/>
              </a:rPr>
              <a:t>Ahmed Shaikh là một người bán hàng rong theo đạo Hồi phải vật lộn để kiếm sống. </a:t>
            </a:r>
            <a:endParaRPr lang="sv-SE" sz="1800" dirty="0">
              <a:effectLst/>
              <a:latin typeface="Calibri Light" panose="020F0302020204030204" pitchFamily="34" charset="0"/>
              <a:ea typeface="Times New Roman" panose="02020603050405020304" pitchFamily="18" charset="0"/>
            </a:endParaRPr>
          </a:p>
          <a:p>
            <a:r>
              <a:rPr lang="vi-VN" sz="1800" dirty="0">
                <a:effectLst/>
                <a:latin typeface="Calibri Light" panose="020F0302020204030204" pitchFamily="34" charset="0"/>
                <a:ea typeface="Times New Roman" panose="02020603050405020304" pitchFamily="18" charset="0"/>
              </a:rPr>
              <a:t>Vào tháng 4 năm 2020, một nhóm những người theo chủ nghĩa dân tộc Hindu bảo anh ta phải thu dọn gian hàng và rời đi vì những người Hồi giáo đang âm mưu phát tán vi rút corona. </a:t>
            </a:r>
            <a:endParaRPr lang="sv-SE" sz="1800" dirty="0">
              <a:effectLst/>
              <a:latin typeface="Calibri Light" panose="020F0302020204030204" pitchFamily="34" charset="0"/>
              <a:ea typeface="Times New Roman" panose="02020603050405020304" pitchFamily="18" charset="0"/>
            </a:endParaRPr>
          </a:p>
          <a:p>
            <a:r>
              <a:rPr lang="vi-VN" sz="1800" dirty="0">
                <a:effectLst/>
                <a:latin typeface="Calibri Light" panose="020F0302020204030204" pitchFamily="34" charset="0"/>
                <a:ea typeface="Times New Roman" panose="02020603050405020304" pitchFamily="18" charset="0"/>
              </a:rPr>
              <a:t>Ahmed cầu xin, nhưng bị đánh đập dã man bằng gậy. Anh ta đã cố gắng nộp đơn khiếu nại với cảnh sát, nhưng cảnh sát đã từ chối xử lý vụ việc, và nói rằng bán hàng tự động trên đường phố là bất hợp pháp</a:t>
            </a:r>
            <a:endParaRPr lang="sv-SE" sz="120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26</a:t>
            </a:fld>
            <a:endParaRPr lang="en-GB"/>
          </a:p>
        </p:txBody>
      </p:sp>
    </p:spTree>
    <p:extLst>
      <p:ext uri="{BB962C8B-B14F-4D97-AF65-F5344CB8AC3E}">
        <p14:creationId xmlns:p14="http://schemas.microsoft.com/office/powerpoint/2010/main" val="330225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b="1" dirty="0">
                <a:effectLst/>
                <a:latin typeface="Calibri" panose="020F0502020204030204" pitchFamily="34" charset="0"/>
                <a:ea typeface="Times New Roman" panose="02020603050405020304" pitchFamily="18" charset="0"/>
                <a:cs typeface="Calibri" panose="020F0502020204030204" pitchFamily="34" charset="0"/>
              </a:rPr>
              <a:t>Các hình thức vi phạm nghiêm trọng nhất trong cộng đồng là bạo lực cộng đồng và tấn công khủng bố</a:t>
            </a:r>
            <a:r>
              <a:rPr lang="vi-VN" sz="1800" dirty="0">
                <a:effectLst/>
                <a:latin typeface="Calibri" panose="020F0502020204030204" pitchFamily="34" charset="0"/>
                <a:ea typeface="Times New Roman" panose="02020603050405020304" pitchFamily="18"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200" kern="1200" dirty="0">
                <a:solidFill>
                  <a:schemeClr val="tx1"/>
                </a:solidFill>
                <a:effectLst/>
                <a:latin typeface="+mn-lt"/>
                <a:ea typeface="+mn-ea"/>
                <a:cs typeface="+mn-cs"/>
              </a:rPr>
              <a:t>Mục sư Samuel đến từ miền bắc Burkina Faso. Đất nước này có truyền thống tôn giáo khoan dung mà các nhóm khủng bố đang phá hoại. Vào năm 2019, các cuộc tấn công vào các nhà thờ đã trở thành một phần trong chiến lược của họ. Mục sư Samuel hiện đang sống trong một trại dành cho những người chạy nạn. </a:t>
            </a:r>
            <a:endParaRPr lang="en-US" sz="1200" kern="1200" dirty="0">
              <a:solidFill>
                <a:schemeClr val="tx1"/>
              </a:solidFill>
              <a:effectLst/>
              <a:latin typeface="+mn-lt"/>
              <a:ea typeface="+mn-ea"/>
              <a:cs typeface="+mn-cs"/>
            </a:endParaRPr>
          </a:p>
          <a:p>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 “Những cuộc tấn công này đã làm tan nát cuộc sống của người dân chúng tôi. Chúng tôi vô cùng đau đớn.” anh nói.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dirty="0">
                <a:effectLst/>
                <a:latin typeface="Calibri Light" panose="020F0302020204030204" pitchFamily="34" charset="0"/>
                <a:ea typeface="Times New Roman" panose="02020603050405020304" pitchFamily="18" charset="0"/>
              </a:rPr>
              <a:t>Các cuộc tấn công khủng bố đã leo thang kể từ năm 2019, ảnh hưởng đến tất cả mọi người, và hơn 1 triệu người phải di dời</a:t>
            </a:r>
            <a:r>
              <a:rPr lang="en-US" sz="1200" b="0" i="0" dirty="0">
                <a:solidFill>
                  <a:srgbClr val="000000"/>
                </a:solidFill>
                <a:effectLst/>
                <a:latin typeface="+mn-lt"/>
              </a:rPr>
              <a:t>.   </a:t>
            </a:r>
          </a:p>
          <a:p>
            <a:pPr algn="l" rtl="0" fontAlgn="base"/>
            <a:r>
              <a:rPr lang="en-US" sz="1200" b="0" i="0" dirty="0">
                <a:solidFill>
                  <a:srgbClr val="000000"/>
                </a:solidFill>
                <a:effectLst/>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27</a:t>
            </a:fld>
            <a:endParaRPr lang="en-GB"/>
          </a:p>
        </p:txBody>
      </p:sp>
    </p:spTree>
    <p:extLst>
      <p:ext uri="{BB962C8B-B14F-4D97-AF65-F5344CB8AC3E}">
        <p14:creationId xmlns:p14="http://schemas.microsoft.com/office/powerpoint/2010/main" val="3732301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b="1" dirty="0">
                <a:effectLst/>
                <a:latin typeface="Calibri" panose="020F0502020204030204" pitchFamily="34" charset="0"/>
                <a:ea typeface="Times New Roman" panose="02020603050405020304" pitchFamily="18" charset="0"/>
                <a:cs typeface="Times New Roman" panose="02020603050405020304" pitchFamily="18" charset="0"/>
              </a:rPr>
              <a:t>Mặc dù các nhóm khủng bố có liên hệ với Hồi giáo thống trị số liệu thống kê toàn cầu, nhưng ở nhiều quốc gia, các nhóm khác gây ra mối đe dọa lớn hơn. </a:t>
            </a:r>
            <a:endParaRPr lang="sv-SE" sz="18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Dịch vụ an ninh ở một số nước phương Tây coi những kẻ cực đoan cực hữu là mối đe dọa khủng bố lớn nhất ở trong nước. </a:t>
            </a:r>
            <a:endParaRPr lang="sv-SE"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Những nhóm này nhắm vào các nhóm tôn giáo thiểu số. Năm 2018, 11 người Do Thái bị giết tại một giáo đường Do Thái ở Pittsburgh, Hoa Kỳ và 51 người Hồi giáo bị giết tại một nhà thờ Hồi giáo ở nhà thờ Thiên chúa giáo tại New Zealand vào năm 2019.</a:t>
            </a:r>
            <a:r>
              <a:rPr lang="vi-VN"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28</a:t>
            </a:fld>
            <a:endParaRPr lang="en-GB"/>
          </a:p>
        </p:txBody>
      </p:sp>
    </p:spTree>
    <p:extLst>
      <p:ext uri="{BB962C8B-B14F-4D97-AF65-F5344CB8AC3E}">
        <p14:creationId xmlns:p14="http://schemas.microsoft.com/office/powerpoint/2010/main" val="2526856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800" b="1" dirty="0">
                <a:effectLst/>
                <a:latin typeface="Calibri" panose="020F0502020204030204" pitchFamily="34" charset="0"/>
                <a:ea typeface="Times New Roman" panose="02020603050405020304" pitchFamily="18" charset="0"/>
                <a:cs typeface="Times New Roman" panose="02020603050405020304" pitchFamily="18" charset="0"/>
              </a:rPr>
              <a:t>Bạo lực từ cảnh sát, dịch vụ an ninh hoặc quân đội, hoặc bởi đám đông do nhà nước thuê, có thể nhắm vào các cá nhân hoặc cả cộng đồng. </a:t>
            </a:r>
            <a:endParaRPr lang="sv-SE"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rtl="0" fontAlgn="base"/>
            <a:r>
              <a:rPr lang="vi-VN" sz="1800" dirty="0">
                <a:effectLst/>
                <a:latin typeface="Calibri Light" panose="020F0302020204030204" pitchFamily="34" charset="0"/>
                <a:ea typeface="Times New Roman" panose="02020603050405020304" pitchFamily="18" charset="0"/>
              </a:rPr>
              <a:t>Tình hình của người Duy Ngô Nhĩ ở miền Tây Trung Quốc cho thấy bạo lực của chính phủ cực đoan như thế nào. </a:t>
            </a:r>
            <a:endParaRPr lang="sv-SE" sz="1800" dirty="0">
              <a:effectLst/>
              <a:latin typeface="Calibri Light" panose="020F0302020204030204" pitchFamily="34" charset="0"/>
              <a:ea typeface="Times New Roman" panose="02020603050405020304" pitchFamily="18" charset="0"/>
            </a:endParaRPr>
          </a:p>
          <a:p>
            <a:pPr algn="l" rtl="0" fontAlgn="base"/>
            <a:r>
              <a:rPr lang="vi-VN" sz="1800" dirty="0">
                <a:effectLst/>
                <a:latin typeface="Calibri Light" panose="020F0302020204030204" pitchFamily="34" charset="0"/>
                <a:ea typeface="Times New Roman" panose="02020603050405020304" pitchFamily="18" charset="0"/>
              </a:rPr>
              <a:t>Phụ nữ Duy Ngô Nhĩ phải đối mặt với việc triệt sản và tránh thai cưỡng bức, dẫn đến tỷ lệ sinh giảm đáng kể, và khoảng 1,8 triệu người Duy Ngô Nhĩ đã bị đưa đến các trại cải tạo vì những lý do như đội khăn trùm đầu hoặc để râu. </a:t>
            </a:r>
            <a:endParaRPr lang="sv-SE" sz="1800" dirty="0">
              <a:effectLst/>
              <a:latin typeface="Calibri Light" panose="020F0302020204030204" pitchFamily="34" charset="0"/>
              <a:ea typeface="Times New Roman" panose="02020603050405020304" pitchFamily="18" charset="0"/>
            </a:endParaRPr>
          </a:p>
          <a:p>
            <a:pPr algn="l" rtl="0" fontAlgn="base"/>
            <a:r>
              <a:rPr lang="vi-VN" sz="1800" dirty="0">
                <a:effectLst/>
                <a:latin typeface="Calibri Light" panose="020F0302020204030204" pitchFamily="34" charset="0"/>
                <a:ea typeface="Times New Roman" panose="02020603050405020304" pitchFamily="18" charset="0"/>
              </a:rPr>
              <a:t>Ở các trại cải tạo, các tù nhân bị tra tấn và hãm hiếp, bị từ chối ngôn ngữ và tôn giáo, và bị nhồi nhét hệ tư tưởng của nhà nước. Chính phủ Trung Quốc tuyên bố những trại này là trung tâm giáo dục tự nguyện</a:t>
            </a:r>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29</a:t>
            </a:fld>
            <a:endParaRPr lang="en-GB"/>
          </a:p>
        </p:txBody>
      </p:sp>
    </p:spTree>
    <p:extLst>
      <p:ext uri="{BB962C8B-B14F-4D97-AF65-F5344CB8AC3E}">
        <p14:creationId xmlns:p14="http://schemas.microsoft.com/office/powerpoint/2010/main" val="368454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200" b="0" i="1" noProof="0" dirty="0">
                <a:solidFill>
                  <a:srgbClr val="000000"/>
                </a:solidFill>
                <a:effectLst/>
                <a:latin typeface="+mn-lt"/>
              </a:rPr>
              <a:t>(Nên làm nổi bật từ nào mà người tham gia không nhớ. Sau đó tiếp tục như sau.)</a:t>
            </a:r>
          </a:p>
          <a:p>
            <a:pPr algn="l" rtl="0" fontAlgn="base"/>
            <a:endParaRPr lang="vi-VN" sz="1200" b="0" i="0" noProof="0" dirty="0">
              <a:solidFill>
                <a:srgbClr val="000000"/>
              </a:solidFill>
              <a:effectLst/>
              <a:latin typeface="+mn-lt"/>
            </a:endParaRPr>
          </a:p>
          <a:p>
            <a:pPr algn="l" rtl="0" fontAlgn="base"/>
            <a:r>
              <a:rPr lang="vi-VN" sz="1800" noProof="0" dirty="0"/>
              <a:t>Chúng ta cũng đã tìm hiểu về khi nào quyền tự do tôn giáo và tín ngưỡng có thể bị hạn chế. Chúng ta đã học được rằng các quyền tự do nội tâm – quyền suy nghĩ, tin tưởng và thay đổi quan điểm về niềm tin – không thể bị hạn chế, nhưng những gì chúng ta LÀM – các thực hành tôn giáo và tín ngưỡng của chúng ta – có thể bị hạn chế NẾU chúng gây hại cho người khác theo những cách cụ thể. Chúng ta cũng đã học được rằng phân biệt đối xử, cưỡng bức và kích động bạo lực là không được phép.</a:t>
            </a:r>
            <a:r>
              <a:rPr lang="vi-VN" sz="1800" noProof="0" dirty="0">
                <a:solidFill>
                  <a:srgbClr val="000000"/>
                </a:solidFill>
                <a:effectLst/>
                <a:latin typeface="Calibri Light" panose="020F0302020204030204" pitchFamily="34" charset="0"/>
                <a:ea typeface="Arial Unicode MS"/>
              </a:rPr>
              <a:t>.</a:t>
            </a:r>
          </a:p>
          <a:p>
            <a:pPr algn="l" rtl="0" fontAlgn="base"/>
            <a:endParaRPr lang="vi-VN" sz="1200" b="0" i="0" noProof="0" dirty="0">
              <a:solidFill>
                <a:srgbClr val="000000"/>
              </a:solidFill>
              <a:effectLst/>
              <a:latin typeface="+mn-lt"/>
            </a:endParaRPr>
          </a:p>
          <a:p>
            <a:pPr algn="l" rtl="0" fontAlgn="base"/>
            <a:r>
              <a:rPr lang="vi-VN" sz="1800" noProof="0" dirty="0"/>
              <a:t>Hai buổi học tiếp theo sẽ tập trung vào các vi phạm quyền tự do tôn giáo hoặc tín ngưỡng. Trong buổi học này, chúng ta sẽ xem xét các loại vi phạm và các ví dụ từ khắp nơi trên thế giới. Điều này có thể giúp chúng ta hiểu được cách thức mà những người thuộc mọi tôn giáo và tín ngưỡng ở mọi nơi bị ảnh hưởng. Trong buổi học tiếp theo, chúng ta sẽ cố gắng lập bản đồ các vi phạm trong cộng đồng của mình.</a:t>
            </a:r>
          </a:p>
          <a:p>
            <a:pPr algn="l" rtl="0" fontAlgn="base"/>
            <a:endParaRPr lang="vi-VN" sz="1800" b="0" i="0" noProof="0" dirty="0">
              <a:solidFill>
                <a:srgbClr val="000000"/>
              </a:solidFill>
              <a:effectLst/>
              <a:latin typeface="Calibri Light" panose="020F0302020204030204" pitchFamily="34" charset="0"/>
            </a:endParaRPr>
          </a:p>
          <a:p>
            <a:pPr algn="l" rtl="0" fontAlgn="base"/>
            <a:r>
              <a:rPr lang="vi-VN" sz="1800" noProof="0" dirty="0"/>
              <a:t>Những buổi học này có thể khó khăn – cả vì những câu chuyện chúng ta nghe được có thể nhắc nhở chúng ta về những trải nghiệm cá nhân khó khăn và vì một số vấn đề được nêu ra có thể thách thức quan điểm của chúng ta về những gì nên và không nên được cho phép trong xã hội. Có thể có những điều chúng ta không đồng ý trong nhóm. Vì vậy, trong buổi họp này, hãy quan tâm và lắng nghe lẫn nhau, nhớ kỹ các quy tắc cơ bản của chúng ta! (Sử dụng bảng quy tắc cơ bản để nhắc nhở người tham gia về những quy tắc này.)</a:t>
            </a:r>
          </a:p>
          <a:p>
            <a:pPr algn="l" rtl="0" fontAlgn="base"/>
            <a:endParaRPr lang="vi-VN" sz="1200" b="0" i="0" noProof="0" dirty="0">
              <a:solidFill>
                <a:srgbClr val="000000"/>
              </a:solidFill>
              <a:effectLst/>
              <a:latin typeface="+mn-lt"/>
            </a:endParaRPr>
          </a:p>
          <a:p>
            <a:pPr algn="l" rtl="0" fontAlgn="base"/>
            <a:r>
              <a:rPr lang="vi-VN" sz="1800" noProof="0" dirty="0">
                <a:effectLst/>
                <a:latin typeface="Calibri Light" panose="020F0302020204030204" pitchFamily="34" charset="0"/>
                <a:ea typeface="Arial Unicode MS"/>
              </a:rPr>
              <a:t>Lắng nghe những câu chuyện vi phạm có thể khiến chúng ta cảm thấy thất vọng, thậm chí là tuyệt vọng. Nhưng chúng ta cần phải có khả năng xác định và hiểu các vấn đề để có cách xử lý nếu vấn đề đó xảy ra với chính chúng ta. </a:t>
            </a:r>
            <a:endParaRPr lang="vi-VN" sz="1200" b="0" i="0" noProof="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800" b="1" dirty="0">
                <a:effectLst/>
                <a:latin typeface="Calibri" panose="020F0502020204030204" pitchFamily="34" charset="0"/>
                <a:ea typeface="Times New Roman" panose="02020603050405020304" pitchFamily="18" charset="0"/>
                <a:cs typeface="Calibri Light" panose="020F0302020204030204" pitchFamily="34" charset="0"/>
              </a:rPr>
              <a:t>TRÁCH NHIỆM CỦA CHÍNH PHỦ VÀ SỰ THẤT BẠI CỦA CHÍNH PHỦ</a:t>
            </a:r>
            <a:endParaRPr lang="sv-SE" sz="1800" b="1" dirty="0">
              <a:effectLst/>
              <a:latin typeface="Calibri" panose="020F0502020204030204" pitchFamily="34" charset="0"/>
              <a:ea typeface="Times New Roman" panose="02020603050405020304" pitchFamily="18" charset="0"/>
              <a:cs typeface="Calibri Light" panose="020F0302020204030204" pitchFamily="34" charset="0"/>
            </a:endParaRPr>
          </a:p>
          <a:p>
            <a:pPr algn="l" rtl="0" fontAlgn="base"/>
            <a:endParaRPr lang="en-US" sz="1200" b="0" i="0" dirty="0">
              <a:solidFill>
                <a:srgbClr val="000000"/>
              </a:solidFill>
              <a:effectLst/>
              <a:latin typeface="+mn-lt"/>
            </a:endParaRPr>
          </a:p>
          <a:p>
            <a:pPr fontAlgn="base"/>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Hãy cùng nhìn lại những thất bại của chính phủ trong việc bảo vệ người dân.</a:t>
            </a:r>
            <a:r>
              <a:rPr lang="vi-VN"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vi-VN" sz="1800" b="1" dirty="0">
                <a:effectLst/>
                <a:latin typeface="Calibri" panose="020F0502020204030204" pitchFamily="34" charset="0"/>
                <a:ea typeface="Times New Roman" panose="02020603050405020304" pitchFamily="18" charset="0"/>
                <a:cs typeface="Times New Roman" panose="02020603050405020304" pitchFamily="18" charset="0"/>
              </a:rPr>
              <a:t>Chính phủ có trách nhiệm bảo vệ nhân quyền. </a:t>
            </a:r>
            <a:endParaRPr lang="sv-SE"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vi-VN" sz="1800" b="1" dirty="0">
                <a:effectLst/>
                <a:latin typeface="Calibri" panose="020F0502020204030204" pitchFamily="34" charset="0"/>
                <a:ea typeface="Times New Roman" panose="02020603050405020304" pitchFamily="18" charset="0"/>
                <a:cs typeface="Times New Roman" panose="02020603050405020304" pitchFamily="18" charset="0"/>
              </a:rPr>
              <a:t>Khi họ không làm được điều đó, sự phân biệt đối xử và bạo lực sẽ có xu hướng gia tăng, tuy nhiên khi cảnh sát hành động hiệu quả trong các trường hợp riêng lẻ có thể giúp ngăn chặn vi phạm.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30</a:t>
            </a:fld>
            <a:endParaRPr lang="en-GB"/>
          </a:p>
        </p:txBody>
      </p:sp>
    </p:spTree>
    <p:extLst>
      <p:ext uri="{BB962C8B-B14F-4D97-AF65-F5344CB8AC3E}">
        <p14:creationId xmlns:p14="http://schemas.microsoft.com/office/powerpoint/2010/main" val="139315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dirty="0">
                <a:effectLst/>
                <a:latin typeface="Calibri Light" panose="020F0302020204030204" pitchFamily="34" charset="0"/>
                <a:ea typeface="Times New Roman" panose="02020603050405020304" pitchFamily="18" charset="0"/>
              </a:rPr>
              <a:t>Vào năm 2017, một phụ nữ lớn tuổi đã cải đạo từ Hồi giáo sang Cơ đốc giáo đã chết ở miền nam Kyrgyzstan. Khi con gái bà cố gắng chôn cất bà tại nghĩa trang thành phố, một nhóm đứng đầu là lãnh tụ địa phương đã phản đối dữ dội. Thi thể liên tục bị đào lên cho đến khi dư luận chú ý khiến chính quyền phản ứng. Các thủ phạm đã bị buộc tội và sau đó, những tiếng nói cực đoan chống lại những người cải đạo đã giảm đi rất nhiều</a:t>
            </a:r>
            <a:endParaRPr lang="sv-SE" sz="120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31</a:t>
            </a:fld>
            <a:endParaRPr lang="en-GB"/>
          </a:p>
        </p:txBody>
      </p:sp>
    </p:spTree>
    <p:extLst>
      <p:ext uri="{BB962C8B-B14F-4D97-AF65-F5344CB8AC3E}">
        <p14:creationId xmlns:p14="http://schemas.microsoft.com/office/powerpoint/2010/main" val="1810970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800" b="1" dirty="0">
                <a:effectLst/>
                <a:latin typeface="Calibri" panose="020F0502020204030204" pitchFamily="34" charset="0"/>
                <a:ea typeface="Times New Roman" panose="02020603050405020304" pitchFamily="18" charset="0"/>
                <a:cs typeface="Times New Roman" panose="02020603050405020304" pitchFamily="18" charset="0"/>
              </a:rPr>
              <a:t>Các nhà chức trách thường không can thiệp các vi phạm trong phạm vi gia đình hoặc liên quan đến cộng đồng tín ngưỡng.</a:t>
            </a:r>
            <a:r>
              <a:rPr lang="vi-VN"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vi-VN" sz="1200" kern="1200" dirty="0">
                <a:solidFill>
                  <a:schemeClr val="tx1"/>
                </a:solidFill>
                <a:effectLst/>
                <a:latin typeface="+mn-lt"/>
                <a:ea typeface="+mn-ea"/>
                <a:cs typeface="+mn-cs"/>
              </a:rPr>
              <a:t>Nadia, 22 tuổi, một sinh viên Đại học Cơ đốc giáo ở Jordan, đã yêu một bạn đồng môn – một người theo đạo Hồi. Khi gia đình cô phát hiện ra, họ không cho cô ra khỏi nhà và hành hạ cô. Nadia cố gắng chạy trốn nhưng hai tháng sau, cha cô tìm thấy cô và giết cô. Tòa án coi động cơ giết người của ông bố là dựa trên danh dự nên đây là một tình tiết giảm nhẹ và không đưa ông ta vào tù. </a:t>
            </a:r>
            <a:r>
              <a:rPr lang="en-US" sz="1800" dirty="0">
                <a:effectLst/>
              </a:rPr>
              <a:t> </a:t>
            </a: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32</a:t>
            </a:fld>
            <a:endParaRPr lang="en-GB"/>
          </a:p>
        </p:txBody>
      </p:sp>
    </p:spTree>
    <p:extLst>
      <p:ext uri="{BB962C8B-B14F-4D97-AF65-F5344CB8AC3E}">
        <p14:creationId xmlns:p14="http://schemas.microsoft.com/office/powerpoint/2010/main" val="352653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800" b="1" dirty="0">
                <a:effectLst/>
                <a:latin typeface="Calibri" panose="020F0502020204030204" pitchFamily="34" charset="0"/>
                <a:ea typeface="Times New Roman" panose="02020603050405020304" pitchFamily="18" charset="0"/>
                <a:cs typeface="Calibri Light" panose="020F0302020204030204" pitchFamily="34" charset="0"/>
              </a:rPr>
              <a:t>PHẦN KẾT LUẬN</a:t>
            </a:r>
            <a:r>
              <a:rPr lang="en-US" sz="1200" b="0" i="0" dirty="0">
                <a:solidFill>
                  <a:srgbClr val="000000"/>
                </a:solidFill>
                <a:effectLst/>
                <a:latin typeface="+mn-lt"/>
              </a:rPr>
              <a:t> </a:t>
            </a:r>
          </a:p>
          <a:p>
            <a:pPr fontAlgn="base"/>
            <a:br>
              <a:rPr lang="en-US" sz="1200" b="0" i="0" dirty="0">
                <a:solidFill>
                  <a:srgbClr val="000000"/>
                </a:solidFill>
                <a:effectLst/>
                <a:latin typeface="+mn-lt"/>
              </a:rPr>
            </a:br>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Trong phần trình bày này, chúng tôi đã xem xét sự phân biệt đối xử, hạn chế và bạo lực do các chính phủ và người dân trong cộng đồng thực hiện. </a:t>
            </a:r>
            <a:endParaRPr lang="sv-SE"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Chúng tôi cũng đã xem xét những thất bại của nhà nước trong việc bảo vệ người dân.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Qua những câu chuyện trên, chúng ta có thể rút ra một số kết luận như sau: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33</a:t>
            </a:fld>
            <a:endParaRPr lang="en-GB"/>
          </a:p>
        </p:txBody>
      </p:sp>
    </p:spTree>
    <p:extLst>
      <p:ext uri="{BB962C8B-B14F-4D97-AF65-F5344CB8AC3E}">
        <p14:creationId xmlns:p14="http://schemas.microsoft.com/office/powerpoint/2010/main" val="4017503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fontAlgn="base">
              <a:lnSpc>
                <a:spcPct val="107000"/>
              </a:lnSpc>
              <a:spcAft>
                <a:spcPts val="800"/>
              </a:spcAft>
              <a:buSzPts val="1100"/>
              <a:buFont typeface="Symbol" panose="05050102010706020507" pitchFamily="18" charset="2"/>
              <a:buNone/>
            </a:pPr>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Vi phạm xảy ra ở tất cả các quốc gia và ảnh hưởng đến mọi người thuộc mọi tôn giáo và niềm tin. Điều khác nhau giữa các bối cảnh là ai bị ảnh hưởng, mức độ vi phạm phổ biến, thường xuyên và nghiêm trọng và mức độ mà chính phủ tham gia vào việc vi phạm.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34</a:t>
            </a:fld>
            <a:endParaRPr lang="en-GB"/>
          </a:p>
        </p:txBody>
      </p:sp>
    </p:spTree>
    <p:extLst>
      <p:ext uri="{BB962C8B-B14F-4D97-AF65-F5344CB8AC3E}">
        <p14:creationId xmlns:p14="http://schemas.microsoft.com/office/powerpoint/2010/main" val="2832168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fontAlgn="base">
              <a:buSzPts val="1100"/>
              <a:buFont typeface="Symbol" panose="05050102010706020507" pitchFamily="18" charset="2"/>
              <a:buNone/>
            </a:pPr>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Nhiều loại đạo luật khác nhau và chính sách của chính phủ có thể góp phần vào việc vi phạm.</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35</a:t>
            </a:fld>
            <a:endParaRPr lang="en-GB"/>
          </a:p>
        </p:txBody>
      </p:sp>
    </p:spTree>
    <p:extLst>
      <p:ext uri="{BB962C8B-B14F-4D97-AF65-F5344CB8AC3E}">
        <p14:creationId xmlns:p14="http://schemas.microsoft.com/office/powerpoint/2010/main" val="4064274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fontAlgn="base">
              <a:lnSpc>
                <a:spcPct val="107000"/>
              </a:lnSpc>
              <a:spcAft>
                <a:spcPts val="800"/>
              </a:spcAft>
              <a:buSzPts val="1100"/>
              <a:buFont typeface="Symbol" panose="05050102010706020507" pitchFamily="18" charset="2"/>
              <a:buNone/>
            </a:pPr>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Thông thường, nhóm thiểu số bị ảnh hưởng nặng nề nhất, cùng với những người có suy nghĩ khác biệt trong nhóm đa số. </a:t>
            </a:r>
            <a:endParaRPr lang="sv-SE"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lvl="0" indent="0" fontAlgn="base">
              <a:lnSpc>
                <a:spcPct val="107000"/>
              </a:lnSpc>
              <a:spcAft>
                <a:spcPts val="800"/>
              </a:spcAft>
              <a:buSzPts val="1100"/>
              <a:buFont typeface="Symbol" panose="05050102010706020507" pitchFamily="18" charset="2"/>
              <a:buNone/>
            </a:pPr>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Nhưng các cộng đồng đa số cũng có thể bị ảnh hưởng bởi các hành vi vi phạm – đặc biệt là bị ảnh hưởng bởi các bạo lực khủng bố.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36</a:t>
            </a:fld>
            <a:endParaRPr lang="en-GB"/>
          </a:p>
        </p:txBody>
      </p:sp>
    </p:spTree>
    <p:extLst>
      <p:ext uri="{BB962C8B-B14F-4D97-AF65-F5344CB8AC3E}">
        <p14:creationId xmlns:p14="http://schemas.microsoft.com/office/powerpoint/2010/main" val="1624284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noProof="0" dirty="0">
                <a:effectLst/>
                <a:latin typeface="Calibri Light" panose="020F0302020204030204" pitchFamily="34" charset="0"/>
                <a:ea typeface="Times New Roman" panose="02020603050405020304" pitchFamily="18" charset="0"/>
              </a:rPr>
              <a:t>Những câu chuyện chúng ta đã nghe minh họa việc vi phạm tự do tôn giáo hoặc niềm tin thường liên quan đến việc vi phạm các quyền khác - ví dụ, quyền được giáo dục hoặc kết hôn hoặc quyền được sống. </a:t>
            </a:r>
          </a:p>
          <a:p>
            <a:r>
              <a:rPr lang="vi-VN" sz="1800" noProof="0" dirty="0">
                <a:effectLst/>
                <a:latin typeface="Calibri Light" panose="020F0302020204030204" pitchFamily="34" charset="0"/>
                <a:ea typeface="Times New Roman" panose="02020603050405020304" pitchFamily="18" charset="0"/>
              </a:rPr>
              <a:t>Nhiều câu chuyện minh họa cách đàn ông và phụ nữ có thể bị ảnh hưởng khác nhau – từ tội ác thù hận, cưỡng bức kết hôn, giết người vì danh dự, đến cưỡng bức triệt sản. </a:t>
            </a:r>
            <a:endParaRPr lang="vi-VN"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37</a:t>
            </a:fld>
            <a:endParaRPr lang="en-GB"/>
          </a:p>
        </p:txBody>
      </p:sp>
    </p:spTree>
    <p:extLst>
      <p:ext uri="{BB962C8B-B14F-4D97-AF65-F5344CB8AC3E}">
        <p14:creationId xmlns:p14="http://schemas.microsoft.com/office/powerpoint/2010/main" val="2120290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800" dirty="0">
                <a:effectLst/>
                <a:latin typeface="Calibri Light" panose="020F0302020204030204" pitchFamily="34" charset="0"/>
                <a:ea typeface="Times New Roman" panose="02020603050405020304" pitchFamily="18" charset="0"/>
              </a:rPr>
              <a:t>Và thông qua việc lắng nghe một số câu chuyện đã minh họa các cách vi phạm trong cộng đồng, thất bại của chính phủ và vi phạm của chính phủ củng cố lẫn nhau, tạo ra một vòng luẩn quẩn loanh quanh như thế nào. </a:t>
            </a: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38</a:t>
            </a:fld>
            <a:endParaRPr lang="en-GB"/>
          </a:p>
        </p:txBody>
      </p:sp>
    </p:spTree>
    <p:extLst>
      <p:ext uri="{BB962C8B-B14F-4D97-AF65-F5344CB8AC3E}">
        <p14:creationId xmlns:p14="http://schemas.microsoft.com/office/powerpoint/2010/main" val="747945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Vi phạm quyền tự do tôn giáo </a:t>
            </a:r>
            <a:r>
              <a:rPr lang="vi-VN" sz="1800">
                <a:effectLst/>
                <a:latin typeface="Calibri Light" panose="020F0302020204030204" pitchFamily="34" charset="0"/>
                <a:ea typeface="Times New Roman" panose="02020603050405020304" pitchFamily="18" charset="0"/>
                <a:cs typeface="Times New Roman" panose="02020603050405020304" pitchFamily="18" charset="0"/>
              </a:rPr>
              <a:t>hoặc niềm tin </a:t>
            </a:r>
            <a:r>
              <a:rPr lang="vi-VN" sz="1800" dirty="0">
                <a:effectLst/>
                <a:latin typeface="Calibri Light" panose="020F0302020204030204" pitchFamily="34" charset="0"/>
                <a:ea typeface="Times New Roman" panose="02020603050405020304" pitchFamily="18" charset="0"/>
                <a:cs typeface="Times New Roman" panose="02020603050405020304" pitchFamily="18" charset="0"/>
              </a:rPr>
              <a:t>gây ra những đau khổ cá nhân to lớn cho những người dân thường. Chúng cũng gây bất ổn cho xã hội. Cuối cùng thì ai cũng phải gánh chịu sự bất an và ảnh hưởng đến nền kinh tế, xã hội.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dirty="0">
                <a:effectLst/>
                <a:latin typeface="Calibri Light" panose="020F0302020204030204" pitchFamily="34" charset="0"/>
                <a:ea typeface="Times New Roman" panose="02020603050405020304" pitchFamily="18" charset="0"/>
              </a:rPr>
              <a:t>Bất kể chúng ta là ai hay chúng ta thuộc cộng đồng niềm tin nào, chúng ta có nhiều lợi ích từ việc được tự do tôn giáo hoặc niềm tin được tất cả mọi người trên đất nước của chúng ta tôn trọng. </a:t>
            </a:r>
            <a:endParaRPr lang="sv-SE" sz="1800" dirty="0">
              <a:effectLst/>
              <a:latin typeface="Calibri Light" panose="020F0302020204030204" pitchFamily="34" charset="0"/>
              <a:ea typeface="Times New Roman" panose="02020603050405020304" pitchFamily="18" charset="0"/>
            </a:endParaRPr>
          </a:p>
          <a:p>
            <a:r>
              <a:rPr lang="vi-VN" sz="1800" dirty="0">
                <a:effectLst/>
                <a:latin typeface="Calibri Light" panose="020F0302020204030204" pitchFamily="34" charset="0"/>
                <a:ea typeface="Times New Roman" panose="02020603050405020304" pitchFamily="18" charset="0"/>
              </a:rPr>
              <a:t>Và tất cả chúng ta đều có những đồng đạo sống như một nhóm thiểu số ở các quốc gia khác và muốn được thấy quyền bình đẳng. </a:t>
            </a:r>
            <a:endParaRPr lang="sv-SE" sz="1800" dirty="0">
              <a:effectLst/>
              <a:latin typeface="Calibri Light" panose="020F0302020204030204" pitchFamily="34" charset="0"/>
              <a:ea typeface="Times New Roman" panose="02020603050405020304" pitchFamily="18" charset="0"/>
            </a:endParaRPr>
          </a:p>
          <a:p>
            <a:r>
              <a:rPr lang="vi-VN" sz="1800" dirty="0">
                <a:effectLst/>
                <a:latin typeface="Calibri Light" panose="020F0302020204030204" pitchFamily="34" charset="0"/>
                <a:ea typeface="Times New Roman" panose="02020603050405020304" pitchFamily="18" charset="0"/>
              </a:rPr>
              <a:t>Quyền bình đẳng cho tất cả mọi người, ở mọi nơi sẽ tạo ra một thế giới hạnh phúc hơn, an toàn hơn cho tất cả chúng ta</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39</a:t>
            </a:fld>
            <a:endParaRPr lang="en-GB"/>
          </a:p>
        </p:txBody>
      </p:sp>
    </p:spTree>
    <p:extLst>
      <p:ext uri="{BB962C8B-B14F-4D97-AF65-F5344CB8AC3E}">
        <p14:creationId xmlns:p14="http://schemas.microsoft.com/office/powerpoint/2010/main" val="36718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200" b="0" i="1" noProof="0" dirty="0">
                <a:solidFill>
                  <a:srgbClr val="000000"/>
                </a:solidFill>
                <a:effectLst/>
                <a:latin typeface="+mn-lt"/>
                <a:cs typeface="Calibri"/>
              </a:rPr>
              <a:t>Các trang trình bày 4-39 minh họa bài thuyết trình .</a:t>
            </a:r>
            <a:r>
              <a:rPr lang="vi-VN" sz="1200" b="0" i="0" noProof="0" dirty="0">
                <a:solidFill>
                  <a:srgbClr val="000000"/>
                </a:solidFill>
                <a:effectLst/>
                <a:latin typeface="+mn-lt"/>
                <a:cs typeface="Calibri"/>
              </a:rPr>
              <a:t> </a:t>
            </a:r>
          </a:p>
          <a:p>
            <a:pPr algn="l" rtl="0" fontAlgn="base"/>
            <a:endParaRPr lang="vi-VN" sz="1200" b="1" i="0" noProof="0" dirty="0">
              <a:solidFill>
                <a:srgbClr val="000000"/>
              </a:solidFill>
              <a:effectLst/>
              <a:latin typeface="+mn-lt"/>
            </a:endParaRPr>
          </a:p>
          <a:p>
            <a:pPr fontAlgn="base"/>
            <a:r>
              <a:rPr lang="vi-VN" sz="1200" b="1" i="0" noProof="0" dirty="0">
                <a:solidFill>
                  <a:srgbClr val="000000"/>
                </a:solidFill>
                <a:effectLst/>
                <a:latin typeface="+mn-lt"/>
              </a:rPr>
              <a:t>Bài thuyết trình: Hiểu về các hành vi vi phạm Tự do Tôn giáo hoặc niềm tin</a:t>
            </a:r>
          </a:p>
          <a:p>
            <a:pPr fontAlgn="base"/>
            <a:endParaRPr lang="vi-VN" sz="1200" b="0" i="0" noProof="0" dirty="0">
              <a:solidFill>
                <a:srgbClr val="000000"/>
              </a:solidFill>
              <a:effectLst/>
              <a:latin typeface="+mn-lt"/>
            </a:endParaRPr>
          </a:p>
          <a:p>
            <a:r>
              <a:rPr lang="vi-VN" sz="1800" noProof="0" dirty="0">
                <a:effectLst/>
                <a:latin typeface="Calibri Light" panose="020F0302020204030204" pitchFamily="34" charset="0"/>
                <a:ea typeface="Calibri" panose="020F0502020204030204" pitchFamily="34" charset="0"/>
                <a:cs typeface="Times New Roman" panose="02020603050405020304" pitchFamily="18" charset="0"/>
              </a:rPr>
              <a:t>LƯU Ý: Bài thuyết trình này dài (dưới 20 phút) và bao gồm nhiều ví dụ. Bạn có thể muốn cắt các ví dụ có vẻ ít liên quan nhất đến nhóm của bạn. Bạn cũng có thể muốn thay thế một số ví dụ bằng những câu chuyện từ bối cảnh của mình. Các thông điệp chính trong phần ‘Câu chuyện về…’ được tô đậm. Hãy đưa những điểm này vào bài thuyết trình của bạn! Sử dụng PowerPoint, bản in của các trang chiếu PowerPoint hoặc các minh họa biểu đồ lật tương đương để giúp những người tham gia xử lý nội dung. </a:t>
            </a:r>
            <a:endParaRPr lang="vi-VN" sz="1200" b="0" i="0" noProof="0" dirty="0">
              <a:solidFill>
                <a:srgbClr val="000000"/>
              </a:solidFill>
              <a:effectLst/>
              <a:latin typeface="+mn-lt"/>
            </a:endParaRPr>
          </a:p>
          <a:p>
            <a:pPr algn="l" rtl="0" fontAlgn="base"/>
            <a:r>
              <a:rPr lang="vi-VN" sz="1200" b="0" i="0" noProof="0" dirty="0">
                <a:solidFill>
                  <a:srgbClr val="000000"/>
                </a:solidFill>
                <a:effectLst/>
                <a:latin typeface="+mn-lt"/>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vi-VN" sz="1800" b="1" noProof="0" dirty="0">
                <a:effectLst/>
                <a:latin typeface="Calibri" panose="020F0502020204030204" pitchFamily="34" charset="0"/>
                <a:ea typeface="Calibri" panose="020F0502020204030204" pitchFamily="34" charset="0"/>
                <a:cs typeface="Calibri Light" panose="020F0302020204030204" pitchFamily="34" charset="0"/>
              </a:rPr>
              <a:t>GIỚI THIỆU</a:t>
            </a:r>
            <a:r>
              <a:rPr lang="vi-VN" sz="1200" b="0" i="0" noProof="0" dirty="0">
                <a:solidFill>
                  <a:srgbClr val="000000"/>
                </a:solidFill>
                <a:effectLst/>
                <a:latin typeface="+mn-lt"/>
              </a:rPr>
              <a:t> </a:t>
            </a:r>
            <a:br>
              <a:rPr lang="vi-VN" sz="1200" b="0" i="0" noProof="0" dirty="0">
                <a:solidFill>
                  <a:srgbClr val="000000"/>
                </a:solidFill>
                <a:effectLst/>
                <a:latin typeface="+mn-lt"/>
              </a:rPr>
            </a:br>
            <a:r>
              <a:rPr lang="vi-VN" sz="1800" noProof="0" dirty="0">
                <a:effectLst/>
                <a:latin typeface="Calibri Light" panose="020F0302020204030204" pitchFamily="34" charset="0"/>
                <a:ea typeface="Times New Roman" panose="02020603050405020304" pitchFamily="18" charset="0"/>
              </a:rPr>
              <a:t>Tất cả mọi người ở mọi quốc gia đều phải đối mặt với các vấn đề vì thiếu tự do tôn giáo hoặc niềm tin. Điều khác nhau là ai bị ảnh hưởng, mức độ nghiêm trọng của vi phạm và ai đang vi phạm.  </a:t>
            </a:r>
            <a:endParaRPr lang="vi-VN" sz="1800" noProof="0" dirty="0">
              <a:effectLst/>
              <a:latin typeface="Times New Roman" panose="02020603050405020304" pitchFamily="18" charset="0"/>
              <a:ea typeface="Times New Roman" panose="02020603050405020304" pitchFamily="18" charset="0"/>
            </a:endParaRPr>
          </a:p>
          <a:p>
            <a:pPr algn="l" rtl="0" fontAlgn="base"/>
            <a:r>
              <a:rPr lang="en-US" sz="1200" b="0" i="0" dirty="0">
                <a:solidFill>
                  <a:srgbClr val="000000"/>
                </a:solidFill>
                <a:effectLst/>
                <a:latin typeface="+mn-lt"/>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200" b="1" i="1" noProof="0" dirty="0">
                <a:latin typeface="+mn-lt"/>
              </a:rPr>
              <a:t>Vở kịch ngắn 2 phút liên quan tới tự do tôn giáo và niềm tin</a:t>
            </a:r>
          </a:p>
          <a:p>
            <a:pPr marL="0" marR="0" lvl="0" indent="0" algn="l" defTabSz="914400" rtl="0" eaLnBrk="1" fontAlgn="base" latinLnBrk="0" hangingPunct="1">
              <a:lnSpc>
                <a:spcPct val="100000"/>
              </a:lnSpc>
              <a:spcBef>
                <a:spcPts val="0"/>
              </a:spcBef>
              <a:spcAft>
                <a:spcPts val="0"/>
              </a:spcAft>
              <a:buClrTx/>
              <a:buSzTx/>
              <a:buFontTx/>
              <a:buNone/>
              <a:tabLst/>
              <a:defRPr/>
            </a:pPr>
            <a:br>
              <a:rPr lang="vi-VN" sz="1200" i="1" noProof="0" dirty="0">
                <a:latin typeface="+mn-lt"/>
              </a:rPr>
            </a:br>
            <a:r>
              <a:rPr lang="vi-VN" sz="1800" noProof="0" dirty="0"/>
              <a:t>Trình chiếu slide này trong quá trình thuyết trình và thảo luận về các vở kịch ngắn để giúp người tham gia xác định loại vi phạm đang diễn ra và ai là người chịu trách nhiệm. Các biểu tượng trên slide này minh họa cho: vi phạm của chính phủ, xung đột xã hội, thất bại của chính phủ, phân biệt đối xử, hạn chế quyền và bạo lực.</a:t>
            </a:r>
            <a:endParaRPr lang="vi-VN" sz="1800" i="1" noProof="0" dirty="0">
              <a:effectLst/>
              <a:latin typeface="Calibri" panose="020F0502020204030204" pitchFamily="34" charset="0"/>
              <a:ea typeface="Calibri" panose="020F0502020204030204" pitchFamily="34" charset="0"/>
            </a:endParaRPr>
          </a:p>
          <a:p>
            <a:pPr fontAlgn="base"/>
            <a:endParaRPr lang="sv-SE" sz="1800" i="1" dirty="0">
              <a:effectLst/>
              <a:latin typeface="Calibri" panose="020F0502020204030204" pitchFamily="34" charset="0"/>
              <a:ea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40</a:t>
            </a:fld>
            <a:endParaRPr lang="en-GB"/>
          </a:p>
        </p:txBody>
      </p:sp>
    </p:spTree>
    <p:extLst>
      <p:ext uri="{BB962C8B-B14F-4D97-AF65-F5344CB8AC3E}">
        <p14:creationId xmlns:p14="http://schemas.microsoft.com/office/powerpoint/2010/main" val="3638481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200" b="0" i="1" dirty="0">
                <a:solidFill>
                  <a:srgbClr val="000000"/>
                </a:solidFill>
                <a:effectLst/>
                <a:latin typeface="+mn-lt"/>
              </a:rPr>
              <a:t>Các trang trình </a:t>
            </a:r>
            <a:r>
              <a:rPr lang="vi-VN" sz="1200" b="0" i="1" dirty="0">
                <a:solidFill>
                  <a:schemeClr val="tx1"/>
                </a:solidFill>
                <a:effectLst/>
                <a:latin typeface="+mn-lt"/>
              </a:rPr>
              <a:t>bày 41-43 </a:t>
            </a:r>
            <a:r>
              <a:rPr lang="vi-VN" sz="1200" b="0" i="1" dirty="0">
                <a:solidFill>
                  <a:srgbClr val="000000"/>
                </a:solidFill>
                <a:effectLst/>
                <a:latin typeface="+mn-lt"/>
              </a:rPr>
              <a:t>minh họa câu chuyện của Mục sư James và Imam Ashafa, được sử dụng trong phần nhận xét kết thúc buổi học</a:t>
            </a:r>
            <a:r>
              <a:rPr lang="en-US" sz="1200" b="0" i="1" dirty="0">
                <a:solidFill>
                  <a:srgbClr val="000000"/>
                </a:solidFill>
                <a:effectLst/>
                <a:latin typeface="+mn-lt"/>
              </a:rPr>
              <a:t>.</a:t>
            </a:r>
            <a:r>
              <a:rPr lang="en-US" sz="1200" b="0" i="0" dirty="0">
                <a:solidFill>
                  <a:srgbClr val="000000"/>
                </a:solidFill>
                <a:effectLst/>
                <a:latin typeface="+mn-lt"/>
              </a:rPr>
              <a:t>   </a:t>
            </a:r>
          </a:p>
          <a:p>
            <a:pPr algn="l" rtl="0" fontAlgn="base"/>
            <a:r>
              <a:rPr lang="en-US" sz="1200" b="0" i="0" dirty="0">
                <a:solidFill>
                  <a:srgbClr val="000000"/>
                </a:solidFill>
                <a:effectLst/>
                <a:latin typeface="+mn-lt"/>
              </a:rPr>
              <a:t> </a:t>
            </a:r>
          </a:p>
          <a:p>
            <a:pPr algn="l" rtl="0" fontAlgn="base"/>
            <a:r>
              <a:rPr lang="vi-VN" sz="1800" b="0" i="0" dirty="0">
                <a:solidFill>
                  <a:srgbClr val="000000"/>
                </a:solidFill>
                <a:effectLst/>
                <a:latin typeface="Calibri" panose="020F0502020204030204" pitchFamily="34" charset="0"/>
              </a:rPr>
              <a:t>Đây là Mục sư James và Imam nhà lãnh đạo Hồi giáo Ashafa. Năm 1992, họ là những người đàn ông trẻ tuổi lãnh đạo các nhóm dân quân đối lập đã chiến đấu ác liệt với nhau trong một cuộc xung đột tôn giáo ở miền bắc Nigeria. Mục sư James, đã mất bàn tay trong cuộc bạo động trong khi nhà lãnh đạo Hồi giáo Ashafa mất đi người cố vấn tinh thần và hai người thân. Cả hai trở thành kẻ thù không đội trời chung và thề sẽ trả thù. </a:t>
            </a:r>
            <a:endParaRPr lang="vi-VN" b="0" i="0" dirty="0">
              <a:solidFill>
                <a:srgbClr val="000000"/>
              </a:solidFill>
              <a:effectLst/>
              <a:latin typeface="Segoe UI" panose="020B0502040204020203" pitchFamily="34" charset="0"/>
            </a:endParaRPr>
          </a:p>
          <a:p>
            <a:pPr algn="l" rtl="0" fontAlgn="base"/>
            <a:r>
              <a:rPr lang="vi-VN" sz="1800" b="0" i="0" dirty="0">
                <a:solidFill>
                  <a:srgbClr val="000000"/>
                </a:solidFill>
                <a:effectLst/>
                <a:latin typeface="Calibri" panose="020F0502020204030204" pitchFamily="34" charset="0"/>
              </a:rPr>
              <a:t>Vài năm sau, một cuộc gặp gỡ tình cờ đã thay đổi mọi thứ. Trong một cuộc họp của các nhà lãnh đạo cộng đồng về tiêm chủng cho trẻ em chống lại bệnh bại liệt, hai nhà lãnh đạo tôn giáo đã được một người bạn chung dẫn họ lại với nhau. Người bạn chắp tay lại và nói, “Tôi biết các bạn có khả năng giữ cho bang giao hòa bình. Tôi muốn các bạn nói chuyện</a:t>
            </a:r>
            <a:r>
              <a:rPr lang="sv-SE" sz="1800" b="0" i="0" dirty="0">
                <a:solidFill>
                  <a:srgbClr val="000000"/>
                </a:solidFill>
                <a:effectLst/>
                <a:latin typeface="Calibri" panose="020F0502020204030204" pitchFamily="34" charset="0"/>
              </a:rPr>
              <a:t>.</a:t>
            </a:r>
            <a:r>
              <a:rPr lang="vi-VN" sz="1800" b="0" i="0" dirty="0">
                <a:solidFill>
                  <a:srgbClr val="000000"/>
                </a:solidFill>
                <a:effectLst/>
                <a:latin typeface="Calibri" panose="020F0502020204030204" pitchFamily="34" charset="0"/>
              </a:rPr>
              <a:t>”</a:t>
            </a:r>
            <a:endParaRPr lang="vi-VN"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mn-lt"/>
                <a:ea typeface="游明朝" panose="02020400000000000000" pitchFamily="18" charset="-128"/>
              </a:rPr>
              <a:t> </a:t>
            </a:r>
            <a:endParaRPr lang="en-US" sz="1200" b="0" i="0" dirty="0">
              <a:solidFill>
                <a:srgbClr val="000000"/>
              </a:solidFill>
              <a:effectLst/>
              <a:latin typeface="+mn-lt"/>
            </a:endParaRP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41</a:t>
            </a:fld>
            <a:endParaRPr lang="en-GB"/>
          </a:p>
        </p:txBody>
      </p:sp>
    </p:spTree>
    <p:extLst>
      <p:ext uri="{BB962C8B-B14F-4D97-AF65-F5344CB8AC3E}">
        <p14:creationId xmlns:p14="http://schemas.microsoft.com/office/powerpoint/2010/main" val="1526133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800" b="0" i="0" dirty="0">
                <a:solidFill>
                  <a:srgbClr val="000000"/>
                </a:solidFill>
                <a:effectLst/>
                <a:latin typeface="Calibri" panose="020F0502020204030204" pitchFamily="34" charset="0"/>
              </a:rPr>
              <a:t>Mặc dù không có ý định nói chuyện với đối phương, nhưng họ tìm thấy điểm chung là tình yêu dành cho đất nước Nigeria và sự cống hiến cho sự phát triển của quốc gia này. </a:t>
            </a:r>
            <a:endParaRPr lang="vi-VN" b="0" i="0" dirty="0">
              <a:solidFill>
                <a:srgbClr val="000000"/>
              </a:solidFill>
              <a:effectLst/>
              <a:latin typeface="Segoe UI" panose="020B0502040204020203" pitchFamily="34" charset="0"/>
            </a:endParaRPr>
          </a:p>
          <a:p>
            <a:pPr algn="l" rtl="0" fontAlgn="base"/>
            <a:r>
              <a:rPr lang="vi-VN" sz="1800" b="0" i="0" dirty="0">
                <a:solidFill>
                  <a:srgbClr val="000000"/>
                </a:solidFill>
                <a:effectLst/>
                <a:latin typeface="Calibri" panose="020F0502020204030204" pitchFamily="34" charset="0"/>
              </a:rPr>
              <a:t>Mục sư James cho biết: “Lòng căm thù của tôi đối với người Hồi giáo là không có giới hạn. “Chúng tôi biết ơn Chúa vì chúng tôi đã học được khả năng lắng nghe đối phương và tạo ra một không gian an toàn để đối thoại mà nếu như không có nơi đó chúng tôi sẽ luôn giả định mọi thứ từ xa,” ông tiếp tục. "Chúng tôi đã học được một bài học cay đắng." </a:t>
            </a:r>
            <a:endParaRPr lang="vi-VN" b="0" i="0" dirty="0">
              <a:solidFill>
                <a:srgbClr val="000000"/>
              </a:solidFill>
              <a:effectLst/>
              <a:latin typeface="Segoe UI" panose="020B0502040204020203" pitchFamily="34" charset="0"/>
            </a:endParaRP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42</a:t>
            </a:fld>
            <a:endParaRPr lang="en-GB"/>
          </a:p>
        </p:txBody>
      </p:sp>
    </p:spTree>
    <p:extLst>
      <p:ext uri="{BB962C8B-B14F-4D97-AF65-F5344CB8AC3E}">
        <p14:creationId xmlns:p14="http://schemas.microsoft.com/office/powerpoint/2010/main" val="422554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800" b="0" i="0" dirty="0">
                <a:solidFill>
                  <a:srgbClr val="000000"/>
                </a:solidFill>
                <a:effectLst/>
                <a:latin typeface="Calibri" panose="020F0502020204030204" pitchFamily="34" charset="0"/>
              </a:rPr>
              <a:t>Vị lãnh đạo Hồi giáo Ashafa nhớ lại rằng sau vụ bạo lực ở Kaduna năm 1992, anh và nhóm dân quân của mình đã lên kế hoạch báo thù. Nhưng một ngày nọ, trong khi cầu nguyện tại nhà thờ Hồi giáo, anh ấy nhận ra, “Kinh Koran dạy rằng sẽ tốt hơn nếu dùng điều tốt để thay đổi điều ác. Vì vậy, nếu bạn là một người Hồi giáo và bạn không tha thứ cho những người đã làm tổn thương bạn, thì làm sao bạn có thể trở thành hiện thân thực sự của Mohammed?” </a:t>
            </a:r>
            <a:endParaRPr lang="vi-VN" b="0" i="0" dirty="0">
              <a:solidFill>
                <a:srgbClr val="000000"/>
              </a:solidFill>
              <a:effectLst/>
              <a:latin typeface="Segoe UI" panose="020B0502040204020203" pitchFamily="34" charset="0"/>
            </a:endParaRPr>
          </a:p>
          <a:p>
            <a:pPr algn="l" rtl="0" fontAlgn="base"/>
            <a:r>
              <a:rPr lang="vi-VN" sz="1800" b="0" i="0" dirty="0">
                <a:solidFill>
                  <a:srgbClr val="000000"/>
                </a:solidFill>
                <a:effectLst/>
                <a:latin typeface="Calibri" panose="020F0502020204030204" pitchFamily="34" charset="0"/>
              </a:rPr>
              <a:t>Cả hai nhà lãnh đạo tôn giáo đều phải đấu tranh với mong muốn trả thù và rửa nhục. Nhưng họ cũng nhận ra rằng họ không thể trở thành là nhà lãnh đạo thực sự nếu trong lòng họ còn thù hận. </a:t>
            </a:r>
            <a:endParaRPr lang="vi-VN"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43</a:t>
            </a:fld>
            <a:endParaRPr lang="en-GB"/>
          </a:p>
        </p:txBody>
      </p:sp>
    </p:spTree>
    <p:extLst>
      <p:ext uri="{BB962C8B-B14F-4D97-AF65-F5344CB8AC3E}">
        <p14:creationId xmlns:p14="http://schemas.microsoft.com/office/powerpoint/2010/main" val="3669244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800" b="0" i="0" dirty="0">
                <a:solidFill>
                  <a:srgbClr val="000000"/>
                </a:solidFill>
                <a:effectLst/>
                <a:latin typeface="Calibri" panose="020F0502020204030204" pitchFamily="34" charset="0"/>
              </a:rPr>
              <a:t>Sự tin tưởng chậm mà chắc ngày càng tăng lên giữa nhà lãnh đạo Hồi giáo Ashafa và Mục sư James. Mối quan hệ của họ nảy nở thành tình bạn dẫn đến việc thành lập Trung tâm hòa giải giữa các tín đồ Hồi giáo và Cơ đốc giáo. </a:t>
            </a:r>
            <a:endParaRPr lang="sv-SE" sz="1800" b="0" i="0" dirty="0">
              <a:solidFill>
                <a:srgbClr val="000000"/>
              </a:solidFill>
              <a:effectLst/>
              <a:latin typeface="Calibri" panose="020F0502020204030204" pitchFamily="34" charset="0"/>
            </a:endParaRPr>
          </a:p>
          <a:p>
            <a:pPr algn="l" rtl="0" fontAlgn="base"/>
            <a:endParaRPr lang="vi-VN" b="0" i="0" dirty="0">
              <a:solidFill>
                <a:srgbClr val="000000"/>
              </a:solidFill>
              <a:effectLst/>
              <a:latin typeface="Segoe UI" panose="020B0502040204020203" pitchFamily="34" charset="0"/>
            </a:endParaRPr>
          </a:p>
          <a:p>
            <a:pPr algn="l" rtl="0" fontAlgn="base"/>
            <a:r>
              <a:rPr lang="vi-VN" sz="1800" b="0" i="0" dirty="0">
                <a:solidFill>
                  <a:srgbClr val="000000"/>
                </a:solidFill>
                <a:effectLst/>
                <a:latin typeface="Calibri" panose="020F0502020204030204" pitchFamily="34" charset="0"/>
              </a:rPr>
              <a:t>Trung tâm vận động vì một cuộc sống hòa bình nhằm mục đích ngăn chặn sự tái diễn của xung đột tôn giáo bạo lực trong khu vực. Nó giúp mang lại các hiệp định hòa bình sau bạo lực ở Nigeria và hơn thế nữa là các tổ chức dựa trên sự bình đẳng về tôn giáo để vận động cho một cuộc sống hòa bình giữa những người thuộc mọi tín ngưỡng. </a:t>
            </a:r>
            <a:endParaRPr lang="vi-VN"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44</a:t>
            </a:fld>
            <a:endParaRPr lang="en-GB"/>
          </a:p>
        </p:txBody>
      </p:sp>
    </p:spTree>
    <p:extLst>
      <p:ext uri="{BB962C8B-B14F-4D97-AF65-F5344CB8AC3E}">
        <p14:creationId xmlns:p14="http://schemas.microsoft.com/office/powerpoint/2010/main" val="26483639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45</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2026-05-04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192970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a:effectLst/>
                <a:latin typeface="Calibri Light" panose="020F0302020204030204" pitchFamily="34" charset="0"/>
                <a:ea typeface="Times New Roman" panose="02020603050405020304" pitchFamily="18" charset="0"/>
              </a:rPr>
              <a:t>Trong phần trình bày này, chúng ta sẽ nghe những câu chuyện đời thực về phân biệt đối xử, hạn chế quyền và bạo lực. </a:t>
            </a:r>
            <a:endParaRPr lang="sv-SE"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800" spc="-10" dirty="0">
                <a:effectLst/>
                <a:latin typeface="Calibri Light" panose="020F0302020204030204" pitchFamily="34" charset="0"/>
                <a:ea typeface="Times New Roman" panose="02020603050405020304" pitchFamily="18" charset="0"/>
              </a:rPr>
              <a:t>Những vi phạm này xảy ra nguyên nhân từ nhà nước và cả từ người dân trong cộng đồng. </a:t>
            </a:r>
            <a:endParaRPr lang="sv-SE" sz="1800" spc="-10" dirty="0">
              <a:effectLst/>
              <a:latin typeface="Calibri Light" panose="020F0302020204030204" pitchFamily="34" charset="0"/>
              <a:ea typeface="Times New Roman" panose="02020603050405020304" pitchFamily="18" charset="0"/>
            </a:endParaRPr>
          </a:p>
          <a:p>
            <a:pPr fontAlgn="base"/>
            <a:r>
              <a:rPr lang="vi-VN" sz="1800" spc="-10" dirty="0">
                <a:effectLst/>
                <a:latin typeface="Calibri Light" panose="020F0302020204030204" pitchFamily="34" charset="0"/>
                <a:ea typeface="Times New Roman" panose="02020603050405020304" pitchFamily="18" charset="0"/>
              </a:rPr>
              <a:t>Chúng tôi thường gọi đây là vi phạm của chính phủ và thù địch xã hội. </a:t>
            </a:r>
            <a:endParaRPr lang="sv-SE" sz="1800" spc="-10" dirty="0">
              <a:effectLst/>
              <a:latin typeface="Calibri Light" panose="020F0302020204030204" pitchFamily="34" charset="0"/>
              <a:ea typeface="Times New Roman" panose="02020603050405020304" pitchFamily="18" charset="0"/>
            </a:endParaRPr>
          </a:p>
          <a:p>
            <a:pPr fontAlgn="base"/>
            <a:r>
              <a:rPr lang="vi-VN" sz="1800" spc="-10" dirty="0">
                <a:effectLst/>
                <a:latin typeface="Calibri Light" panose="020F0302020204030204" pitchFamily="34" charset="0"/>
                <a:ea typeface="Times New Roman" panose="02020603050405020304" pitchFamily="18" charset="0"/>
              </a:rPr>
              <a:t>Tuy nhiên, vi phạm cũng có thể xảy ra trong gia đình và trong các cộng đồng tín ngưỡng.</a:t>
            </a:r>
            <a:endParaRPr lang="sv-SE"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dirty="0"/>
              <a:t>Ngoài ra còn có loại vi phạm thứ tư: sự thất bại của chính phủ trong việc bảo vệ người dân khỏi các vi phạm trong cộng đồng. </a:t>
            </a:r>
            <a:endParaRPr lang="en-US" sz="1800" dirty="0"/>
          </a:p>
          <a:p>
            <a:r>
              <a:rPr lang="vi-VN" sz="1800" dirty="0"/>
              <a:t>Nhà nước có nghĩa vụ bảo vệ mọi con người trong lãnh thổ của mình khỏi sự phân biệt đối xử, những hạn chế bất công đối với quyền của họ và bạo lực. </a:t>
            </a:r>
            <a:endParaRPr lang="en-US" sz="1800" dirty="0"/>
          </a:p>
          <a:p>
            <a:r>
              <a:rPr lang="vi-VN" sz="1800" dirty="0"/>
              <a:t>Nhiều quốc gia đã không làm được điều này.</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200" kern="1200" dirty="0">
                <a:solidFill>
                  <a:schemeClr val="tx1"/>
                </a:solidFill>
                <a:effectLst/>
                <a:latin typeface="+mn-lt"/>
                <a:ea typeface="+mn-ea"/>
                <a:cs typeface="+mn-cs"/>
              </a:rPr>
              <a:t>Phân biệt đối xử, hạn chế về quyền và bạo lực thường có mối liên hệ với nhau và chồng chéo lẫn nhau. </a:t>
            </a:r>
            <a:endParaRPr lang="en-US" sz="1200" kern="1200" dirty="0">
              <a:solidFill>
                <a:schemeClr val="tx1"/>
              </a:solidFill>
              <a:effectLst/>
              <a:latin typeface="+mn-lt"/>
              <a:ea typeface="+mn-ea"/>
              <a:cs typeface="+mn-cs"/>
            </a:endParaRPr>
          </a:p>
          <a:p>
            <a:pPr fontAlgn="base"/>
            <a:r>
              <a:rPr lang="vi-VN" sz="1200" kern="1200" dirty="0">
                <a:solidFill>
                  <a:schemeClr val="tx1"/>
                </a:solidFill>
                <a:effectLst/>
                <a:latin typeface="+mn-lt"/>
                <a:ea typeface="+mn-ea"/>
                <a:cs typeface="+mn-cs"/>
              </a:rPr>
              <a:t>Ví dụ, một hạn chế có thể gây ra sự phân biệt đối xử và góp phần dẫn đến bạo lực. Và thường thì những vi phạm của chính phủ và sự thù địch xã hội lại góp phần tạo nên vòng luẩn quẩn này. </a:t>
            </a:r>
            <a:endParaRPr lang="en-US" sz="1200" kern="1200" dirty="0">
              <a:solidFill>
                <a:schemeClr val="tx1"/>
              </a:solidFill>
              <a:effectLst/>
              <a:latin typeface="+mn-lt"/>
              <a:ea typeface="+mn-ea"/>
              <a:cs typeface="+mn-cs"/>
            </a:endParaRPr>
          </a:p>
          <a:p>
            <a:pPr fontAlgn="base"/>
            <a:r>
              <a:rPr lang="vi-VN" sz="1200" kern="1200" dirty="0">
                <a:solidFill>
                  <a:schemeClr val="tx1"/>
                </a:solidFill>
                <a:effectLst/>
                <a:latin typeface="+mn-lt"/>
                <a:ea typeface="+mn-ea"/>
                <a:cs typeface="+mn-cs"/>
              </a:rPr>
              <a:t>Luật pháp của chính phủ phân biệt đối xử đối với các nhóm thiểu số tạo ra sự không khoan dung trong xã hội, dẫn đến sự biệt đãi, quấy rối và bạo lực trong cộng đồng mà chính quyền nhắm mắt làm ngơ và khi mọi người nghĩ rằng họ có thể thoát khỏi điều đó, thì sự phân biệt đối xử, quấy rối và bạo lực càng trở nên tồi tệ hơn. </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Hãy cùng xem sự phân biệt đối xử, hạn chế và bạo lực xảy ra như thế nào ở các khu vực khác nhau trên thế giới bằng một số câu chuyện thực tế! </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Có lẽ có một vài câu chuyện có liên quan đến những điều bạn đã trải qua. </a:t>
            </a:r>
            <a:br>
              <a:rPr lang="vi-VN"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4224056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800" b="1" dirty="0">
                <a:effectLst/>
                <a:latin typeface="Calibri" panose="020F0502020204030204" pitchFamily="34" charset="0"/>
                <a:ea typeface="Times New Roman" panose="02020603050405020304" pitchFamily="18" charset="0"/>
                <a:cs typeface="Calibri Light" panose="020F0302020204030204" pitchFamily="34" charset="0"/>
              </a:rPr>
              <a:t>CÂU CHUYỆN VỀ PHÂN BIỆT ĐỐI XỬ </a:t>
            </a:r>
            <a:endParaRPr lang="sv-SE" sz="1800" b="1" dirty="0">
              <a:effectLst/>
              <a:latin typeface="Calibri" panose="020F0502020204030204" pitchFamily="34" charset="0"/>
              <a:ea typeface="Times New Roman" panose="02020603050405020304" pitchFamily="18" charset="0"/>
              <a:cs typeface="Calibri Light" panose="020F0302020204030204" pitchFamily="34" charset="0"/>
            </a:endParaRPr>
          </a:p>
          <a:p>
            <a:pPr algn="l" rtl="0" fontAlgn="base"/>
            <a:endParaRPr lang="en-US" sz="1200" b="0" i="0" dirty="0">
              <a:solidFill>
                <a:srgbClr val="000000"/>
              </a:solidFill>
              <a:effectLst/>
              <a:latin typeface="+mn-lt"/>
            </a:endParaRPr>
          </a:p>
          <a:p>
            <a:r>
              <a:rPr lang="vi-VN" sz="1800" b="1" dirty="0">
                <a:effectLst/>
                <a:latin typeface="Calibri" panose="020F0502020204030204" pitchFamily="34" charset="0"/>
                <a:ea typeface="Times New Roman" panose="02020603050405020304" pitchFamily="18" charset="0"/>
              </a:rPr>
              <a:t>Phân biệt đối xử rất phổ biến và ảnh hưởng đến mọi lĩnh vực của cuộc sống. </a:t>
            </a:r>
            <a:endParaRPr lang="sv-SE" sz="1800" dirty="0">
              <a:effectLst/>
              <a:latin typeface="Times New Roman" panose="02020603050405020304" pitchFamily="18" charset="0"/>
              <a:ea typeface="Times New Roman" panose="02020603050405020304" pitchFamily="18" charset="0"/>
            </a:endParaRPr>
          </a:p>
          <a:p>
            <a:pPr fontAlgn="base"/>
            <a:r>
              <a:rPr lang="vi-VN" sz="1800" dirty="0">
                <a:effectLst/>
                <a:latin typeface="Calibri Light" panose="020F0302020204030204" pitchFamily="34" charset="0"/>
                <a:ea typeface="Times New Roman" panose="02020603050405020304" pitchFamily="18" charset="0"/>
              </a:rPr>
              <a:t>Rev Kumar là một mục sư ở vùng nông thôn Sri Lanka. Gia đình anh đã phải đối mặt với sự kỳ thị từ cộng đồng đa số theo đạo Phật trong làng. Các giáo viên và bạn cùng lớp đã bắt nạt con anh, và nguồn điện và nước của gia đình bị ngắt với lý do nhà của anh là nơi thờ cúng bất hợp pháp. </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634730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2.xml"/><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3.xml"/><Relationship Id="rId1" Type="http://schemas.openxmlformats.org/officeDocument/2006/relationships/slideMaster" Target="../slideMasters/slideMaster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4.xml"/><Relationship Id="rId1" Type="http://schemas.openxmlformats.org/officeDocument/2006/relationships/slideMaster" Target="../slideMasters/slideMaster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5.xml"/><Relationship Id="rId1" Type="http://schemas.openxmlformats.org/officeDocument/2006/relationships/slideMaster" Target="../slideMasters/slideMaster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6.xml"/><Relationship Id="rId1" Type="http://schemas.openxmlformats.org/officeDocument/2006/relationships/slideMaster" Target="../slideMasters/slideMaster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chart" Target="../charts/chart7.xml"/><Relationship Id="rId1" Type="http://schemas.openxmlformats.org/officeDocument/2006/relationships/slideMaster" Target="../slideMasters/slideMaster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E204C88-CB35-8A41-B251-13E78E063BC5}"/>
              </a:ext>
            </a:extLst>
          </p:cNvPr>
          <p:cNvPicPr>
            <a:picLocks noChangeAspect="1"/>
          </p:cNvPicPr>
          <p:nvPr userDrawn="1"/>
        </p:nvPicPr>
        <p:blipFill>
          <a:blip r:embed="rId2"/>
          <a:stretch>
            <a:fillRect/>
          </a:stretch>
        </p:blipFill>
        <p:spPr>
          <a:xfrm>
            <a:off x="1179946" y="746413"/>
            <a:ext cx="3327400" cy="5676900"/>
          </a:xfrm>
          <a:prstGeom prst="rect">
            <a:avLst/>
          </a:prstGeom>
        </p:spPr>
      </p:pic>
      <p:sp>
        <p:nvSpPr>
          <p:cNvPr id="9" name="Rubrik 8">
            <a:extLst>
              <a:ext uri="{FF2B5EF4-FFF2-40B4-BE49-F238E27FC236}">
                <a16:creationId xmlns:a16="http://schemas.microsoft.com/office/drawing/2014/main" id="{EE8645C9-C5C8-3A44-8EF1-8B94A6247139}"/>
              </a:ext>
            </a:extLst>
          </p:cNvPr>
          <p:cNvSpPr txBox="1">
            <a:spLocks/>
          </p:cNvSpPr>
          <p:nvPr userDrawn="1"/>
        </p:nvSpPr>
        <p:spPr>
          <a:xfrm>
            <a:off x="5278582" y="1483233"/>
            <a:ext cx="6608618"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sv-SE" sz="4800" b="1">
                <a:solidFill>
                  <a:schemeClr val="tx1">
                    <a:lumMod val="65000"/>
                    <a:lumOff val="35000"/>
                  </a:schemeClr>
                </a:solidFill>
              </a:rPr>
              <a:t>FORB </a:t>
            </a:r>
            <a:r>
              <a:rPr lang="sv-SE" sz="4800" b="1" err="1">
                <a:solidFill>
                  <a:schemeClr val="tx1">
                    <a:lumMod val="65000"/>
                    <a:lumOff val="35000"/>
                  </a:schemeClr>
                </a:solidFill>
              </a:rPr>
              <a:t>colours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Pick from </a:t>
            </a:r>
            <a:r>
              <a:rPr lang="sv-SE" sz="4000" err="1">
                <a:solidFill>
                  <a:schemeClr val="tx1">
                    <a:lumMod val="65000"/>
                    <a:lumOff val="35000"/>
                  </a:schemeClr>
                </a:solidFill>
              </a:rPr>
              <a:t>here</a:t>
            </a:r>
            <a:br>
              <a:rPr lang="sv-SE"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8962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84F51F9-B0CA-8544-9130-87180C416BE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5" name="Rektangel 4">
            <a:extLst>
              <a:ext uri="{FF2B5EF4-FFF2-40B4-BE49-F238E27FC236}">
                <a16:creationId xmlns:a16="http://schemas.microsoft.com/office/drawing/2014/main" id="{581C0685-73C7-6F46-8B3A-FF9F41FD9E7D}"/>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a:t>
            </a:r>
            <a:r>
              <a:rPr lang="sv-SE" sz="4400" b="1">
                <a:solidFill>
                  <a:schemeClr val="tx1">
                    <a:lumMod val="65000"/>
                    <a:lumOff val="35000"/>
                  </a:schemeClr>
                </a:solidFill>
                <a:latin typeface="Calibri" panose="020F0502020204030204" pitchFamily="34" charset="0"/>
              </a:rPr>
              <a:t> </a:t>
            </a:r>
            <a:r>
              <a:rPr lang="sv-SE" sz="4400" b="1" err="1">
                <a:solidFill>
                  <a:schemeClr val="tx1">
                    <a:lumMod val="65000"/>
                    <a:lumOff val="35000"/>
                  </a:schemeClr>
                </a:solidFill>
                <a:latin typeface="Calibri" panose="020F0502020204030204" pitchFamily="34" charset="0"/>
              </a:rPr>
              <a:t>learning</a:t>
            </a:r>
            <a:r>
              <a:rPr lang="sv-SE" sz="4400" b="1">
                <a:solidFill>
                  <a:schemeClr val="tx1">
                    <a:lumMod val="65000"/>
                    <a:lumOff val="35000"/>
                  </a:schemeClr>
                </a:solidFill>
                <a:latin typeface="Calibri" panose="020F0502020204030204" pitchFamily="34" charset="0"/>
              </a:rPr>
              <a:t> </a:t>
            </a:r>
            <a:br>
              <a:rPr lang="sv-SE" sz="4400" b="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a:t>
            </a:r>
            <a:r>
              <a:rPr lang="sv-SE" sz="3600" err="1">
                <a:solidFill>
                  <a:schemeClr val="tx1">
                    <a:lumMod val="65000"/>
                    <a:lumOff val="35000"/>
                  </a:schemeClr>
                </a:solidFill>
                <a:latin typeface="Calibri" panose="020F0502020204030204" pitchFamily="34" charset="0"/>
              </a:rPr>
              <a:t>faith</a:t>
            </a:r>
            <a:br>
              <a:rPr lang="sv-SE" sz="3600">
                <a:solidFill>
                  <a:schemeClr val="tx1">
                    <a:lumMod val="65000"/>
                    <a:lumOff val="35000"/>
                  </a:schemeClr>
                </a:solidFill>
                <a:latin typeface="Calibri" panose="020F0502020204030204" pitchFamily="34" charset="0"/>
              </a:rPr>
            </a:br>
            <a:r>
              <a:rPr lang="sv-SE" sz="3600" err="1">
                <a:solidFill>
                  <a:schemeClr val="tx1">
                    <a:lumMod val="65000"/>
                    <a:lumOff val="35000"/>
                  </a:schemeClr>
                </a:solidFill>
                <a:latin typeface="Calibri" panose="020F0502020204030204" pitchFamily="34" charset="0"/>
              </a:rPr>
              <a:t>communities</a:t>
            </a: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a:t>
            </a:r>
            <a:r>
              <a:rPr lang="sv-SE" sz="3600" err="1">
                <a:solidFill>
                  <a:schemeClr val="tx1">
                    <a:lumMod val="65000"/>
                    <a:lumOff val="35000"/>
                  </a:schemeClr>
                </a:solidFill>
                <a:latin typeface="Calibri" panose="020F0502020204030204" pitchFamily="34" charset="0"/>
              </a:rPr>
              <a:t>society</a:t>
            </a:r>
            <a:r>
              <a:rPr lang="sv-SE" sz="3600">
                <a:solidFill>
                  <a:schemeClr val="tx1">
                    <a:lumMod val="65000"/>
                    <a:lumOff val="35000"/>
                  </a:schemeClr>
                </a:solidFill>
                <a:latin typeface="Calibri" panose="020F0502020204030204" pitchFamily="34" charset="0"/>
              </a:rPr>
              <a:t>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a:t>
            </a:r>
            <a:r>
              <a:rPr lang="sv-SE" sz="3600" err="1">
                <a:solidFill>
                  <a:schemeClr val="tx1">
                    <a:lumMod val="65000"/>
                    <a:lumOff val="35000"/>
                  </a:schemeClr>
                </a:solidFill>
                <a:latin typeface="Calibri" panose="020F0502020204030204" pitchFamily="34" charset="0"/>
              </a:rPr>
              <a:t>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144151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C0B64C-7CFD-4A42-95C4-9AEBBD646404}"/>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a:t>
            </a:r>
            <a:r>
              <a:rPr lang="sv-SE" sz="4400" err="1">
                <a:solidFill>
                  <a:schemeClr val="tx1">
                    <a:lumMod val="65000"/>
                    <a:lumOff val="35000"/>
                  </a:schemeClr>
                </a:solidFill>
                <a:latin typeface="Calibri" panose="020F0502020204030204" pitchFamily="34" charset="0"/>
              </a:rPr>
              <a:t>Xxx</a:t>
            </a:r>
            <a:r>
              <a:rPr lang="sv-SE" sz="4400">
                <a:solidFill>
                  <a:schemeClr val="tx1">
                    <a:lumMod val="65000"/>
                    <a:lumOff val="35000"/>
                  </a:schemeClr>
                </a:solidFill>
                <a:latin typeface="Calibri" panose="020F0502020204030204" pitchFamily="34" charset="0"/>
              </a:rPr>
              <a:t> xx </a:t>
            </a:r>
            <a:r>
              <a:rPr lang="sv-SE" sz="4400" err="1">
                <a:solidFill>
                  <a:schemeClr val="tx1">
                    <a:lumMod val="65000"/>
                    <a:lumOff val="35000"/>
                  </a:schemeClr>
                </a:solidFill>
                <a:latin typeface="Calibri" panose="020F0502020204030204" pitchFamily="34" charset="0"/>
              </a:rPr>
              <a:t>xxxx</a:t>
            </a:r>
            <a:r>
              <a:rPr lang="sv-SE" sz="4400">
                <a:solidFill>
                  <a:schemeClr val="tx1">
                    <a:lumMod val="65000"/>
                    <a:lumOff val="35000"/>
                  </a:schemeClr>
                </a:solidFill>
                <a:latin typeface="Calibri" panose="020F0502020204030204" pitchFamily="34" charset="0"/>
              </a:rPr>
              <a:t>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250B5E9F-72DE-FB42-B262-7BD7E449343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BC57F8AC-1EF8-784F-9BE6-02DC21D27741}"/>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here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Xxxx</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7414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E48EC19-364F-5944-B21F-5A746272F832}"/>
              </a:ext>
            </a:extLst>
          </p:cNvPr>
          <p:cNvGraphicFramePr/>
          <p:nvPr userDrawn="1">
            <p:extLst>
              <p:ext uri="{D42A27DB-BD31-4B8C-83A1-F6EECF244321}">
                <p14:modId xmlns:p14="http://schemas.microsoft.com/office/powerpoint/2010/main" val="3075211130"/>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410DD6BE-9FAB-BA4E-825F-6EC45708E97A}"/>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0764D845-FB54-7F4E-8AEE-97AE1817C211}"/>
              </a:ext>
            </a:extLst>
          </p:cNvPr>
          <p:cNvGraphicFramePr/>
          <p:nvPr userDrawn="1">
            <p:extLst>
              <p:ext uri="{D42A27DB-BD31-4B8C-83A1-F6EECF244321}">
                <p14:modId xmlns:p14="http://schemas.microsoft.com/office/powerpoint/2010/main" val="2252326704"/>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5A6DAE24-41B8-6E43-B155-F9348D89C0EE}"/>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3813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Rubrik och lodrät text">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5FAA345-704E-584F-864A-900877C06A78}"/>
              </a:ext>
            </a:extLst>
          </p:cNvPr>
          <p:cNvSpPr txBox="1">
            <a:spLocks/>
          </p:cNvSpPr>
          <p:nvPr userDrawn="1"/>
        </p:nvSpPr>
        <p:spPr>
          <a:xfrm>
            <a:off x="0" y="1749091"/>
            <a:ext cx="12192000" cy="104599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Who’s</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behind</a:t>
            </a:r>
            <a:r>
              <a:rPr lang="sv-SE">
                <a:solidFill>
                  <a:schemeClr val="tx1">
                    <a:lumMod val="65000"/>
                    <a:lumOff val="35000"/>
                  </a:schemeClr>
                </a:solidFill>
                <a:latin typeface="Calibri" panose="020F0502020204030204" pitchFamily="34" charset="0"/>
              </a:rPr>
              <a:t> the </a:t>
            </a:r>
            <a:r>
              <a:rPr lang="sv-SE" err="1">
                <a:solidFill>
                  <a:schemeClr val="tx1">
                    <a:lumMod val="65000"/>
                    <a:lumOff val="35000"/>
                  </a:schemeClr>
                </a:solidFill>
                <a:latin typeface="Calibri" panose="020F0502020204030204" pitchFamily="34" charset="0"/>
              </a:rPr>
              <a:t>platform</a:t>
            </a:r>
            <a:r>
              <a:rPr lang="sv-SE">
                <a:solidFill>
                  <a:schemeClr val="tx1">
                    <a:lumMod val="65000"/>
                    <a:lumOff val="35000"/>
                  </a:schemeClr>
                </a:solidFill>
                <a:latin typeface="Calibri" panose="020F0502020204030204" pitchFamily="34" charset="0"/>
              </a:rPr>
              <a:t>? </a:t>
            </a:r>
            <a:endParaRPr lang="en-GB">
              <a:solidFill>
                <a:schemeClr val="tx1">
                  <a:lumMod val="65000"/>
                  <a:lumOff val="35000"/>
                </a:schemeClr>
              </a:solidFill>
              <a:latin typeface="Calibri" panose="020F0502020204030204" pitchFamily="34" charset="0"/>
            </a:endParaRPr>
          </a:p>
        </p:txBody>
      </p:sp>
      <p:pic>
        <p:nvPicPr>
          <p:cNvPr id="8" name="Bildobjekt 7">
            <a:extLst>
              <a:ext uri="{FF2B5EF4-FFF2-40B4-BE49-F238E27FC236}">
                <a16:creationId xmlns:a16="http://schemas.microsoft.com/office/drawing/2014/main" id="{36AC9999-CE7F-8F41-89BB-52B135361686}"/>
              </a:ext>
            </a:extLst>
          </p:cNvPr>
          <p:cNvPicPr>
            <a:picLocks noChangeAspect="1"/>
          </p:cNvPicPr>
          <p:nvPr userDrawn="1"/>
        </p:nvPicPr>
        <p:blipFill>
          <a:blip r:embed="rId2"/>
          <a:stretch>
            <a:fillRect/>
          </a:stretch>
        </p:blipFill>
        <p:spPr>
          <a:xfrm>
            <a:off x="3623818" y="3329161"/>
            <a:ext cx="4562919" cy="1519131"/>
          </a:xfrm>
          <a:prstGeom prst="rect">
            <a:avLst/>
          </a:prstGeom>
        </p:spPr>
      </p:pic>
    </p:spTree>
    <p:extLst>
      <p:ext uri="{BB962C8B-B14F-4D97-AF65-F5344CB8AC3E}">
        <p14:creationId xmlns:p14="http://schemas.microsoft.com/office/powerpoint/2010/main" val="106963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49FDD9C-34D9-7743-B25A-D023970F310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38894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298F01-0222-7C47-BCF8-AE762CDD3FE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9" name="textruta 8">
            <a:extLst>
              <a:ext uri="{FF2B5EF4-FFF2-40B4-BE49-F238E27FC236}">
                <a16:creationId xmlns:a16="http://schemas.microsoft.com/office/drawing/2014/main" id="{A1496DDD-21EF-4942-8EE6-4C8029BA48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0" name="textruta 9">
            <a:extLst>
              <a:ext uri="{FF2B5EF4-FFF2-40B4-BE49-F238E27FC236}">
                <a16:creationId xmlns:a16="http://schemas.microsoft.com/office/drawing/2014/main" id="{FFC3032B-1D0E-5849-91E1-1BD50BD1D863}"/>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010301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2026-05-04</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3440030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345DF78E-68F8-3943-9905-19A821B7C0D6}"/>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a:t>
            </a:r>
            <a:r>
              <a:rPr lang="sv-SE" sz="4800" b="1">
                <a:solidFill>
                  <a:schemeClr val="tx1">
                    <a:lumMod val="65000"/>
                    <a:lumOff val="35000"/>
                  </a:schemeClr>
                </a:solidFill>
              </a:rPr>
              <a:t> </a:t>
            </a:r>
            <a:r>
              <a:rPr lang="sv-SE" sz="4800" b="1" err="1">
                <a:solidFill>
                  <a:schemeClr val="tx1">
                    <a:lumMod val="65000"/>
                    <a:lumOff val="35000"/>
                  </a:schemeClr>
                </a:solidFill>
              </a:rPr>
              <a:t>learning</a:t>
            </a:r>
            <a:r>
              <a:rPr lang="sv-SE" sz="4800" b="1">
                <a:solidFill>
                  <a:schemeClr val="tx1">
                    <a:lumMod val="65000"/>
                    <a:lumOff val="35000"/>
                  </a:schemeClr>
                </a:solidFill>
              </a:rPr>
              <a:t> </a:t>
            </a:r>
            <a:r>
              <a:rPr lang="sv-SE" sz="4800" b="1" err="1">
                <a:solidFill>
                  <a:schemeClr val="tx1">
                    <a:lumMod val="65000"/>
                    <a:lumOff val="35000"/>
                  </a:schemeClr>
                </a:solidFill>
              </a:rPr>
              <a:t>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a:t>
            </a:r>
            <a:r>
              <a:rPr lang="sv-SE" sz="4000" err="1">
                <a:solidFill>
                  <a:schemeClr val="tx1">
                    <a:lumMod val="65000"/>
                    <a:lumOff val="35000"/>
                  </a:schemeClr>
                </a:solidFill>
              </a:rPr>
              <a:t>faith</a:t>
            </a:r>
            <a:r>
              <a:rPr lang="sv-SE" sz="4000">
                <a:solidFill>
                  <a:schemeClr val="tx1">
                    <a:lumMod val="65000"/>
                    <a:lumOff val="35000"/>
                  </a:schemeClr>
                </a:solidFill>
              </a:rPr>
              <a:t> </a:t>
            </a:r>
            <a:r>
              <a:rPr lang="sv-SE" sz="4000" err="1">
                <a:solidFill>
                  <a:schemeClr val="tx1">
                    <a:lumMod val="65000"/>
                    <a:lumOff val="35000"/>
                  </a:schemeClr>
                </a:solidFill>
              </a:rPr>
              <a:t>communities</a:t>
            </a:r>
            <a:r>
              <a:rPr lang="sv-SE" sz="4000">
                <a:solidFill>
                  <a:schemeClr val="tx1">
                    <a:lumMod val="65000"/>
                    <a:lumOff val="35000"/>
                  </a:schemeClr>
                </a:solidFill>
              </a:rPr>
              <a:t>, civil </a:t>
            </a:r>
            <a:r>
              <a:rPr lang="sv-SE" sz="4000" err="1">
                <a:solidFill>
                  <a:schemeClr val="tx1">
                    <a:lumMod val="65000"/>
                    <a:lumOff val="35000"/>
                  </a:schemeClr>
                </a:solidFill>
              </a:rPr>
              <a:t>society</a:t>
            </a:r>
            <a:r>
              <a:rPr lang="sv-SE" sz="4000">
                <a:solidFill>
                  <a:schemeClr val="tx1">
                    <a:lumMod val="65000"/>
                    <a:lumOff val="35000"/>
                  </a:schemeClr>
                </a:solidFill>
              </a:rPr>
              <a:t> </a:t>
            </a:r>
            <a:br>
              <a:rPr lang="sv-SE" sz="4000">
                <a:solidFill>
                  <a:schemeClr val="tx1">
                    <a:lumMod val="65000"/>
                    <a:lumOff val="35000"/>
                  </a:schemeClr>
                </a:solidFill>
              </a:rPr>
            </a:br>
            <a:r>
              <a:rPr lang="sv-SE" sz="4000">
                <a:solidFill>
                  <a:schemeClr val="tx1">
                    <a:lumMod val="65000"/>
                    <a:lumOff val="35000"/>
                  </a:schemeClr>
                </a:solidFill>
              </a:rPr>
              <a:t>and decision-</a:t>
            </a:r>
            <a:r>
              <a:rPr lang="sv-SE" sz="4000" err="1">
                <a:solidFill>
                  <a:schemeClr val="tx1">
                    <a:lumMod val="65000"/>
                    <a:lumOff val="35000"/>
                  </a:schemeClr>
                </a:solidFill>
              </a:rPr>
              <a:t>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err="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2691613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81C7A10-EEAC-D24B-ABB1-100D66011EB7}"/>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6" name="Rubrik 1">
            <a:extLst>
              <a:ext uri="{FF2B5EF4-FFF2-40B4-BE49-F238E27FC236}">
                <a16:creationId xmlns:a16="http://schemas.microsoft.com/office/drawing/2014/main" id="{8E45DAEE-5D79-464A-A812-C43B3726EF9A}"/>
              </a:ext>
            </a:extLst>
          </p:cNvPr>
          <p:cNvSpPr txBox="1">
            <a:spLocks/>
          </p:cNvSpPr>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5835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9E3381-61D2-904D-A26A-FCB3DF2B3364}"/>
              </a:ext>
            </a:extLst>
          </p:cNvPr>
          <p:cNvSpPr>
            <a:spLocks noGrp="1"/>
          </p:cNvSpPr>
          <p:nvPr>
            <p:ph type="dt" sz="half" idx="10"/>
          </p:nvPr>
        </p:nvSpPr>
        <p:spPr/>
        <p:txBody>
          <a:bodyPr/>
          <a:lstStyle/>
          <a:p>
            <a:fld id="{AD0F743D-EAB6-4849-8E32-4D0C944C4193}" type="datetime1">
              <a:rPr lang="sv-SE" smtClean="0"/>
              <a:t>2026-05-04</a:t>
            </a:fld>
            <a:endParaRPr lang="sv-SE"/>
          </a:p>
        </p:txBody>
      </p:sp>
      <p:sp>
        <p:nvSpPr>
          <p:cNvPr id="3" name="Platshållare för sidfot 2">
            <a:extLst>
              <a:ext uri="{FF2B5EF4-FFF2-40B4-BE49-F238E27FC236}">
                <a16:creationId xmlns:a16="http://schemas.microsoft.com/office/drawing/2014/main" id="{B4E51D03-F448-C747-AD13-D418AE9DCE9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9B4B9951-42D7-6847-BED7-5FDD87BCA4FA}"/>
              </a:ext>
            </a:extLst>
          </p:cNvPr>
          <p:cNvSpPr>
            <a:spLocks noGrp="1"/>
          </p:cNvSpPr>
          <p:nvPr>
            <p:ph type="sldNum" sz="quarter" idx="12"/>
          </p:nvPr>
        </p:nvSpPr>
        <p:spPr/>
        <p:txBody>
          <a:bodyPr/>
          <a:lstStyle/>
          <a:p>
            <a:fld id="{8AAF8A7C-F939-AB45-BC63-AF968A5020FA}" type="slidenum">
              <a:rPr lang="sv-SE" smtClean="0"/>
              <a:t>‹#›</a:t>
            </a:fld>
            <a:endParaRPr lang="sv-SE"/>
          </a:p>
        </p:txBody>
      </p:sp>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9E358AF-ADEE-2945-AAC7-DCEC550D1A14}"/>
              </a:ext>
            </a:extLst>
          </p:cNvPr>
          <p:cNvSpPr txBox="1">
            <a:spLocks/>
          </p:cNvSpPr>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6" name="Platshållare för innehåll 2">
            <a:extLst>
              <a:ext uri="{FF2B5EF4-FFF2-40B4-BE49-F238E27FC236}">
                <a16:creationId xmlns:a16="http://schemas.microsoft.com/office/drawing/2014/main" id="{9010A342-4481-D646-8188-6908C8818F9F}"/>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belief</a:t>
            </a:r>
            <a:r>
              <a:rPr lang="sv-SE">
                <a:solidFill>
                  <a:schemeClr val="tx1">
                    <a:lumMod val="65000"/>
                    <a:lumOff val="35000"/>
                  </a:schemeClr>
                </a:solidFill>
                <a:latin typeface="+mj-lt"/>
              </a:rPr>
              <a:t> </a:t>
            </a:r>
            <a:r>
              <a:rPr lang="sv-SE" err="1">
                <a:solidFill>
                  <a:schemeClr val="tx1">
                    <a:lumMod val="65000"/>
                    <a:lumOff val="35000"/>
                  </a:schemeClr>
                </a:solidFill>
                <a:latin typeface="+mj-lt"/>
              </a:rPr>
              <a:t>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a:t>
            </a:r>
            <a:r>
              <a:rPr lang="sv-SE">
                <a:solidFill>
                  <a:schemeClr val="tx1">
                    <a:lumMod val="65000"/>
                    <a:lumOff val="35000"/>
                  </a:schemeClr>
                </a:solidFill>
                <a:latin typeface="+mj-lt"/>
              </a:rPr>
              <a:t> and diplomats</a:t>
            </a:r>
          </a:p>
          <a:p>
            <a:r>
              <a:rPr lang="sv-SE" err="1">
                <a:solidFill>
                  <a:schemeClr val="tx1">
                    <a:lumMod val="65000"/>
                    <a:lumOff val="35000"/>
                  </a:schemeClr>
                </a:solidFill>
                <a:latin typeface="+mj-lt"/>
              </a:rPr>
              <a:t>Development</a:t>
            </a:r>
            <a:r>
              <a:rPr lang="sv-SE">
                <a:solidFill>
                  <a:schemeClr val="tx1">
                    <a:lumMod val="65000"/>
                    <a:lumOff val="35000"/>
                  </a:schemeClr>
                </a:solidFill>
                <a:latin typeface="+mj-lt"/>
              </a:rPr>
              <a:t> </a:t>
            </a:r>
            <a:r>
              <a:rPr lang="sv-SE" err="1">
                <a:solidFill>
                  <a:schemeClr val="tx1">
                    <a:lumMod val="65000"/>
                    <a:lumOff val="35000"/>
                  </a:schemeClr>
                </a:solidFill>
                <a:latin typeface="+mj-lt"/>
              </a:rPr>
              <a:t>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a:t>
            </a:r>
            <a:r>
              <a:rPr lang="sv-SE" err="1">
                <a:solidFill>
                  <a:schemeClr val="tx1">
                    <a:lumMod val="65000"/>
                    <a:lumOff val="35000"/>
                  </a:schemeClr>
                </a:solidFill>
                <a:latin typeface="+mj-lt"/>
              </a:rPr>
              <a:t>society</a:t>
            </a:r>
            <a:r>
              <a:rPr lang="sv-SE">
                <a:solidFill>
                  <a:schemeClr val="tx1">
                    <a:lumMod val="65000"/>
                    <a:lumOff val="35000"/>
                  </a:schemeClr>
                </a:solidFill>
                <a:latin typeface="+mj-lt"/>
              </a:rPr>
              <a:t> organisations</a:t>
            </a:r>
          </a:p>
          <a:p>
            <a:r>
              <a:rPr lang="sv-SE" err="1">
                <a:solidFill>
                  <a:schemeClr val="tx1">
                    <a:lumMod val="65000"/>
                    <a:lumOff val="35000"/>
                  </a:schemeClr>
                </a:solidFill>
                <a:latin typeface="+mj-lt"/>
              </a:rPr>
              <a:t>Grassroots</a:t>
            </a:r>
            <a:r>
              <a:rPr lang="sv-SE">
                <a:solidFill>
                  <a:schemeClr val="tx1">
                    <a:lumMod val="65000"/>
                    <a:lumOff val="35000"/>
                  </a:schemeClr>
                </a:solidFill>
                <a:latin typeface="+mj-lt"/>
              </a:rPr>
              <a:t> </a:t>
            </a:r>
            <a:r>
              <a:rPr lang="sv-SE" err="1">
                <a:solidFill>
                  <a:schemeClr val="tx1">
                    <a:lumMod val="65000"/>
                    <a:lumOff val="35000"/>
                  </a:schemeClr>
                </a:solidFill>
                <a:latin typeface="+mj-lt"/>
              </a:rPr>
              <a:t>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training</a:t>
            </a:r>
            <a:r>
              <a:rPr lang="sv-SE">
                <a:solidFill>
                  <a:schemeClr val="tx1">
                    <a:lumMod val="65000"/>
                    <a:lumOff val="35000"/>
                  </a:schemeClr>
                </a:solidFill>
                <a:latin typeface="+mj-lt"/>
              </a:rPr>
              <a:t>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3169561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C6643A76-8829-DC4D-AB96-41958FC41475}"/>
              </a:ext>
            </a:extLst>
          </p:cNvPr>
          <p:cNvSpPr txBox="1">
            <a:spLocks/>
          </p:cNvSpPr>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a:t>
            </a:r>
            <a:r>
              <a:rPr lang="sv-SE" sz="4800" b="1" err="1">
                <a:solidFill>
                  <a:schemeClr val="tx1">
                    <a:lumMod val="65000"/>
                    <a:lumOff val="35000"/>
                  </a:schemeClr>
                </a:solidFill>
                <a:latin typeface="Calibri" panose="020F0502020204030204" pitchFamily="34" charset="0"/>
              </a:rPr>
              <a:t>leap</a:t>
            </a:r>
            <a:r>
              <a:rPr lang="sv-SE" sz="4800" b="1">
                <a:solidFill>
                  <a:schemeClr val="tx1">
                    <a:lumMod val="65000"/>
                    <a:lumOff val="35000"/>
                  </a:schemeClr>
                </a:solidFill>
                <a:latin typeface="Calibri" panose="020F0502020204030204" pitchFamily="34" charset="0"/>
              </a:rPr>
              <a:t> for human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rights</a:t>
            </a:r>
            <a:r>
              <a:rPr lang="sv-SE" sz="4800" b="1">
                <a:solidFill>
                  <a:schemeClr val="tx1">
                    <a:lumMod val="65000"/>
                    <a:lumOff val="35000"/>
                  </a:schemeClr>
                </a:solidFill>
                <a:latin typeface="Calibri" panose="020F0502020204030204" pitchFamily="34" charset="0"/>
              </a:rPr>
              <a:t> </a:t>
            </a:r>
            <a:r>
              <a:rPr lang="sv-SE" sz="4800" b="1" err="1">
                <a:solidFill>
                  <a:schemeClr val="tx1">
                    <a:lumMod val="65000"/>
                    <a:lumOff val="35000"/>
                  </a:schemeClr>
                </a:solidFill>
                <a:latin typeface="Calibri" panose="020F0502020204030204" pitchFamily="34" charset="0"/>
              </a:rPr>
              <a:t>education</a:t>
            </a:r>
            <a:r>
              <a:rPr lang="sv-SE" sz="4800" b="1">
                <a:solidFill>
                  <a:schemeClr val="tx1">
                    <a:lumMod val="65000"/>
                    <a:lumOff val="35000"/>
                  </a:schemeClr>
                </a:solidFill>
                <a:latin typeface="Calibri" panose="020F0502020204030204" pitchFamily="34" charset="0"/>
              </a:rPr>
              <a:t> on </a:t>
            </a:r>
            <a:r>
              <a:rPr lang="sv-SE" sz="4800" b="1" err="1">
                <a:solidFill>
                  <a:schemeClr val="tx1">
                    <a:lumMod val="65000"/>
                    <a:lumOff val="35000"/>
                  </a:schemeClr>
                </a:solidFill>
                <a:latin typeface="Calibri" panose="020F0502020204030204" pitchFamily="34" charset="0"/>
              </a:rPr>
              <a:t>freedom</a:t>
            </a:r>
            <a:r>
              <a:rPr lang="sv-SE" sz="4800" b="1">
                <a:solidFill>
                  <a:schemeClr val="tx1">
                    <a:lumMod val="65000"/>
                    <a:lumOff val="35000"/>
                  </a:schemeClr>
                </a:solidFill>
                <a:latin typeface="Calibri" panose="020F0502020204030204" pitchFamily="34" charset="0"/>
              </a:rPr>
              <a:t>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of</a:t>
            </a:r>
            <a:r>
              <a:rPr lang="sv-SE" sz="4800" b="1">
                <a:solidFill>
                  <a:schemeClr val="tx1">
                    <a:lumMod val="65000"/>
                    <a:lumOff val="35000"/>
                  </a:schemeClr>
                </a:solidFill>
                <a:latin typeface="Calibri" panose="020F0502020204030204" pitchFamily="34" charset="0"/>
              </a:rPr>
              <a:t> religion or </a:t>
            </a:r>
            <a:r>
              <a:rPr lang="sv-SE" sz="4800" b="1" err="1">
                <a:solidFill>
                  <a:schemeClr val="tx1">
                    <a:lumMod val="65000"/>
                    <a:lumOff val="35000"/>
                  </a:schemeClr>
                </a:solidFill>
                <a:latin typeface="Calibri" panose="020F0502020204030204" pitchFamily="34" charset="0"/>
              </a:rPr>
              <a:t>belief</a:t>
            </a:r>
            <a:r>
              <a:rPr lang="sv-SE" sz="4800" b="1">
                <a:solidFill>
                  <a:schemeClr val="tx1">
                    <a:lumMod val="65000"/>
                    <a:lumOff val="35000"/>
                  </a:schemeClr>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5A17F812-2D27-1544-B246-4FB5D88C1DAD}"/>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a:t>
            </a:r>
            <a:r>
              <a:rPr lang="sv-SE" sz="2400" err="1">
                <a:solidFill>
                  <a:schemeClr val="tx1">
                    <a:lumMod val="65000"/>
                    <a:lumOff val="35000"/>
                  </a:schemeClr>
                </a:solidFill>
                <a:latin typeface="Calibri" panose="020F0502020204030204" pitchFamily="34" charset="0"/>
              </a:rPr>
              <a:t>Shaheed</a:t>
            </a:r>
            <a:r>
              <a:rPr lang="sv-SE" sz="2400">
                <a:solidFill>
                  <a:schemeClr val="tx1">
                    <a:lumMod val="65000"/>
                    <a:lumOff val="35000"/>
                  </a:schemeClr>
                </a:solidFill>
                <a:latin typeface="Calibri" panose="020F0502020204030204" pitchFamily="34" charset="0"/>
              </a:rPr>
              <a:t> UN Special </a:t>
            </a:r>
            <a:r>
              <a:rPr lang="sv-SE" sz="2400" err="1">
                <a:solidFill>
                  <a:schemeClr val="tx1">
                    <a:lumMod val="65000"/>
                    <a:lumOff val="35000"/>
                  </a:schemeClr>
                </a:solidFill>
                <a:latin typeface="Calibri" panose="020F0502020204030204" pitchFamily="34" charset="0"/>
              </a:rPr>
              <a:t>Rapporteur</a:t>
            </a:r>
            <a:r>
              <a:rPr lang="sv-SE" sz="2400">
                <a:solidFill>
                  <a:schemeClr val="tx1">
                    <a:lumMod val="65000"/>
                    <a:lumOff val="35000"/>
                  </a:schemeClr>
                </a:solidFill>
                <a:latin typeface="Calibri" panose="020F0502020204030204" pitchFamily="34" charset="0"/>
              </a:rPr>
              <a:t> on </a:t>
            </a:r>
            <a:br>
              <a:rPr lang="sv-SE" sz="2400">
                <a:solidFill>
                  <a:schemeClr val="tx1">
                    <a:lumMod val="65000"/>
                    <a:lumOff val="35000"/>
                  </a:schemeClr>
                </a:solidFill>
                <a:latin typeface="Calibri" panose="020F0502020204030204" pitchFamily="34" charset="0"/>
              </a:rPr>
            </a:br>
            <a:r>
              <a:rPr lang="sv-SE" sz="2400" err="1">
                <a:solidFill>
                  <a:schemeClr val="tx1">
                    <a:lumMod val="65000"/>
                    <a:lumOff val="35000"/>
                  </a:schemeClr>
                </a:solidFill>
                <a:latin typeface="Calibri" panose="020F0502020204030204" pitchFamily="34" charset="0"/>
              </a:rPr>
              <a:t>Freedom</a:t>
            </a:r>
            <a:r>
              <a:rPr lang="sv-SE" sz="2400">
                <a:solidFill>
                  <a:schemeClr val="tx1">
                    <a:lumMod val="65000"/>
                    <a:lumOff val="35000"/>
                  </a:schemeClr>
                </a:solidFill>
                <a:latin typeface="Calibri" panose="020F0502020204030204" pitchFamily="34" charset="0"/>
              </a:rPr>
              <a:t> </a:t>
            </a:r>
            <a:r>
              <a:rPr lang="sv-SE" sz="2400" err="1">
                <a:solidFill>
                  <a:schemeClr val="tx1">
                    <a:lumMod val="65000"/>
                    <a:lumOff val="35000"/>
                  </a:schemeClr>
                </a:solidFill>
                <a:latin typeface="Calibri" panose="020F0502020204030204" pitchFamily="34" charset="0"/>
              </a:rPr>
              <a:t>of</a:t>
            </a:r>
            <a:r>
              <a:rPr lang="sv-SE" sz="2400">
                <a:solidFill>
                  <a:schemeClr val="tx1">
                    <a:lumMod val="65000"/>
                    <a:lumOff val="35000"/>
                  </a:schemeClr>
                </a:solidFill>
                <a:latin typeface="Calibri" panose="020F0502020204030204" pitchFamily="34" charset="0"/>
              </a:rPr>
              <a:t> Religion or </a:t>
            </a:r>
            <a:r>
              <a:rPr lang="sv-SE" sz="2400" err="1">
                <a:solidFill>
                  <a:schemeClr val="tx1">
                    <a:lumMod val="65000"/>
                    <a:lumOff val="35000"/>
                  </a:schemeClr>
                </a:solidFill>
                <a:latin typeface="Calibri" panose="020F0502020204030204" pitchFamily="34" charset="0"/>
              </a:rPr>
              <a:t>Belief</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476865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F16A296-1489-E546-8310-C24B2D1A3DB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9" name="Rektangel 8">
            <a:extLst>
              <a:ext uri="{FF2B5EF4-FFF2-40B4-BE49-F238E27FC236}">
                <a16:creationId xmlns:a16="http://schemas.microsoft.com/office/drawing/2014/main" id="{961B3E13-DB7E-E447-95D3-EBA1784B109C}"/>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a:t>
            </a:r>
            <a:r>
              <a:rPr lang="sv-SE" sz="4400" b="1">
                <a:solidFill>
                  <a:schemeClr val="bg1"/>
                </a:solidFill>
                <a:latin typeface="Calibri" panose="020F0502020204030204" pitchFamily="34" charset="0"/>
              </a:rPr>
              <a:t> </a:t>
            </a:r>
            <a:r>
              <a:rPr lang="sv-SE" sz="4400" b="1" err="1">
                <a:solidFill>
                  <a:schemeClr val="bg1"/>
                </a:solidFill>
                <a:latin typeface="Calibri" panose="020F0502020204030204" pitchFamily="34" charset="0"/>
              </a:rPr>
              <a:t>learning</a:t>
            </a:r>
            <a:r>
              <a:rPr lang="sv-SE" sz="4400" b="1">
                <a:solidFill>
                  <a:schemeClr val="bg1"/>
                </a:solidFill>
                <a:latin typeface="Calibri" panose="020F0502020204030204" pitchFamily="34" charset="0"/>
              </a:rPr>
              <a:t> </a:t>
            </a:r>
            <a:br>
              <a:rPr lang="sv-SE" sz="4400" b="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a:t>
            </a:r>
            <a:r>
              <a:rPr lang="sv-SE" sz="3600" err="1">
                <a:solidFill>
                  <a:schemeClr val="bg1"/>
                </a:solidFill>
                <a:latin typeface="Calibri" panose="020F0502020204030204" pitchFamily="34" charset="0"/>
              </a:rPr>
              <a:t>faith</a:t>
            </a:r>
            <a:br>
              <a:rPr lang="sv-SE" sz="3600">
                <a:solidFill>
                  <a:schemeClr val="bg1"/>
                </a:solidFill>
                <a:latin typeface="Calibri" panose="020F0502020204030204" pitchFamily="34" charset="0"/>
              </a:rPr>
            </a:br>
            <a:r>
              <a:rPr lang="sv-SE" sz="3600" err="1">
                <a:solidFill>
                  <a:schemeClr val="bg1"/>
                </a:solidFill>
                <a:latin typeface="Calibri" panose="020F0502020204030204" pitchFamily="34" charset="0"/>
              </a:rPr>
              <a:t>communities</a:t>
            </a: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a:t>
            </a:r>
            <a:r>
              <a:rPr lang="sv-SE" sz="3600" err="1">
                <a:solidFill>
                  <a:schemeClr val="bg1"/>
                </a:solidFill>
                <a:latin typeface="Calibri" panose="020F0502020204030204" pitchFamily="34" charset="0"/>
              </a:rPr>
              <a:t>society</a:t>
            </a:r>
            <a:r>
              <a:rPr lang="sv-SE" sz="3600">
                <a:solidFill>
                  <a:schemeClr val="bg1"/>
                </a:solidFill>
                <a:latin typeface="Calibri" panose="020F0502020204030204" pitchFamily="34" charset="0"/>
              </a:rPr>
              <a:t>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a:t>
            </a:r>
            <a:r>
              <a:rPr lang="sv-SE" sz="3600" err="1">
                <a:solidFill>
                  <a:schemeClr val="bg1"/>
                </a:solidFill>
                <a:latin typeface="Calibri" panose="020F0502020204030204" pitchFamily="34" charset="0"/>
              </a:rPr>
              <a:t>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549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66D4387-7481-3343-9554-4F995AB194EE}"/>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a:t>
            </a:r>
            <a:r>
              <a:rPr lang="sv-SE" sz="4400" err="1">
                <a:solidFill>
                  <a:schemeClr val="tx1">
                    <a:lumMod val="65000"/>
                    <a:lumOff val="35000"/>
                  </a:schemeClr>
                </a:solidFill>
                <a:latin typeface="Calibri" panose="020F0502020204030204" pitchFamily="34" charset="0"/>
              </a:rPr>
              <a:t>Xxx</a:t>
            </a:r>
            <a:r>
              <a:rPr lang="sv-SE" sz="4400">
                <a:solidFill>
                  <a:schemeClr val="tx1">
                    <a:lumMod val="65000"/>
                    <a:lumOff val="35000"/>
                  </a:schemeClr>
                </a:solidFill>
                <a:latin typeface="Calibri" panose="020F0502020204030204" pitchFamily="34" charset="0"/>
              </a:rPr>
              <a:t> xx </a:t>
            </a:r>
            <a:r>
              <a:rPr lang="sv-SE" sz="4400" err="1">
                <a:solidFill>
                  <a:schemeClr val="tx1">
                    <a:lumMod val="65000"/>
                    <a:lumOff val="35000"/>
                  </a:schemeClr>
                </a:solidFill>
                <a:latin typeface="Calibri" panose="020F0502020204030204" pitchFamily="34" charset="0"/>
              </a:rPr>
              <a:t>xxxx</a:t>
            </a:r>
            <a:r>
              <a:rPr lang="sv-SE" sz="4400">
                <a:solidFill>
                  <a:schemeClr val="tx1">
                    <a:lumMod val="65000"/>
                    <a:lumOff val="35000"/>
                  </a:schemeClr>
                </a:solidFill>
                <a:latin typeface="Calibri" panose="020F0502020204030204" pitchFamily="34" charset="0"/>
              </a:rPr>
              <a:t> xxx”</a:t>
            </a:r>
          </a:p>
          <a:p>
            <a:endParaRPr lang="sv-SE" sz="3600">
              <a:solidFill>
                <a:srgbClr val="4E7D88"/>
              </a:solidFill>
              <a:effectLst/>
            </a:endParaRPr>
          </a:p>
        </p:txBody>
      </p:sp>
      <p:pic>
        <p:nvPicPr>
          <p:cNvPr id="5" name="Platshållare för innehåll 3">
            <a:extLst>
              <a:ext uri="{FF2B5EF4-FFF2-40B4-BE49-F238E27FC236}">
                <a16:creationId xmlns:a16="http://schemas.microsoft.com/office/drawing/2014/main" id="{5EE62AD7-2D80-DA42-B076-2D1A3E2FE62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6" name="Rektangel 5">
            <a:extLst>
              <a:ext uri="{FF2B5EF4-FFF2-40B4-BE49-F238E27FC236}">
                <a16:creationId xmlns:a16="http://schemas.microsoft.com/office/drawing/2014/main" id="{46EED9FB-149F-0147-80F8-9E8882F46729}"/>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here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Xxxx</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069627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DB34456-B7C5-1646-A92F-D0D4EB6D83F0}"/>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Bubble dark green">
            <a:extLst>
              <a:ext uri="{FF2B5EF4-FFF2-40B4-BE49-F238E27FC236}">
                <a16:creationId xmlns:a16="http://schemas.microsoft.com/office/drawing/2014/main" id="{CFB7CAB2-F460-8C47-9E96-48A37ED7BDF1}"/>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9D49FA1C-607E-0941-A30B-B04CE23DEE95}"/>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FB91C1B5-D9F8-354F-8F52-85BE7895ABE9}"/>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3873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FA9F08E-251F-D940-AB38-A4B003CC43A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378522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67E9550-4DCB-FC41-9B6C-11060CC40FC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3885F9F8-5C90-5D4B-B6B0-75A088AE7ED0}"/>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1569DA4C-05BB-0540-81F9-40C0BBB0648B}"/>
              </a:ext>
            </a:extLst>
          </p:cNvPr>
          <p:cNvSpPr txBox="1"/>
          <p:nvPr userDrawn="1"/>
        </p:nvSpPr>
        <p:spPr>
          <a:xfrm>
            <a:off x="4924555" y="5542367"/>
            <a:ext cx="2342884"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650545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p:cNvSpPr>
            <a:spLocks noGrp="1"/>
          </p:cNvSpPr>
          <p:nvPr>
            <p:ph type="dt" sz="half" idx="10"/>
          </p:nvPr>
        </p:nvSpPr>
        <p:spPr/>
        <p:txBody>
          <a:bodyPr/>
          <a:lstStyle/>
          <a:p>
            <a:fld id="{AA15A998-CA3C-6341-B73D-5DEB4087B27F}" type="datetime1">
              <a:rPr lang="sv-SE" smtClean="0"/>
              <a:t>2026-05-04</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2684363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77170F3-F135-A54C-8148-E909D4568FC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8" name="textruta 7">
            <a:extLst>
              <a:ext uri="{FF2B5EF4-FFF2-40B4-BE49-F238E27FC236}">
                <a16:creationId xmlns:a16="http://schemas.microsoft.com/office/drawing/2014/main" id="{5B4A0CDB-6DBB-164C-8C58-5EFFD30EA733}"/>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a:t>
            </a:r>
            <a:r>
              <a:rPr lang="sv-SE" sz="4000" b="0" i="0" err="1">
                <a:solidFill>
                  <a:schemeClr val="bg1"/>
                </a:solidFill>
                <a:latin typeface="Calibri" panose="020F0502020204030204" pitchFamily="34" charset="0"/>
              </a:rPr>
              <a:t>Freedom</a:t>
            </a:r>
            <a:r>
              <a:rPr lang="sv-SE" sz="4000" b="0" i="0">
                <a:solidFill>
                  <a:schemeClr val="bg1"/>
                </a:solidFill>
                <a:latin typeface="Calibri" panose="020F0502020204030204" pitchFamily="34" charset="0"/>
              </a:rPr>
              <a:t> </a:t>
            </a:r>
            <a:r>
              <a:rPr lang="sv-SE" sz="4000" b="0" i="0" err="1">
                <a:solidFill>
                  <a:schemeClr val="bg1"/>
                </a:solidFill>
                <a:latin typeface="Calibri" panose="020F0502020204030204" pitchFamily="34" charset="0"/>
              </a:rPr>
              <a:t>of</a:t>
            </a:r>
            <a:r>
              <a:rPr lang="sv-SE" sz="4000" b="0" i="0">
                <a:solidFill>
                  <a:schemeClr val="bg1"/>
                </a:solidFill>
                <a:latin typeface="Calibri" panose="020F0502020204030204" pitchFamily="34" charset="0"/>
              </a:rPr>
              <a:t> Religion or </a:t>
            </a:r>
            <a:r>
              <a:rPr lang="sv-SE" sz="4000" b="0" i="0" err="1">
                <a:solidFill>
                  <a:schemeClr val="bg1"/>
                </a:solidFill>
                <a:latin typeface="Calibri" panose="020F0502020204030204" pitchFamily="34" charset="0"/>
              </a:rPr>
              <a:t>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9" name="Bildobjekt 8" descr="En bild som visar person, inomhus, person, håller&#10;&#10;Automatiskt genererad beskrivning">
            <a:extLst>
              <a:ext uri="{FF2B5EF4-FFF2-40B4-BE49-F238E27FC236}">
                <a16:creationId xmlns:a16="http://schemas.microsoft.com/office/drawing/2014/main" id="{17F0B55E-7800-DB45-9E6F-EADA87D8EDE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10" name="Bildobjekt 9">
            <a:extLst>
              <a:ext uri="{FF2B5EF4-FFF2-40B4-BE49-F238E27FC236}">
                <a16:creationId xmlns:a16="http://schemas.microsoft.com/office/drawing/2014/main" id="{D3190E4D-553A-5345-B070-8EC09EEB5CD3}"/>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11" name="Bildobjekt 10">
            <a:extLst>
              <a:ext uri="{FF2B5EF4-FFF2-40B4-BE49-F238E27FC236}">
                <a16:creationId xmlns:a16="http://schemas.microsoft.com/office/drawing/2014/main" id="{70BBB657-5BC3-9546-92F1-9F0B1C92CAA0}"/>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12" name="Bildobjekt 11">
            <a:extLst>
              <a:ext uri="{FF2B5EF4-FFF2-40B4-BE49-F238E27FC236}">
                <a16:creationId xmlns:a16="http://schemas.microsoft.com/office/drawing/2014/main" id="{60925545-DCE7-A440-A529-4E9D2B52E1AA}"/>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3455035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00A6D634-87E7-1249-B8B7-702663B3BCBB}"/>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a:t>
            </a:r>
            <a:r>
              <a:rPr lang="sv-SE" sz="4800" b="1">
                <a:solidFill>
                  <a:schemeClr val="bg1"/>
                </a:solidFill>
              </a:rPr>
              <a:t> </a:t>
            </a:r>
            <a:r>
              <a:rPr lang="sv-SE" sz="4800" b="1" err="1">
                <a:solidFill>
                  <a:schemeClr val="bg1"/>
                </a:solidFill>
              </a:rPr>
              <a:t>learning</a:t>
            </a:r>
            <a:r>
              <a:rPr lang="sv-SE" sz="4800" b="1">
                <a:solidFill>
                  <a:schemeClr val="bg1"/>
                </a:solidFill>
              </a:rPr>
              <a:t> </a:t>
            </a:r>
            <a:r>
              <a:rPr lang="sv-SE" sz="4800" b="1" err="1">
                <a:solidFill>
                  <a:schemeClr val="bg1"/>
                </a:solidFill>
              </a:rPr>
              <a:t>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a:t>
            </a:r>
            <a:r>
              <a:rPr lang="sv-SE" sz="4000" err="1">
                <a:solidFill>
                  <a:schemeClr val="bg1"/>
                </a:solidFill>
              </a:rPr>
              <a:t>faith</a:t>
            </a:r>
            <a:r>
              <a:rPr lang="sv-SE" sz="4000">
                <a:solidFill>
                  <a:schemeClr val="bg1"/>
                </a:solidFill>
              </a:rPr>
              <a:t> </a:t>
            </a:r>
            <a:r>
              <a:rPr lang="sv-SE" sz="4000" err="1">
                <a:solidFill>
                  <a:schemeClr val="bg1"/>
                </a:solidFill>
              </a:rPr>
              <a:t>communities</a:t>
            </a:r>
            <a:r>
              <a:rPr lang="sv-SE" sz="4000">
                <a:solidFill>
                  <a:schemeClr val="bg1"/>
                </a:solidFill>
              </a:rPr>
              <a:t>, civil </a:t>
            </a:r>
            <a:r>
              <a:rPr lang="sv-SE" sz="4000" err="1">
                <a:solidFill>
                  <a:schemeClr val="bg1"/>
                </a:solidFill>
              </a:rPr>
              <a:t>society</a:t>
            </a:r>
            <a:r>
              <a:rPr lang="sv-SE" sz="4000">
                <a:solidFill>
                  <a:schemeClr val="bg1"/>
                </a:solidFill>
              </a:rPr>
              <a:t> </a:t>
            </a:r>
            <a:br>
              <a:rPr lang="sv-SE" sz="4000">
                <a:solidFill>
                  <a:schemeClr val="bg1"/>
                </a:solidFill>
              </a:rPr>
            </a:br>
            <a:r>
              <a:rPr lang="sv-SE" sz="4000">
                <a:solidFill>
                  <a:schemeClr val="bg1"/>
                </a:solidFill>
              </a:rPr>
              <a:t>and decision-</a:t>
            </a:r>
            <a:r>
              <a:rPr lang="sv-SE" sz="4000" err="1">
                <a:solidFill>
                  <a:schemeClr val="bg1"/>
                </a:solidFill>
              </a:rPr>
              <a:t>makers</a:t>
            </a:r>
            <a:br>
              <a:rPr lang="sv-SE" b="1">
                <a:solidFill>
                  <a:schemeClr val="bg1"/>
                </a:solidFill>
              </a:rPr>
            </a:br>
            <a:br>
              <a:rPr lang="sv-SE">
                <a:solidFill>
                  <a:schemeClr val="bg1"/>
                </a:solidFill>
              </a:rPr>
            </a:br>
            <a:br>
              <a:rPr lang="sv-SE" sz="3600" b="1">
                <a:solidFill>
                  <a:schemeClr val="bg1"/>
                </a:solidFill>
              </a:rPr>
            </a:br>
            <a:r>
              <a:rPr lang="sv-SE" sz="3600" b="1" err="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00058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2026-05-04</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2541599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D8B696D5-144C-7747-92FD-47421CCCFA1F}"/>
              </a:ext>
            </a:extLst>
          </p:cNvPr>
          <p:cNvSpPr>
            <a:spLocks noGrp="1"/>
          </p:cNvSpPr>
          <p:nvPr>
            <p:ph type="title"/>
          </p:nvPr>
        </p:nvSpPr>
        <p:spPr>
          <a:xfrm>
            <a:off x="1975557" y="926431"/>
            <a:ext cx="827802" cy="2731169"/>
          </a:xfrm>
        </p:spPr>
        <p:txBody>
          <a:bodyPr>
            <a:noAutofit/>
          </a:bodyPr>
          <a:lstStyle/>
          <a:p>
            <a:pPr>
              <a:lnSpc>
                <a:spcPct val="100000"/>
              </a:lnSpc>
            </a:pPr>
            <a:r>
              <a:rPr lang="en-GB" sz="16600" b="1" spc="-300">
                <a:solidFill>
                  <a:schemeClr val="bg1"/>
                </a:solidFill>
              </a:rPr>
              <a:t>“</a:t>
            </a:r>
            <a:endParaRPr lang="en-GB" sz="38900" b="1" spc="-300">
              <a:solidFill>
                <a:schemeClr val="bg1"/>
              </a:solidFill>
            </a:endParaRPr>
          </a:p>
        </p:txBody>
      </p:sp>
      <p:sp>
        <p:nvSpPr>
          <p:cNvPr id="6" name="Platshållare för innehåll 2">
            <a:extLst>
              <a:ext uri="{FF2B5EF4-FFF2-40B4-BE49-F238E27FC236}">
                <a16:creationId xmlns:a16="http://schemas.microsoft.com/office/drawing/2014/main" id="{78C56375-6D18-1440-896E-E715245267BE}"/>
              </a:ext>
            </a:extLst>
          </p:cNvPr>
          <p:cNvSpPr>
            <a:spLocks noGrp="1"/>
          </p:cNvSpPr>
          <p:nvPr>
            <p:ph idx="1"/>
          </p:nvPr>
        </p:nvSpPr>
        <p:spPr>
          <a:xfrm>
            <a:off x="2974848" y="1699836"/>
            <a:ext cx="8792306" cy="4351338"/>
          </a:xfrm>
        </p:spPr>
        <p:txBody>
          <a:bodyPr>
            <a:noAutofit/>
          </a:body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951720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369554-4F3A-1A4A-BEE4-36CC873C76B7}"/>
              </a:ext>
            </a:extLst>
          </p:cNvPr>
          <p:cNvSpPr txBox="1">
            <a:spLocks/>
          </p:cNvSpPr>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6600" b="1">
                <a:solidFill>
                  <a:schemeClr val="bg1"/>
                </a:solidFill>
              </a:rPr>
              <a:t>For</a:t>
            </a:r>
            <a:endParaRPr lang="sv-SE" sz="6600" b="1">
              <a:solidFill>
                <a:schemeClr val="bg1"/>
              </a:solidFill>
            </a:endParaRPr>
          </a:p>
        </p:txBody>
      </p:sp>
      <p:sp>
        <p:nvSpPr>
          <p:cNvPr id="5" name="Platshållare för innehåll 2">
            <a:extLst>
              <a:ext uri="{FF2B5EF4-FFF2-40B4-BE49-F238E27FC236}">
                <a16:creationId xmlns:a16="http://schemas.microsoft.com/office/drawing/2014/main" id="{DA0FABD4-14F1-DA44-9ED8-F5658AC054A2}"/>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a:t>
            </a:r>
            <a:r>
              <a:rPr lang="sv-SE">
                <a:solidFill>
                  <a:schemeClr val="bg1"/>
                </a:solidFill>
                <a:latin typeface="+mj-lt"/>
              </a:rPr>
              <a:t> and </a:t>
            </a:r>
            <a:r>
              <a:rPr lang="sv-SE" err="1">
                <a:solidFill>
                  <a:schemeClr val="bg1"/>
                </a:solidFill>
                <a:latin typeface="+mj-lt"/>
              </a:rPr>
              <a:t>belief</a:t>
            </a:r>
            <a:r>
              <a:rPr lang="sv-SE">
                <a:solidFill>
                  <a:schemeClr val="bg1"/>
                </a:solidFill>
                <a:latin typeface="+mj-lt"/>
              </a:rPr>
              <a:t> </a:t>
            </a:r>
            <a:r>
              <a:rPr lang="sv-SE" err="1">
                <a:solidFill>
                  <a:schemeClr val="bg1"/>
                </a:solidFill>
                <a:latin typeface="+mj-lt"/>
              </a:rPr>
              <a:t>communities</a:t>
            </a:r>
            <a:endParaRPr lang="sv-SE">
              <a:solidFill>
                <a:schemeClr val="bg1"/>
              </a:solidFill>
              <a:latin typeface="+mj-lt"/>
            </a:endParaRPr>
          </a:p>
          <a:p>
            <a:r>
              <a:rPr lang="sv-SE" err="1">
                <a:solidFill>
                  <a:schemeClr val="bg1"/>
                </a:solidFill>
                <a:latin typeface="+mj-lt"/>
              </a:rPr>
              <a:t>Parliamentarians</a:t>
            </a:r>
            <a:r>
              <a:rPr lang="sv-SE">
                <a:solidFill>
                  <a:schemeClr val="bg1"/>
                </a:solidFill>
                <a:latin typeface="+mj-lt"/>
              </a:rPr>
              <a:t> and diplomats</a:t>
            </a:r>
          </a:p>
          <a:p>
            <a:r>
              <a:rPr lang="sv-SE" err="1">
                <a:solidFill>
                  <a:schemeClr val="bg1"/>
                </a:solidFill>
                <a:latin typeface="+mj-lt"/>
              </a:rPr>
              <a:t>Development</a:t>
            </a:r>
            <a:r>
              <a:rPr lang="sv-SE">
                <a:solidFill>
                  <a:schemeClr val="bg1"/>
                </a:solidFill>
                <a:latin typeface="+mj-lt"/>
              </a:rPr>
              <a:t> </a:t>
            </a:r>
            <a:r>
              <a:rPr lang="sv-SE" err="1">
                <a:solidFill>
                  <a:schemeClr val="bg1"/>
                </a:solidFill>
                <a:latin typeface="+mj-lt"/>
              </a:rPr>
              <a:t>professionals</a:t>
            </a:r>
            <a:endParaRPr lang="sv-SE">
              <a:solidFill>
                <a:schemeClr val="bg1"/>
              </a:solidFill>
              <a:latin typeface="+mj-lt"/>
            </a:endParaRPr>
          </a:p>
          <a:p>
            <a:r>
              <a:rPr lang="sv-SE">
                <a:solidFill>
                  <a:schemeClr val="bg1"/>
                </a:solidFill>
                <a:latin typeface="+mj-lt"/>
              </a:rPr>
              <a:t>Civil </a:t>
            </a:r>
            <a:r>
              <a:rPr lang="sv-SE" err="1">
                <a:solidFill>
                  <a:schemeClr val="bg1"/>
                </a:solidFill>
                <a:latin typeface="+mj-lt"/>
              </a:rPr>
              <a:t>society</a:t>
            </a:r>
            <a:r>
              <a:rPr lang="sv-SE">
                <a:solidFill>
                  <a:schemeClr val="bg1"/>
                </a:solidFill>
                <a:latin typeface="+mj-lt"/>
              </a:rPr>
              <a:t> organisations</a:t>
            </a:r>
          </a:p>
          <a:p>
            <a:r>
              <a:rPr lang="sv-SE" err="1">
                <a:solidFill>
                  <a:schemeClr val="bg1"/>
                </a:solidFill>
                <a:latin typeface="+mj-lt"/>
              </a:rPr>
              <a:t>Grassroots</a:t>
            </a:r>
            <a:r>
              <a:rPr lang="sv-SE">
                <a:solidFill>
                  <a:schemeClr val="bg1"/>
                </a:solidFill>
                <a:latin typeface="+mj-lt"/>
              </a:rPr>
              <a:t> </a:t>
            </a:r>
            <a:r>
              <a:rPr lang="sv-SE" err="1">
                <a:solidFill>
                  <a:schemeClr val="bg1"/>
                </a:solidFill>
                <a:latin typeface="+mj-lt"/>
              </a:rPr>
              <a:t>activists</a:t>
            </a:r>
            <a:endParaRPr lang="sv-SE">
              <a:solidFill>
                <a:schemeClr val="bg1"/>
              </a:solidFill>
              <a:latin typeface="+mj-lt"/>
            </a:endParaRPr>
          </a:p>
          <a:p>
            <a:r>
              <a:rPr lang="sv-SE" err="1">
                <a:solidFill>
                  <a:schemeClr val="bg1"/>
                </a:solidFill>
                <a:latin typeface="+mj-lt"/>
              </a:rPr>
              <a:t>Educators</a:t>
            </a:r>
            <a:r>
              <a:rPr lang="sv-SE">
                <a:solidFill>
                  <a:schemeClr val="bg1"/>
                </a:solidFill>
                <a:latin typeface="+mj-lt"/>
              </a:rPr>
              <a:t> and </a:t>
            </a:r>
            <a:r>
              <a:rPr lang="sv-SE" err="1">
                <a:solidFill>
                  <a:schemeClr val="bg1"/>
                </a:solidFill>
                <a:latin typeface="+mj-lt"/>
              </a:rPr>
              <a:t>facilitators</a:t>
            </a:r>
            <a:endParaRPr lang="sv-SE">
              <a:solidFill>
                <a:schemeClr val="bg1"/>
              </a:solidFill>
              <a:latin typeface="+mj-lt"/>
            </a:endParaRPr>
          </a:p>
          <a:p>
            <a:r>
              <a:rPr lang="sv-SE" err="1">
                <a:solidFill>
                  <a:schemeClr val="bg1"/>
                </a:solidFill>
                <a:latin typeface="+mj-lt"/>
              </a:rPr>
              <a:t>Academic</a:t>
            </a:r>
            <a:r>
              <a:rPr lang="sv-SE">
                <a:solidFill>
                  <a:schemeClr val="bg1"/>
                </a:solidFill>
                <a:latin typeface="+mj-lt"/>
              </a:rPr>
              <a:t> and </a:t>
            </a:r>
            <a:r>
              <a:rPr lang="sv-SE" err="1">
                <a:solidFill>
                  <a:schemeClr val="bg1"/>
                </a:solidFill>
                <a:latin typeface="+mj-lt"/>
              </a:rPr>
              <a:t>training</a:t>
            </a:r>
            <a:r>
              <a:rPr lang="sv-SE">
                <a:solidFill>
                  <a:schemeClr val="bg1"/>
                </a:solidFill>
                <a:latin typeface="+mj-lt"/>
              </a:rPr>
              <a:t>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656029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8DED17D0-664F-5146-AA75-E9A5AFB7290A}"/>
              </a:ext>
            </a:extLst>
          </p:cNvPr>
          <p:cNvSpPr txBox="1">
            <a:spLocks/>
          </p:cNvSpPr>
          <p:nvPr userDrawn="1"/>
        </p:nvSpPr>
        <p:spPr>
          <a:xfrm>
            <a:off x="1767840" y="1800225"/>
            <a:ext cx="8644128" cy="24568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a:t>
            </a:r>
            <a:r>
              <a:rPr lang="sv-SE" sz="4800" b="1" err="1">
                <a:solidFill>
                  <a:schemeClr val="bg1"/>
                </a:solidFill>
                <a:latin typeface="Calibri" panose="020F0502020204030204" pitchFamily="34" charset="0"/>
              </a:rPr>
              <a:t>leap</a:t>
            </a:r>
            <a:r>
              <a:rPr lang="sv-SE" sz="4800" b="1">
                <a:solidFill>
                  <a:schemeClr val="bg1"/>
                </a:solidFill>
                <a:latin typeface="Calibri" panose="020F0502020204030204" pitchFamily="34" charset="0"/>
              </a:rPr>
              <a:t> for human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rights</a:t>
            </a:r>
            <a:r>
              <a:rPr lang="sv-SE" sz="4800" b="1">
                <a:solidFill>
                  <a:schemeClr val="bg1"/>
                </a:solidFill>
                <a:latin typeface="Calibri" panose="020F0502020204030204" pitchFamily="34" charset="0"/>
              </a:rPr>
              <a:t> </a:t>
            </a:r>
            <a:r>
              <a:rPr lang="sv-SE" sz="4800" b="1" err="1">
                <a:solidFill>
                  <a:schemeClr val="bg1"/>
                </a:solidFill>
                <a:latin typeface="Calibri" panose="020F0502020204030204" pitchFamily="34" charset="0"/>
              </a:rPr>
              <a:t>education</a:t>
            </a:r>
            <a:r>
              <a:rPr lang="sv-SE" sz="4800" b="1">
                <a:solidFill>
                  <a:schemeClr val="bg1"/>
                </a:solidFill>
                <a:latin typeface="Calibri" panose="020F0502020204030204" pitchFamily="34" charset="0"/>
              </a:rPr>
              <a:t> on </a:t>
            </a:r>
            <a:r>
              <a:rPr lang="sv-SE" sz="4800" b="1" err="1">
                <a:solidFill>
                  <a:schemeClr val="bg1"/>
                </a:solidFill>
                <a:latin typeface="Calibri" panose="020F0502020204030204" pitchFamily="34" charset="0"/>
              </a:rPr>
              <a:t>freedom</a:t>
            </a:r>
            <a:r>
              <a:rPr lang="sv-SE" sz="4800" b="1">
                <a:solidFill>
                  <a:schemeClr val="bg1"/>
                </a:solidFill>
                <a:latin typeface="Calibri" panose="020F0502020204030204" pitchFamily="34" charset="0"/>
              </a:rPr>
              <a:t>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of</a:t>
            </a:r>
            <a:r>
              <a:rPr lang="sv-SE" sz="4800" b="1">
                <a:solidFill>
                  <a:schemeClr val="bg1"/>
                </a:solidFill>
                <a:latin typeface="Calibri" panose="020F0502020204030204" pitchFamily="34" charset="0"/>
              </a:rPr>
              <a:t> religion or </a:t>
            </a:r>
            <a:r>
              <a:rPr lang="sv-SE" sz="4800" b="1" err="1">
                <a:solidFill>
                  <a:schemeClr val="bg1"/>
                </a:solidFill>
                <a:latin typeface="Calibri" panose="020F0502020204030204" pitchFamily="34" charset="0"/>
              </a:rPr>
              <a:t>belief</a:t>
            </a:r>
            <a:r>
              <a:rPr lang="sv-SE" sz="4800" b="1">
                <a:solidFill>
                  <a:schemeClr val="bg1"/>
                </a:solidFill>
                <a:latin typeface="Calibri" panose="020F0502020204030204" pitchFamily="34" charset="0"/>
              </a:rPr>
              <a:t>”</a:t>
            </a:r>
          </a:p>
          <a:p>
            <a:pPr algn="ctr"/>
            <a:endParaRPr lang="sv-SE" b="1">
              <a:solidFill>
                <a:schemeClr val="bg1"/>
              </a:solidFill>
              <a:latin typeface="Calibri" panose="020F0502020204030204" pitchFamily="34" charset="0"/>
            </a:endParaRPr>
          </a:p>
          <a:p>
            <a:pPr algn="ctr"/>
            <a:endParaRPr lang="sv-SE" b="1">
              <a:solidFill>
                <a:schemeClr val="bg1"/>
              </a:solidFill>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8102614F-3790-E744-B1F1-F79DAAC6349B}"/>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a:t>
            </a:r>
            <a:r>
              <a:rPr lang="sv-SE" sz="2400" err="1">
                <a:solidFill>
                  <a:schemeClr val="bg1"/>
                </a:solidFill>
                <a:latin typeface="Calibri" panose="020F0502020204030204" pitchFamily="34" charset="0"/>
              </a:rPr>
              <a:t>Shaheed</a:t>
            </a:r>
            <a:r>
              <a:rPr lang="sv-SE" sz="2400">
                <a:solidFill>
                  <a:schemeClr val="bg1"/>
                </a:solidFill>
                <a:latin typeface="Calibri" panose="020F0502020204030204" pitchFamily="34" charset="0"/>
              </a:rPr>
              <a:t> UN Special </a:t>
            </a:r>
            <a:r>
              <a:rPr lang="sv-SE" sz="2400" err="1">
                <a:solidFill>
                  <a:schemeClr val="bg1"/>
                </a:solidFill>
                <a:latin typeface="Calibri" panose="020F0502020204030204" pitchFamily="34" charset="0"/>
              </a:rPr>
              <a:t>Rapporteur</a:t>
            </a:r>
            <a:r>
              <a:rPr lang="sv-SE" sz="2400">
                <a:solidFill>
                  <a:schemeClr val="bg1"/>
                </a:solidFill>
                <a:latin typeface="Calibri" panose="020F0502020204030204" pitchFamily="34" charset="0"/>
              </a:rPr>
              <a:t> on </a:t>
            </a:r>
            <a:br>
              <a:rPr lang="sv-SE" sz="2400">
                <a:solidFill>
                  <a:schemeClr val="bg1"/>
                </a:solidFill>
                <a:latin typeface="Calibri" panose="020F0502020204030204" pitchFamily="34" charset="0"/>
              </a:rPr>
            </a:br>
            <a:r>
              <a:rPr lang="sv-SE" sz="2400" err="1">
                <a:solidFill>
                  <a:schemeClr val="bg1"/>
                </a:solidFill>
                <a:latin typeface="Calibri" panose="020F0502020204030204" pitchFamily="34" charset="0"/>
              </a:rPr>
              <a:t>Freedom</a:t>
            </a:r>
            <a:r>
              <a:rPr lang="sv-SE" sz="2400">
                <a:solidFill>
                  <a:schemeClr val="bg1"/>
                </a:solidFill>
                <a:latin typeface="Calibri" panose="020F0502020204030204" pitchFamily="34" charset="0"/>
              </a:rPr>
              <a:t> </a:t>
            </a:r>
            <a:r>
              <a:rPr lang="sv-SE" sz="2400" err="1">
                <a:solidFill>
                  <a:schemeClr val="bg1"/>
                </a:solidFill>
                <a:latin typeface="Calibri" panose="020F0502020204030204" pitchFamily="34" charset="0"/>
              </a:rPr>
              <a:t>of</a:t>
            </a:r>
            <a:r>
              <a:rPr lang="sv-SE" sz="2400">
                <a:solidFill>
                  <a:schemeClr val="bg1"/>
                </a:solidFill>
                <a:latin typeface="Calibri" panose="020F0502020204030204" pitchFamily="34" charset="0"/>
              </a:rPr>
              <a:t> Religion or </a:t>
            </a:r>
            <a:r>
              <a:rPr lang="sv-SE" sz="2400" err="1">
                <a:solidFill>
                  <a:schemeClr val="bg1"/>
                </a:solidFill>
                <a:latin typeface="Calibri" panose="020F0502020204030204" pitchFamily="34" charset="0"/>
              </a:rPr>
              <a:t>Belief</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2017620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86D182E3-6B44-E240-9A84-18369033F49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25911"/>
            <a:ext cx="12191999" cy="6632089"/>
          </a:xfrm>
          <a:prstGeom prst="rect">
            <a:avLst/>
          </a:prstGeom>
        </p:spPr>
      </p:pic>
      <p:sp>
        <p:nvSpPr>
          <p:cNvPr id="5" name="Platshållare för innehåll 2">
            <a:extLst>
              <a:ext uri="{FF2B5EF4-FFF2-40B4-BE49-F238E27FC236}">
                <a16:creationId xmlns:a16="http://schemas.microsoft.com/office/drawing/2014/main" id="{EB8C9E1E-1C24-BA4B-9A31-07E5DB40D875}"/>
              </a:ext>
            </a:extLst>
          </p:cNvPr>
          <p:cNvSpPr txBox="1">
            <a:spLocks/>
          </p:cNvSpPr>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3408333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B6CAF6-0246-1F40-A2CB-22B98D90762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353092F5-6AC2-EB4F-A62D-70E7F8F45325}"/>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a:t>
            </a:r>
            <a:r>
              <a:rPr lang="sv-SE" sz="4400" b="1">
                <a:solidFill>
                  <a:schemeClr val="bg1"/>
                </a:solidFill>
                <a:latin typeface="Calibri" panose="020F0502020204030204" pitchFamily="34" charset="0"/>
              </a:rPr>
              <a:t> </a:t>
            </a:r>
            <a:r>
              <a:rPr lang="sv-SE" sz="4400" b="1" err="1">
                <a:solidFill>
                  <a:schemeClr val="bg1"/>
                </a:solidFill>
                <a:latin typeface="Calibri" panose="020F0502020204030204" pitchFamily="34" charset="0"/>
              </a:rPr>
              <a:t>learning</a:t>
            </a:r>
            <a:r>
              <a:rPr lang="sv-SE" sz="4400" b="1">
                <a:solidFill>
                  <a:schemeClr val="bg1"/>
                </a:solidFill>
                <a:latin typeface="Calibri" panose="020F0502020204030204" pitchFamily="34" charset="0"/>
              </a:rPr>
              <a:t> </a:t>
            </a:r>
            <a:br>
              <a:rPr lang="sv-SE" sz="4400" b="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a:t>
            </a:r>
            <a:r>
              <a:rPr lang="sv-SE" sz="3600" err="1">
                <a:solidFill>
                  <a:schemeClr val="bg1"/>
                </a:solidFill>
                <a:latin typeface="Calibri" panose="020F0502020204030204" pitchFamily="34" charset="0"/>
              </a:rPr>
              <a:t>faith</a:t>
            </a:r>
            <a:br>
              <a:rPr lang="sv-SE" sz="3600">
                <a:solidFill>
                  <a:schemeClr val="bg1"/>
                </a:solidFill>
                <a:latin typeface="Calibri" panose="020F0502020204030204" pitchFamily="34" charset="0"/>
              </a:rPr>
            </a:br>
            <a:r>
              <a:rPr lang="sv-SE" sz="3600" err="1">
                <a:solidFill>
                  <a:schemeClr val="bg1"/>
                </a:solidFill>
                <a:latin typeface="Calibri" panose="020F0502020204030204" pitchFamily="34" charset="0"/>
              </a:rPr>
              <a:t>communities</a:t>
            </a: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a:t>
            </a:r>
            <a:r>
              <a:rPr lang="sv-SE" sz="3600" err="1">
                <a:solidFill>
                  <a:schemeClr val="bg1"/>
                </a:solidFill>
                <a:latin typeface="Calibri" panose="020F0502020204030204" pitchFamily="34" charset="0"/>
              </a:rPr>
              <a:t>society</a:t>
            </a:r>
            <a:r>
              <a:rPr lang="sv-SE" sz="3600">
                <a:solidFill>
                  <a:schemeClr val="bg1"/>
                </a:solidFill>
                <a:latin typeface="Calibri" panose="020F0502020204030204" pitchFamily="34" charset="0"/>
              </a:rPr>
              <a:t>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a:t>
            </a:r>
            <a:r>
              <a:rPr lang="sv-SE" sz="3600" err="1">
                <a:solidFill>
                  <a:schemeClr val="bg1"/>
                </a:solidFill>
                <a:latin typeface="Calibri" panose="020F0502020204030204" pitchFamily="34" charset="0"/>
              </a:rPr>
              <a:t>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76035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12C5E0-7964-8342-8BE3-0C184BAF61E4}"/>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a:t>
            </a:r>
            <a:r>
              <a:rPr lang="sv-SE" sz="4400" err="1">
                <a:solidFill>
                  <a:schemeClr val="bg1"/>
                </a:solidFill>
                <a:latin typeface="Calibri" panose="020F0502020204030204" pitchFamily="34" charset="0"/>
              </a:rPr>
              <a:t>Xxx</a:t>
            </a:r>
            <a:r>
              <a:rPr lang="sv-SE" sz="4400">
                <a:solidFill>
                  <a:schemeClr val="bg1"/>
                </a:solidFill>
                <a:latin typeface="Calibri" panose="020F0502020204030204" pitchFamily="34" charset="0"/>
              </a:rPr>
              <a:t> xx </a:t>
            </a:r>
            <a:r>
              <a:rPr lang="sv-SE" sz="4400" err="1">
                <a:solidFill>
                  <a:schemeClr val="bg1"/>
                </a:solidFill>
                <a:latin typeface="Calibri" panose="020F0502020204030204" pitchFamily="34" charset="0"/>
              </a:rPr>
              <a:t>xxxx</a:t>
            </a:r>
            <a:r>
              <a:rPr lang="sv-SE" sz="4400">
                <a:solidFill>
                  <a:schemeClr val="bg1"/>
                </a:solidFill>
                <a:latin typeface="Calibri" panose="020F0502020204030204" pitchFamily="34" charset="0"/>
              </a:rPr>
              <a:t> xxx”</a:t>
            </a:r>
          </a:p>
          <a:p>
            <a:endParaRPr lang="sv-SE" sz="3600">
              <a:solidFill>
                <a:schemeClr val="bg1"/>
              </a:solidFill>
              <a:effectLst/>
            </a:endParaRPr>
          </a:p>
        </p:txBody>
      </p:sp>
      <p:pic>
        <p:nvPicPr>
          <p:cNvPr id="5" name="Platshållare för innehåll 3">
            <a:extLst>
              <a:ext uri="{FF2B5EF4-FFF2-40B4-BE49-F238E27FC236}">
                <a16:creationId xmlns:a16="http://schemas.microsoft.com/office/drawing/2014/main" id="{9C6B7E29-A579-6F4C-B86F-E0DC1920832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6E1AEEAC-9E5C-5D47-A448-52FF5314EC8D}"/>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here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Xxxx</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179401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5FC8E31-F0DB-F541-86C4-9F9E07188738}"/>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Bubble dark green">
            <a:extLst>
              <a:ext uri="{FF2B5EF4-FFF2-40B4-BE49-F238E27FC236}">
                <a16:creationId xmlns:a16="http://schemas.microsoft.com/office/drawing/2014/main" id="{DAC3ED02-E302-2A4E-939B-25CEAD9CB6D9}"/>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757C398E-A9E4-0D42-B00D-64201052219F}"/>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9594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ABF5F8E-B86C-C842-8B09-CC4FC6E194B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2227865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4C50DAF-7FB2-7C43-AE65-01CA03A119B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AC57B2EF-899C-0B45-9D53-AE409B412233}"/>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ADB40A4C-6932-2D49-B478-7F89436F7BFE}"/>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578401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8FE00-9B53-0E47-A3F3-97C270659A4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238E2F-8F81-134D-B18E-908D5A6F9AE1}"/>
              </a:ext>
            </a:extLst>
          </p:cNvPr>
          <p:cNvSpPr>
            <a:spLocks noGrp="1"/>
          </p:cNvSpPr>
          <p:nvPr>
            <p:ph type="dt" sz="half" idx="10"/>
          </p:nvPr>
        </p:nvSpPr>
        <p:spPr/>
        <p:txBody>
          <a:bodyPr/>
          <a:lstStyle/>
          <a:p>
            <a:fld id="{68B10C81-B809-E547-9E71-5363A42B6C67}" type="datetime1">
              <a:rPr lang="sv-SE" smtClean="0"/>
              <a:t>2026-05-04</a:t>
            </a:fld>
            <a:endParaRPr lang="en-GB"/>
          </a:p>
        </p:txBody>
      </p:sp>
      <p:sp>
        <p:nvSpPr>
          <p:cNvPr id="4" name="Platshållare för sidfot 3">
            <a:extLst>
              <a:ext uri="{FF2B5EF4-FFF2-40B4-BE49-F238E27FC236}">
                <a16:creationId xmlns:a16="http://schemas.microsoft.com/office/drawing/2014/main" id="{8DB9D51C-E982-A649-ADFD-042AD32C1FC0}"/>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A8D1E8F8-7775-4140-9697-C89C1AD360B8}"/>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354851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9987372A-2DA2-5349-841B-6A1120BE4FD8}"/>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a:t>
            </a:r>
            <a:r>
              <a:rPr lang="sv-SE" sz="4800" b="1">
                <a:solidFill>
                  <a:schemeClr val="tx1">
                    <a:lumMod val="65000"/>
                    <a:lumOff val="35000"/>
                  </a:schemeClr>
                </a:solidFill>
              </a:rPr>
              <a:t> </a:t>
            </a:r>
            <a:r>
              <a:rPr lang="sv-SE" sz="4800" b="1" err="1">
                <a:solidFill>
                  <a:schemeClr val="tx1">
                    <a:lumMod val="65000"/>
                    <a:lumOff val="35000"/>
                  </a:schemeClr>
                </a:solidFill>
              </a:rPr>
              <a:t>learning</a:t>
            </a:r>
            <a:r>
              <a:rPr lang="sv-SE" sz="4800" b="1">
                <a:solidFill>
                  <a:schemeClr val="tx1">
                    <a:lumMod val="65000"/>
                    <a:lumOff val="35000"/>
                  </a:schemeClr>
                </a:solidFill>
              </a:rPr>
              <a:t> </a:t>
            </a:r>
            <a:r>
              <a:rPr lang="sv-SE" sz="4800" b="1" err="1">
                <a:solidFill>
                  <a:schemeClr val="tx1">
                    <a:lumMod val="65000"/>
                    <a:lumOff val="35000"/>
                  </a:schemeClr>
                </a:solidFill>
              </a:rPr>
              <a:t>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a:t>
            </a:r>
            <a:r>
              <a:rPr lang="sv-SE" sz="4000" err="1">
                <a:solidFill>
                  <a:schemeClr val="tx1">
                    <a:lumMod val="65000"/>
                    <a:lumOff val="35000"/>
                  </a:schemeClr>
                </a:solidFill>
              </a:rPr>
              <a:t>faith</a:t>
            </a:r>
            <a:r>
              <a:rPr lang="sv-SE" sz="4000">
                <a:solidFill>
                  <a:schemeClr val="tx1">
                    <a:lumMod val="65000"/>
                    <a:lumOff val="35000"/>
                  </a:schemeClr>
                </a:solidFill>
              </a:rPr>
              <a:t> </a:t>
            </a:r>
            <a:r>
              <a:rPr lang="sv-SE" sz="4000" err="1">
                <a:solidFill>
                  <a:schemeClr val="tx1">
                    <a:lumMod val="65000"/>
                    <a:lumOff val="35000"/>
                  </a:schemeClr>
                </a:solidFill>
              </a:rPr>
              <a:t>communities</a:t>
            </a:r>
            <a:r>
              <a:rPr lang="sv-SE" sz="4000">
                <a:solidFill>
                  <a:schemeClr val="tx1">
                    <a:lumMod val="65000"/>
                    <a:lumOff val="35000"/>
                  </a:schemeClr>
                </a:solidFill>
              </a:rPr>
              <a:t>, civil </a:t>
            </a:r>
            <a:r>
              <a:rPr lang="sv-SE" sz="4000" err="1">
                <a:solidFill>
                  <a:schemeClr val="tx1">
                    <a:lumMod val="65000"/>
                    <a:lumOff val="35000"/>
                  </a:schemeClr>
                </a:solidFill>
              </a:rPr>
              <a:t>society</a:t>
            </a:r>
            <a:r>
              <a:rPr lang="sv-SE" sz="4000">
                <a:solidFill>
                  <a:schemeClr val="tx1">
                    <a:lumMod val="65000"/>
                    <a:lumOff val="35000"/>
                  </a:schemeClr>
                </a:solidFill>
              </a:rPr>
              <a:t> </a:t>
            </a:r>
            <a:br>
              <a:rPr lang="sv-SE" sz="4000">
                <a:solidFill>
                  <a:schemeClr val="tx1">
                    <a:lumMod val="65000"/>
                    <a:lumOff val="35000"/>
                  </a:schemeClr>
                </a:solidFill>
              </a:rPr>
            </a:br>
            <a:r>
              <a:rPr lang="sv-SE" sz="4000">
                <a:solidFill>
                  <a:schemeClr val="tx1">
                    <a:lumMod val="65000"/>
                    <a:lumOff val="35000"/>
                  </a:schemeClr>
                </a:solidFill>
              </a:rPr>
              <a:t>and decision-</a:t>
            </a:r>
            <a:r>
              <a:rPr lang="sv-SE" sz="4000" err="1">
                <a:solidFill>
                  <a:schemeClr val="tx1">
                    <a:lumMod val="65000"/>
                    <a:lumOff val="35000"/>
                  </a:schemeClr>
                </a:solidFill>
              </a:rPr>
              <a:t>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err="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08239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A496561D-C38B-9241-8896-D42CB203345A}" type="datetime1">
              <a:rPr lang="sv-SE" smtClean="0"/>
              <a:t>2026-05-04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AF8A7C-F939-AB45-BC63-AF968A5020FA}" type="slidenum">
              <a:rPr lang="sv-SE" smtClean="0"/>
              <a:t>‹#›</a:t>
            </a:fld>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DA35BB-F221-1D41-B52B-FCCA7E3406AB}"/>
              </a:ext>
            </a:extLst>
          </p:cNvPr>
          <p:cNvSpPr>
            <a:spLocks noGrp="1"/>
          </p:cNvSpPr>
          <p:nvPr>
            <p:ph type="dt" sz="half" idx="10"/>
          </p:nvPr>
        </p:nvSpPr>
        <p:spPr/>
        <p:txBody>
          <a:bodyPr/>
          <a:lstStyle/>
          <a:p>
            <a:fld id="{5BF63075-2025-5F49-ACB5-6994B7FB842D}" type="datetime1">
              <a:rPr lang="sv-SE" smtClean="0"/>
              <a:t>2026-05-04</a:t>
            </a:fld>
            <a:endParaRPr lang="en-GB"/>
          </a:p>
        </p:txBody>
      </p:sp>
      <p:sp>
        <p:nvSpPr>
          <p:cNvPr id="6" name="Platshållare för sidfot 5">
            <a:extLst>
              <a:ext uri="{FF2B5EF4-FFF2-40B4-BE49-F238E27FC236}">
                <a16:creationId xmlns:a16="http://schemas.microsoft.com/office/drawing/2014/main" id="{16D6D156-ECCF-C841-844C-2088A1860097}"/>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20AED9F-9EAA-764E-A8E7-16FF0D195A05}"/>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3474231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Rubrik 8">
            <a:extLst>
              <a:ext uri="{FF2B5EF4-FFF2-40B4-BE49-F238E27FC236}">
                <a16:creationId xmlns:a16="http://schemas.microsoft.com/office/drawing/2014/main" id="{9930D71F-D39A-174F-BDEA-A7CA755B8071}"/>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a:t>
            </a:r>
            <a:r>
              <a:rPr lang="sv-SE" sz="4800" b="1">
                <a:solidFill>
                  <a:schemeClr val="tx1">
                    <a:lumMod val="65000"/>
                    <a:lumOff val="35000"/>
                  </a:schemeClr>
                </a:solidFill>
              </a:rPr>
              <a:t> </a:t>
            </a:r>
            <a:r>
              <a:rPr lang="sv-SE" sz="4800" b="1" err="1">
                <a:solidFill>
                  <a:schemeClr val="tx1">
                    <a:lumMod val="65000"/>
                    <a:lumOff val="35000"/>
                  </a:schemeClr>
                </a:solidFill>
              </a:rPr>
              <a:t>learning</a:t>
            </a:r>
            <a:r>
              <a:rPr lang="sv-SE" sz="4800" b="1">
                <a:solidFill>
                  <a:schemeClr val="tx1">
                    <a:lumMod val="65000"/>
                    <a:lumOff val="35000"/>
                  </a:schemeClr>
                </a:solidFill>
              </a:rPr>
              <a:t> </a:t>
            </a:r>
            <a:r>
              <a:rPr lang="sv-SE" sz="4800" b="1" err="1">
                <a:solidFill>
                  <a:schemeClr val="tx1">
                    <a:lumMod val="65000"/>
                    <a:lumOff val="35000"/>
                  </a:schemeClr>
                </a:solidFill>
              </a:rPr>
              <a:t>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a:t>
            </a:r>
            <a:r>
              <a:rPr lang="sv-SE" sz="4000" err="1">
                <a:solidFill>
                  <a:schemeClr val="tx1">
                    <a:lumMod val="65000"/>
                    <a:lumOff val="35000"/>
                  </a:schemeClr>
                </a:solidFill>
              </a:rPr>
              <a:t>faith</a:t>
            </a:r>
            <a:r>
              <a:rPr lang="sv-SE" sz="4000">
                <a:solidFill>
                  <a:schemeClr val="tx1">
                    <a:lumMod val="65000"/>
                    <a:lumOff val="35000"/>
                  </a:schemeClr>
                </a:solidFill>
              </a:rPr>
              <a:t> </a:t>
            </a:r>
            <a:r>
              <a:rPr lang="sv-SE" sz="4000" err="1">
                <a:solidFill>
                  <a:schemeClr val="tx1">
                    <a:lumMod val="65000"/>
                    <a:lumOff val="35000"/>
                  </a:schemeClr>
                </a:solidFill>
              </a:rPr>
              <a:t>communities</a:t>
            </a:r>
            <a:r>
              <a:rPr lang="sv-SE" sz="4000">
                <a:solidFill>
                  <a:schemeClr val="tx1">
                    <a:lumMod val="65000"/>
                    <a:lumOff val="35000"/>
                  </a:schemeClr>
                </a:solidFill>
              </a:rPr>
              <a:t>, civil </a:t>
            </a:r>
            <a:r>
              <a:rPr lang="sv-SE" sz="4000" err="1">
                <a:solidFill>
                  <a:schemeClr val="tx1">
                    <a:lumMod val="65000"/>
                    <a:lumOff val="35000"/>
                  </a:schemeClr>
                </a:solidFill>
              </a:rPr>
              <a:t>society</a:t>
            </a:r>
            <a:r>
              <a:rPr lang="sv-SE" sz="4000">
                <a:solidFill>
                  <a:schemeClr val="tx1">
                    <a:lumMod val="65000"/>
                    <a:lumOff val="35000"/>
                  </a:schemeClr>
                </a:solidFill>
              </a:rPr>
              <a:t> </a:t>
            </a:r>
            <a:br>
              <a:rPr lang="sv-SE" sz="4000">
                <a:solidFill>
                  <a:schemeClr val="tx1">
                    <a:lumMod val="65000"/>
                    <a:lumOff val="35000"/>
                  </a:schemeClr>
                </a:solidFill>
              </a:rPr>
            </a:br>
            <a:r>
              <a:rPr lang="sv-SE" sz="4000">
                <a:solidFill>
                  <a:schemeClr val="tx1">
                    <a:lumMod val="65000"/>
                    <a:lumOff val="35000"/>
                  </a:schemeClr>
                </a:solidFill>
              </a:rPr>
              <a:t>and decision-</a:t>
            </a:r>
            <a:r>
              <a:rPr lang="sv-SE" sz="4000" err="1">
                <a:solidFill>
                  <a:schemeClr val="tx1">
                    <a:lumMod val="65000"/>
                    <a:lumOff val="35000"/>
                  </a:schemeClr>
                </a:solidFill>
              </a:rPr>
              <a:t>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err="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4107357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587202-6C25-3F40-8493-3FEEC7E0954F}"/>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4" name="Rubrik 1">
            <a:extLst>
              <a:ext uri="{FF2B5EF4-FFF2-40B4-BE49-F238E27FC236}">
                <a16:creationId xmlns:a16="http://schemas.microsoft.com/office/drawing/2014/main" id="{86AE7C37-FE72-A844-B6FB-4B1836C2AE5E}"/>
              </a:ext>
            </a:extLst>
          </p:cNvPr>
          <p:cNvSpPr txBox="1">
            <a:spLocks/>
          </p:cNvSpPr>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2417491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319B006-564E-CB43-B9E1-7D1B45800DAF}"/>
              </a:ext>
            </a:extLst>
          </p:cNvPr>
          <p:cNvSpPr>
            <a:spLocks noGrp="1"/>
          </p:cNvSpPr>
          <p:nvPr>
            <p:ph type="title"/>
          </p:nvPr>
        </p:nvSpPr>
        <p:spPr>
          <a:xfrm>
            <a:off x="1719072" y="1574898"/>
            <a:ext cx="1584960" cy="906899"/>
          </a:xfrm>
        </p:spPr>
        <p:txBody>
          <a:bodyPr>
            <a:normAutofit fontScale="90000"/>
          </a:bodyPr>
          <a:lstStyle/>
          <a:p>
            <a:r>
              <a:rPr lang="en-GB" sz="6600" b="1">
                <a:solidFill>
                  <a:srgbClr val="4E7D88"/>
                </a:solidFill>
                <a:latin typeface="+mj-lt"/>
              </a:rPr>
              <a:t>For</a:t>
            </a:r>
            <a:endParaRPr lang="sv-SE" sz="6600" b="1">
              <a:solidFill>
                <a:srgbClr val="4E7D88"/>
              </a:solidFill>
              <a:latin typeface="+mj-lt"/>
            </a:endParaRPr>
          </a:p>
        </p:txBody>
      </p:sp>
      <p:sp>
        <p:nvSpPr>
          <p:cNvPr id="4" name="Platshållare för innehåll 2">
            <a:extLst>
              <a:ext uri="{FF2B5EF4-FFF2-40B4-BE49-F238E27FC236}">
                <a16:creationId xmlns:a16="http://schemas.microsoft.com/office/drawing/2014/main" id="{184A9AD4-5C38-E04B-8E32-3974D87675CB}"/>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belief</a:t>
            </a:r>
            <a:r>
              <a:rPr lang="sv-SE">
                <a:solidFill>
                  <a:schemeClr val="tx1">
                    <a:lumMod val="65000"/>
                    <a:lumOff val="35000"/>
                  </a:schemeClr>
                </a:solidFill>
                <a:latin typeface="+mj-lt"/>
              </a:rPr>
              <a:t> </a:t>
            </a:r>
            <a:r>
              <a:rPr lang="sv-SE" err="1">
                <a:solidFill>
                  <a:schemeClr val="tx1">
                    <a:lumMod val="65000"/>
                    <a:lumOff val="35000"/>
                  </a:schemeClr>
                </a:solidFill>
                <a:latin typeface="+mj-lt"/>
              </a:rPr>
              <a:t>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a:t>
            </a:r>
            <a:r>
              <a:rPr lang="sv-SE">
                <a:solidFill>
                  <a:schemeClr val="tx1">
                    <a:lumMod val="65000"/>
                    <a:lumOff val="35000"/>
                  </a:schemeClr>
                </a:solidFill>
                <a:latin typeface="+mj-lt"/>
              </a:rPr>
              <a:t> and diplomats</a:t>
            </a:r>
          </a:p>
          <a:p>
            <a:r>
              <a:rPr lang="sv-SE" err="1">
                <a:solidFill>
                  <a:schemeClr val="tx1">
                    <a:lumMod val="65000"/>
                    <a:lumOff val="35000"/>
                  </a:schemeClr>
                </a:solidFill>
                <a:latin typeface="+mj-lt"/>
              </a:rPr>
              <a:t>Development</a:t>
            </a:r>
            <a:r>
              <a:rPr lang="sv-SE">
                <a:solidFill>
                  <a:schemeClr val="tx1">
                    <a:lumMod val="65000"/>
                    <a:lumOff val="35000"/>
                  </a:schemeClr>
                </a:solidFill>
                <a:latin typeface="+mj-lt"/>
              </a:rPr>
              <a:t> </a:t>
            </a:r>
            <a:r>
              <a:rPr lang="sv-SE" err="1">
                <a:solidFill>
                  <a:schemeClr val="tx1">
                    <a:lumMod val="65000"/>
                    <a:lumOff val="35000"/>
                  </a:schemeClr>
                </a:solidFill>
                <a:latin typeface="+mj-lt"/>
              </a:rPr>
              <a:t>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a:t>
            </a:r>
            <a:r>
              <a:rPr lang="sv-SE" err="1">
                <a:solidFill>
                  <a:schemeClr val="tx1">
                    <a:lumMod val="65000"/>
                    <a:lumOff val="35000"/>
                  </a:schemeClr>
                </a:solidFill>
                <a:latin typeface="+mj-lt"/>
              </a:rPr>
              <a:t>society</a:t>
            </a:r>
            <a:r>
              <a:rPr lang="sv-SE">
                <a:solidFill>
                  <a:schemeClr val="tx1">
                    <a:lumMod val="65000"/>
                    <a:lumOff val="35000"/>
                  </a:schemeClr>
                </a:solidFill>
                <a:latin typeface="+mj-lt"/>
              </a:rPr>
              <a:t> organisations</a:t>
            </a:r>
          </a:p>
          <a:p>
            <a:r>
              <a:rPr lang="sv-SE" err="1">
                <a:solidFill>
                  <a:schemeClr val="tx1">
                    <a:lumMod val="65000"/>
                    <a:lumOff val="35000"/>
                  </a:schemeClr>
                </a:solidFill>
                <a:latin typeface="+mj-lt"/>
              </a:rPr>
              <a:t>Grassroots</a:t>
            </a:r>
            <a:r>
              <a:rPr lang="sv-SE">
                <a:solidFill>
                  <a:schemeClr val="tx1">
                    <a:lumMod val="65000"/>
                    <a:lumOff val="35000"/>
                  </a:schemeClr>
                </a:solidFill>
                <a:latin typeface="+mj-lt"/>
              </a:rPr>
              <a:t> </a:t>
            </a:r>
            <a:r>
              <a:rPr lang="sv-SE" err="1">
                <a:solidFill>
                  <a:schemeClr val="tx1">
                    <a:lumMod val="65000"/>
                    <a:lumOff val="35000"/>
                  </a:schemeClr>
                </a:solidFill>
                <a:latin typeface="+mj-lt"/>
              </a:rPr>
              <a:t>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training</a:t>
            </a:r>
            <a:r>
              <a:rPr lang="sv-SE">
                <a:solidFill>
                  <a:schemeClr val="tx1">
                    <a:lumMod val="65000"/>
                    <a:lumOff val="35000"/>
                  </a:schemeClr>
                </a:solidFill>
                <a:latin typeface="+mj-lt"/>
              </a:rPr>
              <a:t>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706150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5" name="Rubrik 8">
            <a:extLst>
              <a:ext uri="{FF2B5EF4-FFF2-40B4-BE49-F238E27FC236}">
                <a16:creationId xmlns:a16="http://schemas.microsoft.com/office/drawing/2014/main" id="{CE3640CF-B51B-E64B-81B2-DB1DFFF92B76}"/>
              </a:ext>
            </a:extLst>
          </p:cNvPr>
          <p:cNvSpPr txBox="1">
            <a:spLocks/>
          </p:cNvSpPr>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a:t>
            </a:r>
            <a:r>
              <a:rPr lang="sv-SE" sz="4800" b="1" err="1">
                <a:solidFill>
                  <a:schemeClr val="tx1">
                    <a:lumMod val="65000"/>
                    <a:lumOff val="35000"/>
                  </a:schemeClr>
                </a:solidFill>
                <a:latin typeface="Calibri" panose="020F0502020204030204" pitchFamily="34" charset="0"/>
              </a:rPr>
              <a:t>leap</a:t>
            </a:r>
            <a:r>
              <a:rPr lang="sv-SE" sz="4800" b="1">
                <a:solidFill>
                  <a:schemeClr val="tx1">
                    <a:lumMod val="65000"/>
                    <a:lumOff val="35000"/>
                  </a:schemeClr>
                </a:solidFill>
                <a:latin typeface="Calibri" panose="020F0502020204030204" pitchFamily="34" charset="0"/>
              </a:rPr>
              <a:t> for human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rights</a:t>
            </a:r>
            <a:r>
              <a:rPr lang="sv-SE" sz="4800" b="1">
                <a:solidFill>
                  <a:schemeClr val="tx1">
                    <a:lumMod val="65000"/>
                    <a:lumOff val="35000"/>
                  </a:schemeClr>
                </a:solidFill>
                <a:latin typeface="Calibri" panose="020F0502020204030204" pitchFamily="34" charset="0"/>
              </a:rPr>
              <a:t> </a:t>
            </a:r>
            <a:r>
              <a:rPr lang="sv-SE" sz="4800" b="1" err="1">
                <a:solidFill>
                  <a:schemeClr val="tx1">
                    <a:lumMod val="65000"/>
                    <a:lumOff val="35000"/>
                  </a:schemeClr>
                </a:solidFill>
                <a:latin typeface="Calibri" panose="020F0502020204030204" pitchFamily="34" charset="0"/>
              </a:rPr>
              <a:t>education</a:t>
            </a:r>
            <a:r>
              <a:rPr lang="sv-SE" sz="4800" b="1">
                <a:solidFill>
                  <a:schemeClr val="tx1">
                    <a:lumMod val="65000"/>
                    <a:lumOff val="35000"/>
                  </a:schemeClr>
                </a:solidFill>
                <a:latin typeface="Calibri" panose="020F0502020204030204" pitchFamily="34" charset="0"/>
              </a:rPr>
              <a:t> on </a:t>
            </a:r>
            <a:r>
              <a:rPr lang="sv-SE" sz="4800" b="1" err="1">
                <a:solidFill>
                  <a:schemeClr val="tx1">
                    <a:lumMod val="65000"/>
                    <a:lumOff val="35000"/>
                  </a:schemeClr>
                </a:solidFill>
                <a:latin typeface="Calibri" panose="020F0502020204030204" pitchFamily="34" charset="0"/>
              </a:rPr>
              <a:t>freedom</a:t>
            </a:r>
            <a:r>
              <a:rPr lang="sv-SE" sz="4800" b="1">
                <a:solidFill>
                  <a:schemeClr val="tx1">
                    <a:lumMod val="65000"/>
                    <a:lumOff val="35000"/>
                  </a:schemeClr>
                </a:solidFill>
                <a:latin typeface="Calibri" panose="020F0502020204030204" pitchFamily="34" charset="0"/>
              </a:rPr>
              <a:t>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of</a:t>
            </a:r>
            <a:r>
              <a:rPr lang="sv-SE" sz="4800" b="1">
                <a:solidFill>
                  <a:schemeClr val="tx1">
                    <a:lumMod val="65000"/>
                    <a:lumOff val="35000"/>
                  </a:schemeClr>
                </a:solidFill>
                <a:latin typeface="Calibri" panose="020F0502020204030204" pitchFamily="34" charset="0"/>
              </a:rPr>
              <a:t> religion or </a:t>
            </a:r>
            <a:r>
              <a:rPr lang="sv-SE" sz="4800" b="1" err="1">
                <a:solidFill>
                  <a:schemeClr val="tx1">
                    <a:lumMod val="65000"/>
                    <a:lumOff val="35000"/>
                  </a:schemeClr>
                </a:solidFill>
                <a:latin typeface="Calibri" panose="020F0502020204030204" pitchFamily="34" charset="0"/>
              </a:rPr>
              <a:t>belief</a:t>
            </a:r>
            <a:r>
              <a:rPr lang="sv-SE" sz="4800" b="1">
                <a:solidFill>
                  <a:schemeClr val="tx1">
                    <a:lumMod val="65000"/>
                    <a:lumOff val="35000"/>
                  </a:schemeClr>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6" name="Rektangel 5">
            <a:extLst>
              <a:ext uri="{FF2B5EF4-FFF2-40B4-BE49-F238E27FC236}">
                <a16:creationId xmlns:a16="http://schemas.microsoft.com/office/drawing/2014/main" id="{5DA0EAF4-8404-7E4A-A5D8-D7FF736675DB}"/>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a:t>
            </a:r>
            <a:r>
              <a:rPr lang="sv-SE" sz="2400" err="1">
                <a:solidFill>
                  <a:schemeClr val="tx1">
                    <a:lumMod val="65000"/>
                    <a:lumOff val="35000"/>
                  </a:schemeClr>
                </a:solidFill>
                <a:latin typeface="Calibri" panose="020F0502020204030204" pitchFamily="34" charset="0"/>
              </a:rPr>
              <a:t>Shaheed</a:t>
            </a:r>
            <a:r>
              <a:rPr lang="sv-SE" sz="2400">
                <a:solidFill>
                  <a:schemeClr val="tx1">
                    <a:lumMod val="65000"/>
                    <a:lumOff val="35000"/>
                  </a:schemeClr>
                </a:solidFill>
                <a:latin typeface="Calibri" panose="020F0502020204030204" pitchFamily="34" charset="0"/>
              </a:rPr>
              <a:t> UN Special </a:t>
            </a:r>
            <a:r>
              <a:rPr lang="sv-SE" sz="2400" err="1">
                <a:solidFill>
                  <a:schemeClr val="tx1">
                    <a:lumMod val="65000"/>
                    <a:lumOff val="35000"/>
                  </a:schemeClr>
                </a:solidFill>
                <a:latin typeface="Calibri" panose="020F0502020204030204" pitchFamily="34" charset="0"/>
              </a:rPr>
              <a:t>Rapporteur</a:t>
            </a:r>
            <a:r>
              <a:rPr lang="sv-SE" sz="2400">
                <a:solidFill>
                  <a:schemeClr val="tx1">
                    <a:lumMod val="65000"/>
                    <a:lumOff val="35000"/>
                  </a:schemeClr>
                </a:solidFill>
                <a:latin typeface="Calibri" panose="020F0502020204030204" pitchFamily="34" charset="0"/>
              </a:rPr>
              <a:t> on </a:t>
            </a:r>
            <a:br>
              <a:rPr lang="sv-SE" sz="2400">
                <a:solidFill>
                  <a:schemeClr val="tx1">
                    <a:lumMod val="65000"/>
                    <a:lumOff val="35000"/>
                  </a:schemeClr>
                </a:solidFill>
                <a:latin typeface="Calibri" panose="020F0502020204030204" pitchFamily="34" charset="0"/>
              </a:rPr>
            </a:br>
            <a:r>
              <a:rPr lang="sv-SE" sz="2400" err="1">
                <a:solidFill>
                  <a:schemeClr val="tx1">
                    <a:lumMod val="65000"/>
                    <a:lumOff val="35000"/>
                  </a:schemeClr>
                </a:solidFill>
                <a:latin typeface="Calibri" panose="020F0502020204030204" pitchFamily="34" charset="0"/>
              </a:rPr>
              <a:t>Freedom</a:t>
            </a:r>
            <a:r>
              <a:rPr lang="sv-SE" sz="2400">
                <a:solidFill>
                  <a:schemeClr val="tx1">
                    <a:lumMod val="65000"/>
                    <a:lumOff val="35000"/>
                  </a:schemeClr>
                </a:solidFill>
                <a:latin typeface="Calibri" panose="020F0502020204030204" pitchFamily="34" charset="0"/>
              </a:rPr>
              <a:t> </a:t>
            </a:r>
            <a:r>
              <a:rPr lang="sv-SE" sz="2400" err="1">
                <a:solidFill>
                  <a:schemeClr val="tx1">
                    <a:lumMod val="65000"/>
                    <a:lumOff val="35000"/>
                  </a:schemeClr>
                </a:solidFill>
                <a:latin typeface="Calibri" panose="020F0502020204030204" pitchFamily="34" charset="0"/>
              </a:rPr>
              <a:t>of</a:t>
            </a:r>
            <a:r>
              <a:rPr lang="sv-SE" sz="2400">
                <a:solidFill>
                  <a:schemeClr val="tx1">
                    <a:lumMod val="65000"/>
                    <a:lumOff val="35000"/>
                  </a:schemeClr>
                </a:solidFill>
                <a:latin typeface="Calibri" panose="020F0502020204030204" pitchFamily="34" charset="0"/>
              </a:rPr>
              <a:t> Religion or </a:t>
            </a:r>
            <a:r>
              <a:rPr lang="sv-SE" sz="2400" err="1">
                <a:solidFill>
                  <a:schemeClr val="tx1">
                    <a:lumMod val="65000"/>
                    <a:lumOff val="35000"/>
                  </a:schemeClr>
                </a:solidFill>
                <a:latin typeface="Calibri" panose="020F0502020204030204" pitchFamily="34" charset="0"/>
              </a:rPr>
              <a:t>Belief</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865964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B337A99-FB07-7F4D-A0FC-17EAFFBD4278}"/>
              </a:ext>
            </a:extLst>
          </p:cNvPr>
          <p:cNvSpPr>
            <a:spLocks noGrp="1"/>
          </p:cNvSpPr>
          <p:nvPr>
            <p:ph type="sldNum" sz="quarter" idx="12"/>
          </p:nvPr>
        </p:nvSpPr>
        <p:spPr/>
        <p:txBody>
          <a:bodyPr/>
          <a:lstStyle/>
          <a:p>
            <a:fld id="{8AAF8A7C-F939-AB45-BC63-AF968A5020FA}" type="slidenum">
              <a:rPr lang="sv-SE" smtClean="0"/>
              <a:t>‹#›</a:t>
            </a:fld>
            <a:endParaRPr lang="sv-SE"/>
          </a:p>
        </p:txBody>
      </p:sp>
      <p:pic>
        <p:nvPicPr>
          <p:cNvPr id="9" name="Bildobjekt 8">
            <a:extLst>
              <a:ext uri="{FF2B5EF4-FFF2-40B4-BE49-F238E27FC236}">
                <a16:creationId xmlns:a16="http://schemas.microsoft.com/office/drawing/2014/main" id="{9BA22FA7-B84F-124C-8E6B-DF3D55FC6F0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10" name="Rektangel 9">
            <a:extLst>
              <a:ext uri="{FF2B5EF4-FFF2-40B4-BE49-F238E27FC236}">
                <a16:creationId xmlns:a16="http://schemas.microsoft.com/office/drawing/2014/main" id="{48F91B77-20C9-0E47-83E0-4C45A3BA9276}"/>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a:t>
            </a:r>
            <a:r>
              <a:rPr lang="sv-SE" sz="4400" b="1">
                <a:solidFill>
                  <a:schemeClr val="tx1">
                    <a:lumMod val="65000"/>
                    <a:lumOff val="35000"/>
                  </a:schemeClr>
                </a:solidFill>
                <a:latin typeface="Calibri" panose="020F0502020204030204" pitchFamily="34" charset="0"/>
              </a:rPr>
              <a:t> </a:t>
            </a:r>
            <a:r>
              <a:rPr lang="sv-SE" sz="4400" b="1" err="1">
                <a:solidFill>
                  <a:schemeClr val="tx1">
                    <a:lumMod val="65000"/>
                    <a:lumOff val="35000"/>
                  </a:schemeClr>
                </a:solidFill>
                <a:latin typeface="Calibri" panose="020F0502020204030204" pitchFamily="34" charset="0"/>
              </a:rPr>
              <a:t>learning</a:t>
            </a:r>
            <a:r>
              <a:rPr lang="sv-SE" sz="4400" b="1">
                <a:solidFill>
                  <a:schemeClr val="tx1">
                    <a:lumMod val="65000"/>
                    <a:lumOff val="35000"/>
                  </a:schemeClr>
                </a:solidFill>
                <a:latin typeface="Calibri" panose="020F0502020204030204" pitchFamily="34" charset="0"/>
              </a:rPr>
              <a:t> </a:t>
            </a:r>
            <a:br>
              <a:rPr lang="sv-SE" sz="4400" b="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a:t>
            </a:r>
            <a:r>
              <a:rPr lang="sv-SE" sz="3600" err="1">
                <a:solidFill>
                  <a:schemeClr val="tx1">
                    <a:lumMod val="65000"/>
                    <a:lumOff val="35000"/>
                  </a:schemeClr>
                </a:solidFill>
                <a:latin typeface="Calibri" panose="020F0502020204030204" pitchFamily="34" charset="0"/>
              </a:rPr>
              <a:t>faith</a:t>
            </a:r>
            <a:br>
              <a:rPr lang="sv-SE" sz="3600">
                <a:solidFill>
                  <a:schemeClr val="tx1">
                    <a:lumMod val="65000"/>
                    <a:lumOff val="35000"/>
                  </a:schemeClr>
                </a:solidFill>
                <a:latin typeface="Calibri" panose="020F0502020204030204" pitchFamily="34" charset="0"/>
              </a:rPr>
            </a:br>
            <a:r>
              <a:rPr lang="sv-SE" sz="3600" err="1">
                <a:solidFill>
                  <a:schemeClr val="tx1">
                    <a:lumMod val="65000"/>
                    <a:lumOff val="35000"/>
                  </a:schemeClr>
                </a:solidFill>
                <a:latin typeface="Calibri" panose="020F0502020204030204" pitchFamily="34" charset="0"/>
              </a:rPr>
              <a:t>communities</a:t>
            </a: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a:t>
            </a:r>
            <a:r>
              <a:rPr lang="sv-SE" sz="3600" err="1">
                <a:solidFill>
                  <a:schemeClr val="tx1">
                    <a:lumMod val="65000"/>
                    <a:lumOff val="35000"/>
                  </a:schemeClr>
                </a:solidFill>
                <a:latin typeface="Calibri" panose="020F0502020204030204" pitchFamily="34" charset="0"/>
              </a:rPr>
              <a:t>society</a:t>
            </a:r>
            <a:r>
              <a:rPr lang="sv-SE" sz="3600">
                <a:solidFill>
                  <a:schemeClr val="tx1">
                    <a:lumMod val="65000"/>
                    <a:lumOff val="35000"/>
                  </a:schemeClr>
                </a:solidFill>
                <a:latin typeface="Calibri" panose="020F0502020204030204" pitchFamily="34" charset="0"/>
              </a:rPr>
              <a:t>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a:t>
            </a:r>
            <a:r>
              <a:rPr lang="sv-SE" sz="3600" err="1">
                <a:solidFill>
                  <a:schemeClr val="tx1">
                    <a:lumMod val="65000"/>
                    <a:lumOff val="35000"/>
                  </a:schemeClr>
                </a:solidFill>
                <a:latin typeface="Calibri" panose="020F0502020204030204" pitchFamily="34" charset="0"/>
              </a:rPr>
              <a:t>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42285979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5CC9B17-B1A5-5949-91EA-39323D9F94C8}"/>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a:t>
            </a:r>
            <a:r>
              <a:rPr lang="sv-SE" sz="4400" err="1">
                <a:solidFill>
                  <a:schemeClr val="tx1">
                    <a:lumMod val="65000"/>
                    <a:lumOff val="35000"/>
                  </a:schemeClr>
                </a:solidFill>
                <a:latin typeface="Calibri" panose="020F0502020204030204" pitchFamily="34" charset="0"/>
              </a:rPr>
              <a:t>Xxx</a:t>
            </a:r>
            <a:r>
              <a:rPr lang="sv-SE" sz="4400">
                <a:solidFill>
                  <a:schemeClr val="tx1">
                    <a:lumMod val="65000"/>
                    <a:lumOff val="35000"/>
                  </a:schemeClr>
                </a:solidFill>
                <a:latin typeface="Calibri" panose="020F0502020204030204" pitchFamily="34" charset="0"/>
              </a:rPr>
              <a:t> xx </a:t>
            </a:r>
            <a:r>
              <a:rPr lang="sv-SE" sz="4400" err="1">
                <a:solidFill>
                  <a:schemeClr val="tx1">
                    <a:lumMod val="65000"/>
                    <a:lumOff val="35000"/>
                  </a:schemeClr>
                </a:solidFill>
                <a:latin typeface="Calibri" panose="020F0502020204030204" pitchFamily="34" charset="0"/>
              </a:rPr>
              <a:t>xxxx</a:t>
            </a:r>
            <a:r>
              <a:rPr lang="sv-SE" sz="4400">
                <a:solidFill>
                  <a:schemeClr val="tx1">
                    <a:lumMod val="65000"/>
                    <a:lumOff val="35000"/>
                  </a:schemeClr>
                </a:solidFill>
                <a:latin typeface="Calibri" panose="020F0502020204030204" pitchFamily="34" charset="0"/>
              </a:rPr>
              <a:t>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0C496F96-2562-364F-8904-7F50F8B303A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CC0AE61F-5068-E342-B7DD-CC6B7E3F5144}"/>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here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Xxxx</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3909931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3B183E-AFB8-B149-BD8F-7350F112380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AA63BC61-E8D4-D748-930F-38D7ADF1C368}"/>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7C24EF4-9A30-EF49-9025-EB8905130C02}"/>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340FF0ED-E45C-5541-843F-A18346D4541D}"/>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574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B1E008F-A7A8-CA4E-8B13-0CD70BB585F6}"/>
              </a:ext>
            </a:extLst>
          </p:cNvPr>
          <p:cNvSpPr txBox="1"/>
          <p:nvPr userDrawn="1"/>
        </p:nvSpPr>
        <p:spPr>
          <a:xfrm>
            <a:off x="0" y="892867"/>
            <a:ext cx="12191999" cy="1107996"/>
          </a:xfrm>
          <a:prstGeom prst="rect">
            <a:avLst/>
          </a:prstGeom>
          <a:noFill/>
        </p:spPr>
        <p:txBody>
          <a:bodyPr wrap="square" rtlCol="0">
            <a:spAutoFit/>
          </a:bodyPr>
          <a:lstStyle/>
          <a:p>
            <a:pPr algn="ctr"/>
            <a:r>
              <a:rPr lang="sv-SE" sz="6600">
                <a:solidFill>
                  <a:schemeClr val="tx1">
                    <a:lumMod val="65000"/>
                    <a:lumOff val="35000"/>
                  </a:schemeClr>
                </a:solidFill>
                <a:latin typeface="Calibri" panose="020F0502020204030204" pitchFamily="34" charset="0"/>
                <a:cs typeface="Calibri" panose="020F0502020204030204" pitchFamily="34" charset="0"/>
              </a:rPr>
              <a:t>Social </a:t>
            </a:r>
            <a:r>
              <a:rPr lang="en-GB" sz="6600">
                <a:solidFill>
                  <a:schemeClr val="tx1">
                    <a:lumMod val="65000"/>
                    <a:lumOff val="35000"/>
                  </a:schemeClr>
                </a:solidFill>
                <a:latin typeface="Calibri" panose="020F0502020204030204" pitchFamily="34" charset="0"/>
                <a:cs typeface="Calibri" panose="020F0502020204030204" pitchFamily="34" charset="0"/>
              </a:rPr>
              <a:t>hostility</a:t>
            </a:r>
          </a:p>
        </p:txBody>
      </p:sp>
      <p:pic>
        <p:nvPicPr>
          <p:cNvPr id="3" name="Bildobjekt 2">
            <a:extLst>
              <a:ext uri="{FF2B5EF4-FFF2-40B4-BE49-F238E27FC236}">
                <a16:creationId xmlns:a16="http://schemas.microsoft.com/office/drawing/2014/main" id="{17238AF8-031E-CE46-B1EB-959569E58BF8}"/>
              </a:ext>
            </a:extLst>
          </p:cNvPr>
          <p:cNvPicPr>
            <a:picLocks noChangeAspect="1"/>
          </p:cNvPicPr>
          <p:nvPr userDrawn="1"/>
        </p:nvPicPr>
        <p:blipFill>
          <a:blip r:embed="rId2"/>
          <a:stretch>
            <a:fillRect/>
          </a:stretch>
        </p:blipFill>
        <p:spPr>
          <a:xfrm>
            <a:off x="2466472" y="2008584"/>
            <a:ext cx="7029959" cy="4375923"/>
          </a:xfrm>
          <a:prstGeom prst="rect">
            <a:avLst/>
          </a:prstGeom>
        </p:spPr>
      </p:pic>
    </p:spTree>
    <p:extLst>
      <p:ext uri="{BB962C8B-B14F-4D97-AF65-F5344CB8AC3E}">
        <p14:creationId xmlns:p14="http://schemas.microsoft.com/office/powerpoint/2010/main" val="1234837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299CD64-3A40-E34F-8E2B-133DF3F422B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0457455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B5431F9-2C85-AA4F-BEC8-5BE795B8E8B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10" name="textruta 9">
            <a:extLst>
              <a:ext uri="{FF2B5EF4-FFF2-40B4-BE49-F238E27FC236}">
                <a16:creationId xmlns:a16="http://schemas.microsoft.com/office/drawing/2014/main" id="{04E78F3E-E38D-F041-AB4B-B373DBDBAFE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1" name="textruta 10">
            <a:extLst>
              <a:ext uri="{FF2B5EF4-FFF2-40B4-BE49-F238E27FC236}">
                <a16:creationId xmlns:a16="http://schemas.microsoft.com/office/drawing/2014/main" id="{CAB5C933-46AD-3541-A21D-7F620DB3C99A}"/>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4150587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12857921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a:t>
            </a:r>
            <a:r>
              <a:rPr lang="sv-SE" sz="4800" b="1">
                <a:solidFill>
                  <a:schemeClr val="bg1"/>
                </a:solidFill>
              </a:rPr>
              <a:t> </a:t>
            </a:r>
            <a:r>
              <a:rPr lang="sv-SE" sz="4800" b="1" err="1">
                <a:solidFill>
                  <a:schemeClr val="bg1"/>
                </a:solidFill>
              </a:rPr>
              <a:t>learning</a:t>
            </a:r>
            <a:r>
              <a:rPr lang="sv-SE" sz="4800" b="1">
                <a:solidFill>
                  <a:schemeClr val="bg1"/>
                </a:solidFill>
              </a:rPr>
              <a:t> </a:t>
            </a:r>
            <a:r>
              <a:rPr lang="sv-SE" sz="4800" b="1" err="1">
                <a:solidFill>
                  <a:schemeClr val="bg1"/>
                </a:solidFill>
              </a:rPr>
              <a:t>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a:t>
            </a:r>
            <a:r>
              <a:rPr lang="sv-SE" sz="4000" err="1">
                <a:solidFill>
                  <a:schemeClr val="bg1"/>
                </a:solidFill>
              </a:rPr>
              <a:t>faith</a:t>
            </a:r>
            <a:r>
              <a:rPr lang="sv-SE" sz="4000">
                <a:solidFill>
                  <a:schemeClr val="bg1"/>
                </a:solidFill>
              </a:rPr>
              <a:t> </a:t>
            </a:r>
            <a:r>
              <a:rPr lang="sv-SE" sz="4000" err="1">
                <a:solidFill>
                  <a:schemeClr val="bg1"/>
                </a:solidFill>
              </a:rPr>
              <a:t>communities</a:t>
            </a:r>
            <a:r>
              <a:rPr lang="sv-SE" sz="4000">
                <a:solidFill>
                  <a:schemeClr val="bg1"/>
                </a:solidFill>
              </a:rPr>
              <a:t>, civil </a:t>
            </a:r>
            <a:r>
              <a:rPr lang="sv-SE" sz="4000" err="1">
                <a:solidFill>
                  <a:schemeClr val="bg1"/>
                </a:solidFill>
              </a:rPr>
              <a:t>society</a:t>
            </a:r>
            <a:r>
              <a:rPr lang="sv-SE" sz="4000">
                <a:solidFill>
                  <a:schemeClr val="bg1"/>
                </a:solidFill>
              </a:rPr>
              <a:t> </a:t>
            </a:r>
            <a:br>
              <a:rPr lang="sv-SE" sz="4000">
                <a:solidFill>
                  <a:schemeClr val="bg1"/>
                </a:solidFill>
              </a:rPr>
            </a:br>
            <a:r>
              <a:rPr lang="sv-SE" sz="4000">
                <a:solidFill>
                  <a:schemeClr val="bg1"/>
                </a:solidFill>
              </a:rPr>
              <a:t>and decision-</a:t>
            </a:r>
            <a:r>
              <a:rPr lang="sv-SE" sz="4000" err="1">
                <a:solidFill>
                  <a:schemeClr val="bg1"/>
                </a:solidFill>
              </a:rPr>
              <a:t>makers</a:t>
            </a:r>
            <a:br>
              <a:rPr lang="sv-SE" b="1">
                <a:solidFill>
                  <a:schemeClr val="bg1"/>
                </a:solidFill>
              </a:rPr>
            </a:br>
            <a:br>
              <a:rPr lang="sv-SE">
                <a:solidFill>
                  <a:schemeClr val="bg1"/>
                </a:solidFill>
              </a:rPr>
            </a:br>
            <a:br>
              <a:rPr lang="sv-SE" sz="3600" b="1">
                <a:solidFill>
                  <a:schemeClr val="bg1"/>
                </a:solidFill>
              </a:rPr>
            </a:br>
            <a:r>
              <a:rPr lang="sv-SE" sz="3600" b="1" err="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5834115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3722476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a:t>
            </a:r>
            <a:r>
              <a:rPr lang="sv-SE">
                <a:solidFill>
                  <a:schemeClr val="bg1"/>
                </a:solidFill>
                <a:latin typeface="+mj-lt"/>
              </a:rPr>
              <a:t> and </a:t>
            </a:r>
            <a:r>
              <a:rPr lang="sv-SE" err="1">
                <a:solidFill>
                  <a:schemeClr val="bg1"/>
                </a:solidFill>
                <a:latin typeface="+mj-lt"/>
              </a:rPr>
              <a:t>belief</a:t>
            </a:r>
            <a:r>
              <a:rPr lang="sv-SE">
                <a:solidFill>
                  <a:schemeClr val="bg1"/>
                </a:solidFill>
                <a:latin typeface="+mj-lt"/>
              </a:rPr>
              <a:t> </a:t>
            </a:r>
            <a:r>
              <a:rPr lang="sv-SE" err="1">
                <a:solidFill>
                  <a:schemeClr val="bg1"/>
                </a:solidFill>
                <a:latin typeface="+mj-lt"/>
              </a:rPr>
              <a:t>communities</a:t>
            </a:r>
            <a:endParaRPr lang="sv-SE">
              <a:solidFill>
                <a:schemeClr val="bg1"/>
              </a:solidFill>
              <a:latin typeface="+mj-lt"/>
            </a:endParaRPr>
          </a:p>
          <a:p>
            <a:r>
              <a:rPr lang="sv-SE" err="1">
                <a:solidFill>
                  <a:schemeClr val="bg1"/>
                </a:solidFill>
                <a:latin typeface="+mj-lt"/>
              </a:rPr>
              <a:t>Parliamentarians</a:t>
            </a:r>
            <a:r>
              <a:rPr lang="sv-SE">
                <a:solidFill>
                  <a:schemeClr val="bg1"/>
                </a:solidFill>
                <a:latin typeface="+mj-lt"/>
              </a:rPr>
              <a:t> and diplomats</a:t>
            </a:r>
          </a:p>
          <a:p>
            <a:r>
              <a:rPr lang="sv-SE" err="1">
                <a:solidFill>
                  <a:schemeClr val="bg1"/>
                </a:solidFill>
                <a:latin typeface="+mj-lt"/>
              </a:rPr>
              <a:t>Development</a:t>
            </a:r>
            <a:r>
              <a:rPr lang="sv-SE">
                <a:solidFill>
                  <a:schemeClr val="bg1"/>
                </a:solidFill>
                <a:latin typeface="+mj-lt"/>
              </a:rPr>
              <a:t> </a:t>
            </a:r>
            <a:r>
              <a:rPr lang="sv-SE" err="1">
                <a:solidFill>
                  <a:schemeClr val="bg1"/>
                </a:solidFill>
                <a:latin typeface="+mj-lt"/>
              </a:rPr>
              <a:t>professionals</a:t>
            </a:r>
            <a:endParaRPr lang="sv-SE">
              <a:solidFill>
                <a:schemeClr val="bg1"/>
              </a:solidFill>
              <a:latin typeface="+mj-lt"/>
            </a:endParaRPr>
          </a:p>
          <a:p>
            <a:r>
              <a:rPr lang="sv-SE">
                <a:solidFill>
                  <a:schemeClr val="bg1"/>
                </a:solidFill>
                <a:latin typeface="+mj-lt"/>
              </a:rPr>
              <a:t>Civil </a:t>
            </a:r>
            <a:r>
              <a:rPr lang="sv-SE" err="1">
                <a:solidFill>
                  <a:schemeClr val="bg1"/>
                </a:solidFill>
                <a:latin typeface="+mj-lt"/>
              </a:rPr>
              <a:t>society</a:t>
            </a:r>
            <a:r>
              <a:rPr lang="sv-SE">
                <a:solidFill>
                  <a:schemeClr val="bg1"/>
                </a:solidFill>
                <a:latin typeface="+mj-lt"/>
              </a:rPr>
              <a:t> organisations</a:t>
            </a:r>
          </a:p>
          <a:p>
            <a:r>
              <a:rPr lang="sv-SE" err="1">
                <a:solidFill>
                  <a:schemeClr val="bg1"/>
                </a:solidFill>
                <a:latin typeface="+mj-lt"/>
              </a:rPr>
              <a:t>Grassroots</a:t>
            </a:r>
            <a:r>
              <a:rPr lang="sv-SE">
                <a:solidFill>
                  <a:schemeClr val="bg1"/>
                </a:solidFill>
                <a:latin typeface="+mj-lt"/>
              </a:rPr>
              <a:t> </a:t>
            </a:r>
            <a:r>
              <a:rPr lang="sv-SE" err="1">
                <a:solidFill>
                  <a:schemeClr val="bg1"/>
                </a:solidFill>
                <a:latin typeface="+mj-lt"/>
              </a:rPr>
              <a:t>activists</a:t>
            </a:r>
            <a:endParaRPr lang="sv-SE">
              <a:solidFill>
                <a:schemeClr val="bg1"/>
              </a:solidFill>
              <a:latin typeface="+mj-lt"/>
            </a:endParaRPr>
          </a:p>
          <a:p>
            <a:r>
              <a:rPr lang="sv-SE" err="1">
                <a:solidFill>
                  <a:schemeClr val="bg1"/>
                </a:solidFill>
                <a:latin typeface="+mj-lt"/>
              </a:rPr>
              <a:t>Educators</a:t>
            </a:r>
            <a:r>
              <a:rPr lang="sv-SE">
                <a:solidFill>
                  <a:schemeClr val="bg1"/>
                </a:solidFill>
                <a:latin typeface="+mj-lt"/>
              </a:rPr>
              <a:t> and </a:t>
            </a:r>
            <a:r>
              <a:rPr lang="sv-SE" err="1">
                <a:solidFill>
                  <a:schemeClr val="bg1"/>
                </a:solidFill>
                <a:latin typeface="+mj-lt"/>
              </a:rPr>
              <a:t>facilitators</a:t>
            </a:r>
            <a:endParaRPr lang="sv-SE">
              <a:solidFill>
                <a:schemeClr val="bg1"/>
              </a:solidFill>
              <a:latin typeface="+mj-lt"/>
            </a:endParaRPr>
          </a:p>
          <a:p>
            <a:r>
              <a:rPr lang="sv-SE" err="1">
                <a:solidFill>
                  <a:schemeClr val="bg1"/>
                </a:solidFill>
                <a:latin typeface="+mj-lt"/>
              </a:rPr>
              <a:t>Academic</a:t>
            </a:r>
            <a:r>
              <a:rPr lang="sv-SE">
                <a:solidFill>
                  <a:schemeClr val="bg1"/>
                </a:solidFill>
                <a:latin typeface="+mj-lt"/>
              </a:rPr>
              <a:t> and </a:t>
            </a:r>
            <a:r>
              <a:rPr lang="sv-SE" err="1">
                <a:solidFill>
                  <a:schemeClr val="bg1"/>
                </a:solidFill>
                <a:latin typeface="+mj-lt"/>
              </a:rPr>
              <a:t>training</a:t>
            </a:r>
            <a:r>
              <a:rPr lang="sv-SE">
                <a:solidFill>
                  <a:schemeClr val="bg1"/>
                </a:solidFill>
                <a:latin typeface="+mj-lt"/>
              </a:rPr>
              <a:t>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14926687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a:spLocks/>
          </p:cNvSpPr>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a:t>
            </a:r>
            <a:r>
              <a:rPr lang="sv-SE" sz="4800" b="1" err="1">
                <a:solidFill>
                  <a:schemeClr val="bg1"/>
                </a:solidFill>
                <a:latin typeface="Calibri" panose="020F0502020204030204" pitchFamily="34" charset="0"/>
              </a:rPr>
              <a:t>leap</a:t>
            </a:r>
            <a:r>
              <a:rPr lang="sv-SE" sz="4800" b="1">
                <a:solidFill>
                  <a:schemeClr val="bg1"/>
                </a:solidFill>
                <a:latin typeface="Calibri" panose="020F0502020204030204" pitchFamily="34" charset="0"/>
              </a:rPr>
              <a:t> for human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rights</a:t>
            </a:r>
            <a:r>
              <a:rPr lang="sv-SE" sz="4800" b="1">
                <a:solidFill>
                  <a:schemeClr val="bg1"/>
                </a:solidFill>
                <a:latin typeface="Calibri" panose="020F0502020204030204" pitchFamily="34" charset="0"/>
              </a:rPr>
              <a:t> </a:t>
            </a:r>
            <a:r>
              <a:rPr lang="sv-SE" sz="4800" b="1" err="1">
                <a:solidFill>
                  <a:schemeClr val="bg1"/>
                </a:solidFill>
                <a:latin typeface="Calibri" panose="020F0502020204030204" pitchFamily="34" charset="0"/>
              </a:rPr>
              <a:t>education</a:t>
            </a:r>
            <a:r>
              <a:rPr lang="sv-SE" sz="4800" b="1">
                <a:solidFill>
                  <a:schemeClr val="bg1"/>
                </a:solidFill>
                <a:latin typeface="Calibri" panose="020F0502020204030204" pitchFamily="34" charset="0"/>
              </a:rPr>
              <a:t> on </a:t>
            </a:r>
            <a:r>
              <a:rPr lang="sv-SE" sz="4800" b="1" err="1">
                <a:solidFill>
                  <a:schemeClr val="bg1"/>
                </a:solidFill>
                <a:latin typeface="Calibri" panose="020F0502020204030204" pitchFamily="34" charset="0"/>
              </a:rPr>
              <a:t>freedom</a:t>
            </a:r>
            <a:r>
              <a:rPr lang="sv-SE" sz="4800" b="1">
                <a:solidFill>
                  <a:schemeClr val="bg1"/>
                </a:solidFill>
                <a:latin typeface="Calibri" panose="020F0502020204030204" pitchFamily="34" charset="0"/>
              </a:rPr>
              <a:t>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of</a:t>
            </a:r>
            <a:r>
              <a:rPr lang="sv-SE" sz="4800" b="1">
                <a:solidFill>
                  <a:schemeClr val="bg1"/>
                </a:solidFill>
                <a:latin typeface="Calibri" panose="020F0502020204030204" pitchFamily="34" charset="0"/>
              </a:rPr>
              <a:t> religion or </a:t>
            </a:r>
            <a:r>
              <a:rPr lang="sv-SE" sz="4800" b="1" err="1">
                <a:solidFill>
                  <a:schemeClr val="bg1"/>
                </a:solidFill>
                <a:latin typeface="Calibri" panose="020F0502020204030204" pitchFamily="34" charset="0"/>
              </a:rPr>
              <a:t>belief</a:t>
            </a:r>
            <a:r>
              <a:rPr lang="sv-SE" sz="4800" b="1">
                <a:solidFill>
                  <a:schemeClr val="bg1"/>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a:t>
            </a:r>
            <a:r>
              <a:rPr lang="sv-SE" sz="2400" err="1">
                <a:solidFill>
                  <a:schemeClr val="bg1"/>
                </a:solidFill>
                <a:latin typeface="Calibri" panose="020F0502020204030204" pitchFamily="34" charset="0"/>
              </a:rPr>
              <a:t>Shaheed</a:t>
            </a:r>
            <a:r>
              <a:rPr lang="sv-SE" sz="2400">
                <a:solidFill>
                  <a:schemeClr val="bg1"/>
                </a:solidFill>
                <a:latin typeface="Calibri" panose="020F0502020204030204" pitchFamily="34" charset="0"/>
              </a:rPr>
              <a:t> UN Special </a:t>
            </a:r>
            <a:r>
              <a:rPr lang="sv-SE" sz="2400" err="1">
                <a:solidFill>
                  <a:schemeClr val="bg1"/>
                </a:solidFill>
                <a:latin typeface="Calibri" panose="020F0502020204030204" pitchFamily="34" charset="0"/>
              </a:rPr>
              <a:t>Rapporteur</a:t>
            </a:r>
            <a:r>
              <a:rPr lang="sv-SE" sz="2400">
                <a:solidFill>
                  <a:schemeClr val="bg1"/>
                </a:solidFill>
                <a:latin typeface="Calibri" panose="020F0502020204030204" pitchFamily="34" charset="0"/>
              </a:rPr>
              <a:t> on </a:t>
            </a:r>
            <a:br>
              <a:rPr lang="sv-SE" sz="2400">
                <a:solidFill>
                  <a:schemeClr val="bg1"/>
                </a:solidFill>
                <a:latin typeface="Calibri" panose="020F0502020204030204" pitchFamily="34" charset="0"/>
              </a:rPr>
            </a:br>
            <a:r>
              <a:rPr lang="sv-SE" sz="2400" err="1">
                <a:solidFill>
                  <a:schemeClr val="bg1"/>
                </a:solidFill>
                <a:latin typeface="Calibri" panose="020F0502020204030204" pitchFamily="34" charset="0"/>
              </a:rPr>
              <a:t>Freedom</a:t>
            </a:r>
            <a:r>
              <a:rPr lang="sv-SE" sz="2400">
                <a:solidFill>
                  <a:schemeClr val="bg1"/>
                </a:solidFill>
                <a:latin typeface="Calibri" panose="020F0502020204030204" pitchFamily="34" charset="0"/>
              </a:rPr>
              <a:t> </a:t>
            </a:r>
            <a:r>
              <a:rPr lang="sv-SE" sz="2400" err="1">
                <a:solidFill>
                  <a:schemeClr val="bg1"/>
                </a:solidFill>
                <a:latin typeface="Calibri" panose="020F0502020204030204" pitchFamily="34" charset="0"/>
              </a:rPr>
              <a:t>of</a:t>
            </a:r>
            <a:r>
              <a:rPr lang="sv-SE" sz="2400">
                <a:solidFill>
                  <a:schemeClr val="bg1"/>
                </a:solidFill>
                <a:latin typeface="Calibri" panose="020F0502020204030204" pitchFamily="34" charset="0"/>
              </a:rPr>
              <a:t> Religion or </a:t>
            </a:r>
            <a:r>
              <a:rPr lang="sv-SE" sz="2400" err="1">
                <a:solidFill>
                  <a:schemeClr val="bg1"/>
                </a:solidFill>
                <a:latin typeface="Calibri" panose="020F0502020204030204" pitchFamily="34" charset="0"/>
              </a:rPr>
              <a:t>Belief</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3421808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a:t>
            </a:r>
            <a:r>
              <a:rPr lang="sv-SE" sz="4400" b="1">
                <a:solidFill>
                  <a:schemeClr val="bg1"/>
                </a:solidFill>
                <a:latin typeface="Calibri" panose="020F0502020204030204" pitchFamily="34" charset="0"/>
              </a:rPr>
              <a:t> </a:t>
            </a:r>
            <a:r>
              <a:rPr lang="sv-SE" sz="4400" b="1" err="1">
                <a:solidFill>
                  <a:schemeClr val="bg1"/>
                </a:solidFill>
                <a:latin typeface="Calibri" panose="020F0502020204030204" pitchFamily="34" charset="0"/>
              </a:rPr>
              <a:t>learning</a:t>
            </a:r>
            <a:r>
              <a:rPr lang="sv-SE" sz="4400" b="1">
                <a:solidFill>
                  <a:schemeClr val="bg1"/>
                </a:solidFill>
                <a:latin typeface="Calibri" panose="020F0502020204030204" pitchFamily="34" charset="0"/>
              </a:rPr>
              <a:t> </a:t>
            </a:r>
            <a:br>
              <a:rPr lang="sv-SE" sz="4400" b="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a:t>
            </a:r>
            <a:r>
              <a:rPr lang="sv-SE" sz="3600" err="1">
                <a:solidFill>
                  <a:schemeClr val="bg1"/>
                </a:solidFill>
                <a:latin typeface="Calibri" panose="020F0502020204030204" pitchFamily="34" charset="0"/>
              </a:rPr>
              <a:t>faith</a:t>
            </a:r>
            <a:br>
              <a:rPr lang="sv-SE" sz="3600">
                <a:solidFill>
                  <a:schemeClr val="bg1"/>
                </a:solidFill>
                <a:latin typeface="Calibri" panose="020F0502020204030204" pitchFamily="34" charset="0"/>
              </a:rPr>
            </a:br>
            <a:r>
              <a:rPr lang="sv-SE" sz="3600" err="1">
                <a:solidFill>
                  <a:schemeClr val="bg1"/>
                </a:solidFill>
                <a:latin typeface="Calibri" panose="020F0502020204030204" pitchFamily="34" charset="0"/>
              </a:rPr>
              <a:t>communities</a:t>
            </a: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a:t>
            </a:r>
            <a:r>
              <a:rPr lang="sv-SE" sz="3600" err="1">
                <a:solidFill>
                  <a:schemeClr val="bg1"/>
                </a:solidFill>
                <a:latin typeface="Calibri" panose="020F0502020204030204" pitchFamily="34" charset="0"/>
              </a:rPr>
              <a:t>society</a:t>
            </a:r>
            <a:r>
              <a:rPr lang="sv-SE" sz="3600">
                <a:solidFill>
                  <a:schemeClr val="bg1"/>
                </a:solidFill>
                <a:latin typeface="Calibri" panose="020F0502020204030204" pitchFamily="34" charset="0"/>
              </a:rPr>
              <a:t>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a:t>
            </a:r>
            <a:r>
              <a:rPr lang="sv-SE" sz="3600" err="1">
                <a:solidFill>
                  <a:schemeClr val="bg1"/>
                </a:solidFill>
                <a:latin typeface="Calibri" panose="020F0502020204030204" pitchFamily="34" charset="0"/>
              </a:rPr>
              <a:t>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221882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a:t>
            </a:r>
            <a:r>
              <a:rPr lang="sv-SE" sz="4400" err="1">
                <a:solidFill>
                  <a:schemeClr val="bg1"/>
                </a:solidFill>
                <a:latin typeface="Calibri" panose="020F0502020204030204" pitchFamily="34" charset="0"/>
              </a:rPr>
              <a:t>Xxx</a:t>
            </a:r>
            <a:r>
              <a:rPr lang="sv-SE" sz="4400">
                <a:solidFill>
                  <a:schemeClr val="bg1"/>
                </a:solidFill>
                <a:latin typeface="Calibri" panose="020F0502020204030204" pitchFamily="34" charset="0"/>
              </a:rPr>
              <a:t> xx </a:t>
            </a:r>
            <a:r>
              <a:rPr lang="sv-SE" sz="4400" err="1">
                <a:solidFill>
                  <a:schemeClr val="bg1"/>
                </a:solidFill>
                <a:latin typeface="Calibri" panose="020F0502020204030204" pitchFamily="34" charset="0"/>
              </a:rPr>
              <a:t>xxxx</a:t>
            </a:r>
            <a:r>
              <a:rPr lang="sv-SE" sz="4400">
                <a:solidFill>
                  <a:schemeClr val="bg1"/>
                </a:solidFill>
                <a:latin typeface="Calibri" panose="020F0502020204030204" pitchFamily="34" charset="0"/>
              </a:rPr>
              <a:t>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here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Xxxx</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0806154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0534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C8EFE-9FF3-6B47-951A-B3C63B1D943D}"/>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7" name="Rubrik 1">
            <a:extLst>
              <a:ext uri="{FF2B5EF4-FFF2-40B4-BE49-F238E27FC236}">
                <a16:creationId xmlns:a16="http://schemas.microsoft.com/office/drawing/2014/main" id="{C2830698-F690-4A43-BD70-DD285F334BD2}"/>
              </a:ext>
            </a:extLst>
          </p:cNvPr>
          <p:cNvSpPr txBox="1">
            <a:spLocks/>
          </p:cNvSpPr>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9292670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38582140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42240832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a:t>
            </a:r>
            <a:r>
              <a:rPr lang="sv-SE" sz="4000" b="0" i="0" err="1">
                <a:solidFill>
                  <a:schemeClr val="bg1"/>
                </a:solidFill>
                <a:latin typeface="Calibri" panose="020F0502020204030204" pitchFamily="34" charset="0"/>
              </a:rPr>
              <a:t>Freedom</a:t>
            </a:r>
            <a:r>
              <a:rPr lang="sv-SE" sz="4000" b="0" i="0">
                <a:solidFill>
                  <a:schemeClr val="bg1"/>
                </a:solidFill>
                <a:latin typeface="Calibri" panose="020F0502020204030204" pitchFamily="34" charset="0"/>
              </a:rPr>
              <a:t> </a:t>
            </a:r>
            <a:r>
              <a:rPr lang="sv-SE" sz="4000" b="0" i="0" err="1">
                <a:solidFill>
                  <a:schemeClr val="bg1"/>
                </a:solidFill>
                <a:latin typeface="Calibri" panose="020F0502020204030204" pitchFamily="34" charset="0"/>
              </a:rPr>
              <a:t>of</a:t>
            </a:r>
            <a:r>
              <a:rPr lang="sv-SE" sz="4000" b="0" i="0">
                <a:solidFill>
                  <a:schemeClr val="bg1"/>
                </a:solidFill>
                <a:latin typeface="Calibri" panose="020F0502020204030204" pitchFamily="34" charset="0"/>
              </a:rPr>
              <a:t> Religion or </a:t>
            </a:r>
            <a:r>
              <a:rPr lang="sv-SE" sz="4000" b="0" i="0" err="1">
                <a:solidFill>
                  <a:schemeClr val="bg1"/>
                </a:solidFill>
                <a:latin typeface="Calibri" panose="020F0502020204030204" pitchFamily="34" charset="0"/>
              </a:rPr>
              <a:t>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1019991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a:t>
            </a:r>
            <a:r>
              <a:rPr lang="sv-SE" sz="4800" b="1">
                <a:solidFill>
                  <a:schemeClr val="bg1"/>
                </a:solidFill>
              </a:rPr>
              <a:t> </a:t>
            </a:r>
            <a:r>
              <a:rPr lang="sv-SE" sz="4800" b="1" err="1">
                <a:solidFill>
                  <a:schemeClr val="bg1"/>
                </a:solidFill>
              </a:rPr>
              <a:t>learning</a:t>
            </a:r>
            <a:r>
              <a:rPr lang="sv-SE" sz="4800" b="1">
                <a:solidFill>
                  <a:schemeClr val="bg1"/>
                </a:solidFill>
              </a:rPr>
              <a:t> </a:t>
            </a:r>
            <a:r>
              <a:rPr lang="sv-SE" sz="4800" b="1" err="1">
                <a:solidFill>
                  <a:schemeClr val="bg1"/>
                </a:solidFill>
              </a:rPr>
              <a:t>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a:t>
            </a:r>
            <a:r>
              <a:rPr lang="sv-SE" sz="4000" err="1">
                <a:solidFill>
                  <a:schemeClr val="bg1"/>
                </a:solidFill>
              </a:rPr>
              <a:t>faith</a:t>
            </a:r>
            <a:r>
              <a:rPr lang="sv-SE" sz="4000">
                <a:solidFill>
                  <a:schemeClr val="bg1"/>
                </a:solidFill>
              </a:rPr>
              <a:t> </a:t>
            </a:r>
            <a:r>
              <a:rPr lang="sv-SE" sz="4000" err="1">
                <a:solidFill>
                  <a:schemeClr val="bg1"/>
                </a:solidFill>
              </a:rPr>
              <a:t>communities</a:t>
            </a:r>
            <a:r>
              <a:rPr lang="sv-SE" sz="4000">
                <a:solidFill>
                  <a:schemeClr val="bg1"/>
                </a:solidFill>
              </a:rPr>
              <a:t>, civil </a:t>
            </a:r>
            <a:r>
              <a:rPr lang="sv-SE" sz="4000" err="1">
                <a:solidFill>
                  <a:schemeClr val="bg1"/>
                </a:solidFill>
              </a:rPr>
              <a:t>society</a:t>
            </a:r>
            <a:r>
              <a:rPr lang="sv-SE" sz="4000">
                <a:solidFill>
                  <a:schemeClr val="bg1"/>
                </a:solidFill>
              </a:rPr>
              <a:t> </a:t>
            </a:r>
            <a:br>
              <a:rPr lang="sv-SE" sz="4000">
                <a:solidFill>
                  <a:schemeClr val="bg1"/>
                </a:solidFill>
              </a:rPr>
            </a:br>
            <a:r>
              <a:rPr lang="sv-SE" sz="4000">
                <a:solidFill>
                  <a:schemeClr val="bg1"/>
                </a:solidFill>
              </a:rPr>
              <a:t>and decision-</a:t>
            </a:r>
            <a:r>
              <a:rPr lang="sv-SE" sz="4000" err="1">
                <a:solidFill>
                  <a:schemeClr val="bg1"/>
                </a:solidFill>
              </a:rPr>
              <a:t>makers</a:t>
            </a:r>
            <a:br>
              <a:rPr lang="sv-SE" b="1">
                <a:solidFill>
                  <a:schemeClr val="bg1"/>
                </a:solidFill>
              </a:rPr>
            </a:br>
            <a:br>
              <a:rPr lang="sv-SE">
                <a:solidFill>
                  <a:schemeClr val="bg1"/>
                </a:solidFill>
              </a:rPr>
            </a:br>
            <a:br>
              <a:rPr lang="sv-SE" sz="3600" b="1">
                <a:solidFill>
                  <a:schemeClr val="bg1"/>
                </a:solidFill>
              </a:rPr>
            </a:br>
            <a:r>
              <a:rPr lang="sv-SE" sz="3600" b="1" err="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784687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3424591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a:t>
            </a:r>
            <a:r>
              <a:rPr lang="sv-SE">
                <a:solidFill>
                  <a:schemeClr val="bg1"/>
                </a:solidFill>
                <a:latin typeface="+mj-lt"/>
              </a:rPr>
              <a:t> and </a:t>
            </a:r>
            <a:r>
              <a:rPr lang="sv-SE" err="1">
                <a:solidFill>
                  <a:schemeClr val="bg1"/>
                </a:solidFill>
                <a:latin typeface="+mj-lt"/>
              </a:rPr>
              <a:t>belief</a:t>
            </a:r>
            <a:r>
              <a:rPr lang="sv-SE">
                <a:solidFill>
                  <a:schemeClr val="bg1"/>
                </a:solidFill>
                <a:latin typeface="+mj-lt"/>
              </a:rPr>
              <a:t> </a:t>
            </a:r>
            <a:r>
              <a:rPr lang="sv-SE" err="1">
                <a:solidFill>
                  <a:schemeClr val="bg1"/>
                </a:solidFill>
                <a:latin typeface="+mj-lt"/>
              </a:rPr>
              <a:t>communities</a:t>
            </a:r>
            <a:endParaRPr lang="sv-SE">
              <a:solidFill>
                <a:schemeClr val="bg1"/>
              </a:solidFill>
              <a:latin typeface="+mj-lt"/>
            </a:endParaRPr>
          </a:p>
          <a:p>
            <a:r>
              <a:rPr lang="sv-SE" err="1">
                <a:solidFill>
                  <a:schemeClr val="bg1"/>
                </a:solidFill>
                <a:latin typeface="+mj-lt"/>
              </a:rPr>
              <a:t>Parliamentarians</a:t>
            </a:r>
            <a:r>
              <a:rPr lang="sv-SE">
                <a:solidFill>
                  <a:schemeClr val="bg1"/>
                </a:solidFill>
                <a:latin typeface="+mj-lt"/>
              </a:rPr>
              <a:t> and diplomats</a:t>
            </a:r>
          </a:p>
          <a:p>
            <a:r>
              <a:rPr lang="sv-SE" err="1">
                <a:solidFill>
                  <a:schemeClr val="bg1"/>
                </a:solidFill>
                <a:latin typeface="+mj-lt"/>
              </a:rPr>
              <a:t>Development</a:t>
            </a:r>
            <a:r>
              <a:rPr lang="sv-SE">
                <a:solidFill>
                  <a:schemeClr val="bg1"/>
                </a:solidFill>
                <a:latin typeface="+mj-lt"/>
              </a:rPr>
              <a:t> </a:t>
            </a:r>
            <a:r>
              <a:rPr lang="sv-SE" err="1">
                <a:solidFill>
                  <a:schemeClr val="bg1"/>
                </a:solidFill>
                <a:latin typeface="+mj-lt"/>
              </a:rPr>
              <a:t>professionals</a:t>
            </a:r>
            <a:endParaRPr lang="sv-SE">
              <a:solidFill>
                <a:schemeClr val="bg1"/>
              </a:solidFill>
              <a:latin typeface="+mj-lt"/>
            </a:endParaRPr>
          </a:p>
          <a:p>
            <a:r>
              <a:rPr lang="sv-SE">
                <a:solidFill>
                  <a:schemeClr val="bg1"/>
                </a:solidFill>
                <a:latin typeface="+mj-lt"/>
              </a:rPr>
              <a:t>Civil </a:t>
            </a:r>
            <a:r>
              <a:rPr lang="sv-SE" err="1">
                <a:solidFill>
                  <a:schemeClr val="bg1"/>
                </a:solidFill>
                <a:latin typeface="+mj-lt"/>
              </a:rPr>
              <a:t>society</a:t>
            </a:r>
            <a:r>
              <a:rPr lang="sv-SE">
                <a:solidFill>
                  <a:schemeClr val="bg1"/>
                </a:solidFill>
                <a:latin typeface="+mj-lt"/>
              </a:rPr>
              <a:t> organisations</a:t>
            </a:r>
          </a:p>
          <a:p>
            <a:r>
              <a:rPr lang="sv-SE" err="1">
                <a:solidFill>
                  <a:schemeClr val="bg1"/>
                </a:solidFill>
                <a:latin typeface="+mj-lt"/>
              </a:rPr>
              <a:t>Grassroots</a:t>
            </a:r>
            <a:r>
              <a:rPr lang="sv-SE">
                <a:solidFill>
                  <a:schemeClr val="bg1"/>
                </a:solidFill>
                <a:latin typeface="+mj-lt"/>
              </a:rPr>
              <a:t> </a:t>
            </a:r>
            <a:r>
              <a:rPr lang="sv-SE" err="1">
                <a:solidFill>
                  <a:schemeClr val="bg1"/>
                </a:solidFill>
                <a:latin typeface="+mj-lt"/>
              </a:rPr>
              <a:t>activists</a:t>
            </a:r>
            <a:endParaRPr lang="sv-SE">
              <a:solidFill>
                <a:schemeClr val="bg1"/>
              </a:solidFill>
              <a:latin typeface="+mj-lt"/>
            </a:endParaRPr>
          </a:p>
          <a:p>
            <a:r>
              <a:rPr lang="sv-SE" err="1">
                <a:solidFill>
                  <a:schemeClr val="bg1"/>
                </a:solidFill>
                <a:latin typeface="+mj-lt"/>
              </a:rPr>
              <a:t>Educators</a:t>
            </a:r>
            <a:r>
              <a:rPr lang="sv-SE">
                <a:solidFill>
                  <a:schemeClr val="bg1"/>
                </a:solidFill>
                <a:latin typeface="+mj-lt"/>
              </a:rPr>
              <a:t> and </a:t>
            </a:r>
            <a:r>
              <a:rPr lang="sv-SE" err="1">
                <a:solidFill>
                  <a:schemeClr val="bg1"/>
                </a:solidFill>
                <a:latin typeface="+mj-lt"/>
              </a:rPr>
              <a:t>facilitators</a:t>
            </a:r>
            <a:endParaRPr lang="sv-SE">
              <a:solidFill>
                <a:schemeClr val="bg1"/>
              </a:solidFill>
              <a:latin typeface="+mj-lt"/>
            </a:endParaRPr>
          </a:p>
          <a:p>
            <a:r>
              <a:rPr lang="sv-SE" err="1">
                <a:solidFill>
                  <a:schemeClr val="bg1"/>
                </a:solidFill>
                <a:latin typeface="+mj-lt"/>
              </a:rPr>
              <a:t>Academic</a:t>
            </a:r>
            <a:r>
              <a:rPr lang="sv-SE">
                <a:solidFill>
                  <a:schemeClr val="bg1"/>
                </a:solidFill>
                <a:latin typeface="+mj-lt"/>
              </a:rPr>
              <a:t> and </a:t>
            </a:r>
            <a:r>
              <a:rPr lang="sv-SE" err="1">
                <a:solidFill>
                  <a:schemeClr val="bg1"/>
                </a:solidFill>
                <a:latin typeface="+mj-lt"/>
              </a:rPr>
              <a:t>training</a:t>
            </a:r>
            <a:r>
              <a:rPr lang="sv-SE">
                <a:solidFill>
                  <a:schemeClr val="bg1"/>
                </a:solidFill>
                <a:latin typeface="+mj-lt"/>
              </a:rPr>
              <a:t>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21766768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a:spLocks/>
          </p:cNvSpPr>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a:t>
            </a:r>
            <a:r>
              <a:rPr lang="sv-SE" sz="4800" b="1" err="1">
                <a:solidFill>
                  <a:schemeClr val="bg1"/>
                </a:solidFill>
                <a:latin typeface="Calibri" panose="020F0502020204030204" pitchFamily="34" charset="0"/>
              </a:rPr>
              <a:t>leap</a:t>
            </a:r>
            <a:r>
              <a:rPr lang="sv-SE" sz="4800" b="1">
                <a:solidFill>
                  <a:schemeClr val="bg1"/>
                </a:solidFill>
                <a:latin typeface="Calibri" panose="020F0502020204030204" pitchFamily="34" charset="0"/>
              </a:rPr>
              <a:t> for human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rights</a:t>
            </a:r>
            <a:r>
              <a:rPr lang="sv-SE" sz="4800" b="1">
                <a:solidFill>
                  <a:schemeClr val="bg1"/>
                </a:solidFill>
                <a:latin typeface="Calibri" panose="020F0502020204030204" pitchFamily="34" charset="0"/>
              </a:rPr>
              <a:t> </a:t>
            </a:r>
            <a:r>
              <a:rPr lang="sv-SE" sz="4800" b="1" err="1">
                <a:solidFill>
                  <a:schemeClr val="bg1"/>
                </a:solidFill>
                <a:latin typeface="Calibri" panose="020F0502020204030204" pitchFamily="34" charset="0"/>
              </a:rPr>
              <a:t>education</a:t>
            </a:r>
            <a:r>
              <a:rPr lang="sv-SE" sz="4800" b="1">
                <a:solidFill>
                  <a:schemeClr val="bg1"/>
                </a:solidFill>
                <a:latin typeface="Calibri" panose="020F0502020204030204" pitchFamily="34" charset="0"/>
              </a:rPr>
              <a:t> on </a:t>
            </a:r>
            <a:r>
              <a:rPr lang="sv-SE" sz="4800" b="1" err="1">
                <a:solidFill>
                  <a:schemeClr val="bg1"/>
                </a:solidFill>
                <a:latin typeface="Calibri" panose="020F0502020204030204" pitchFamily="34" charset="0"/>
              </a:rPr>
              <a:t>freedom</a:t>
            </a:r>
            <a:r>
              <a:rPr lang="sv-SE" sz="4800" b="1">
                <a:solidFill>
                  <a:schemeClr val="bg1"/>
                </a:solidFill>
                <a:latin typeface="Calibri" panose="020F0502020204030204" pitchFamily="34" charset="0"/>
              </a:rPr>
              <a:t>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of</a:t>
            </a:r>
            <a:r>
              <a:rPr lang="sv-SE" sz="4800" b="1">
                <a:solidFill>
                  <a:schemeClr val="bg1"/>
                </a:solidFill>
                <a:latin typeface="Calibri" panose="020F0502020204030204" pitchFamily="34" charset="0"/>
              </a:rPr>
              <a:t> religion or </a:t>
            </a:r>
            <a:r>
              <a:rPr lang="sv-SE" sz="4800" b="1" err="1">
                <a:solidFill>
                  <a:schemeClr val="bg1"/>
                </a:solidFill>
                <a:latin typeface="Calibri" panose="020F0502020204030204" pitchFamily="34" charset="0"/>
              </a:rPr>
              <a:t>belief</a:t>
            </a:r>
            <a:r>
              <a:rPr lang="sv-SE" sz="4800" b="1">
                <a:solidFill>
                  <a:schemeClr val="bg1"/>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a:t>
            </a:r>
            <a:r>
              <a:rPr lang="sv-SE" sz="2400" err="1">
                <a:solidFill>
                  <a:schemeClr val="bg1"/>
                </a:solidFill>
                <a:latin typeface="Calibri" panose="020F0502020204030204" pitchFamily="34" charset="0"/>
              </a:rPr>
              <a:t>Shaheed</a:t>
            </a:r>
            <a:r>
              <a:rPr lang="sv-SE" sz="2400">
                <a:solidFill>
                  <a:schemeClr val="bg1"/>
                </a:solidFill>
                <a:latin typeface="Calibri" panose="020F0502020204030204" pitchFamily="34" charset="0"/>
              </a:rPr>
              <a:t> UN Special </a:t>
            </a:r>
            <a:r>
              <a:rPr lang="sv-SE" sz="2400" err="1">
                <a:solidFill>
                  <a:schemeClr val="bg1"/>
                </a:solidFill>
                <a:latin typeface="Calibri" panose="020F0502020204030204" pitchFamily="34" charset="0"/>
              </a:rPr>
              <a:t>Rapporteur</a:t>
            </a:r>
            <a:r>
              <a:rPr lang="sv-SE" sz="2400">
                <a:solidFill>
                  <a:schemeClr val="bg1"/>
                </a:solidFill>
                <a:latin typeface="Calibri" panose="020F0502020204030204" pitchFamily="34" charset="0"/>
              </a:rPr>
              <a:t> on </a:t>
            </a:r>
            <a:br>
              <a:rPr lang="sv-SE" sz="2400">
                <a:solidFill>
                  <a:schemeClr val="bg1"/>
                </a:solidFill>
                <a:latin typeface="Calibri" panose="020F0502020204030204" pitchFamily="34" charset="0"/>
              </a:rPr>
            </a:br>
            <a:r>
              <a:rPr lang="sv-SE" sz="2400" err="1">
                <a:solidFill>
                  <a:schemeClr val="bg1"/>
                </a:solidFill>
                <a:latin typeface="Calibri" panose="020F0502020204030204" pitchFamily="34" charset="0"/>
              </a:rPr>
              <a:t>Freedom</a:t>
            </a:r>
            <a:r>
              <a:rPr lang="sv-SE" sz="2400">
                <a:solidFill>
                  <a:schemeClr val="bg1"/>
                </a:solidFill>
                <a:latin typeface="Calibri" panose="020F0502020204030204" pitchFamily="34" charset="0"/>
              </a:rPr>
              <a:t> </a:t>
            </a:r>
            <a:r>
              <a:rPr lang="sv-SE" sz="2400" err="1">
                <a:solidFill>
                  <a:schemeClr val="bg1"/>
                </a:solidFill>
                <a:latin typeface="Calibri" panose="020F0502020204030204" pitchFamily="34" charset="0"/>
              </a:rPr>
              <a:t>of</a:t>
            </a:r>
            <a:r>
              <a:rPr lang="sv-SE" sz="2400">
                <a:solidFill>
                  <a:schemeClr val="bg1"/>
                </a:solidFill>
                <a:latin typeface="Calibri" panose="020F0502020204030204" pitchFamily="34" charset="0"/>
              </a:rPr>
              <a:t> Religion or </a:t>
            </a:r>
            <a:r>
              <a:rPr lang="sv-SE" sz="2400" err="1">
                <a:solidFill>
                  <a:schemeClr val="bg1"/>
                </a:solidFill>
                <a:latin typeface="Calibri" panose="020F0502020204030204" pitchFamily="34" charset="0"/>
              </a:rPr>
              <a:t>Belief</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31288454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a:t>
            </a:r>
            <a:r>
              <a:rPr lang="sv-SE" sz="4400" b="1">
                <a:solidFill>
                  <a:schemeClr val="bg1"/>
                </a:solidFill>
                <a:latin typeface="Calibri" panose="020F0502020204030204" pitchFamily="34" charset="0"/>
              </a:rPr>
              <a:t> </a:t>
            </a:r>
            <a:r>
              <a:rPr lang="sv-SE" sz="4400" b="1" err="1">
                <a:solidFill>
                  <a:schemeClr val="bg1"/>
                </a:solidFill>
                <a:latin typeface="Calibri" panose="020F0502020204030204" pitchFamily="34" charset="0"/>
              </a:rPr>
              <a:t>learning</a:t>
            </a:r>
            <a:r>
              <a:rPr lang="sv-SE" sz="4400" b="1">
                <a:solidFill>
                  <a:schemeClr val="bg1"/>
                </a:solidFill>
                <a:latin typeface="Calibri" panose="020F0502020204030204" pitchFamily="34" charset="0"/>
              </a:rPr>
              <a:t> </a:t>
            </a:r>
            <a:br>
              <a:rPr lang="sv-SE" sz="4400" b="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a:t>
            </a:r>
            <a:r>
              <a:rPr lang="sv-SE" sz="3600" err="1">
                <a:solidFill>
                  <a:schemeClr val="bg1"/>
                </a:solidFill>
                <a:latin typeface="Calibri" panose="020F0502020204030204" pitchFamily="34" charset="0"/>
              </a:rPr>
              <a:t>faith</a:t>
            </a:r>
            <a:br>
              <a:rPr lang="sv-SE" sz="3600">
                <a:solidFill>
                  <a:schemeClr val="bg1"/>
                </a:solidFill>
                <a:latin typeface="Calibri" panose="020F0502020204030204" pitchFamily="34" charset="0"/>
              </a:rPr>
            </a:br>
            <a:r>
              <a:rPr lang="sv-SE" sz="3600" err="1">
                <a:solidFill>
                  <a:schemeClr val="bg1"/>
                </a:solidFill>
                <a:latin typeface="Calibri" panose="020F0502020204030204" pitchFamily="34" charset="0"/>
              </a:rPr>
              <a:t>communities</a:t>
            </a: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a:t>
            </a:r>
            <a:r>
              <a:rPr lang="sv-SE" sz="3600" err="1">
                <a:solidFill>
                  <a:schemeClr val="bg1"/>
                </a:solidFill>
                <a:latin typeface="Calibri" panose="020F0502020204030204" pitchFamily="34" charset="0"/>
              </a:rPr>
              <a:t>society</a:t>
            </a:r>
            <a:r>
              <a:rPr lang="sv-SE" sz="3600">
                <a:solidFill>
                  <a:schemeClr val="bg1"/>
                </a:solidFill>
                <a:latin typeface="Calibri" panose="020F0502020204030204" pitchFamily="34" charset="0"/>
              </a:rPr>
              <a:t>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a:t>
            </a:r>
            <a:r>
              <a:rPr lang="sv-SE" sz="3600" err="1">
                <a:solidFill>
                  <a:schemeClr val="bg1"/>
                </a:solidFill>
                <a:latin typeface="Calibri" panose="020F0502020204030204" pitchFamily="34" charset="0"/>
              </a:rPr>
              <a:t>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6806963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a:t>
            </a:r>
            <a:r>
              <a:rPr lang="sv-SE" sz="4400" err="1">
                <a:solidFill>
                  <a:schemeClr val="bg1"/>
                </a:solidFill>
                <a:latin typeface="Calibri" panose="020F0502020204030204" pitchFamily="34" charset="0"/>
              </a:rPr>
              <a:t>Xxx</a:t>
            </a:r>
            <a:r>
              <a:rPr lang="sv-SE" sz="4400">
                <a:solidFill>
                  <a:schemeClr val="bg1"/>
                </a:solidFill>
                <a:latin typeface="Calibri" panose="020F0502020204030204" pitchFamily="34" charset="0"/>
              </a:rPr>
              <a:t> xx </a:t>
            </a:r>
            <a:r>
              <a:rPr lang="sv-SE" sz="4400" err="1">
                <a:solidFill>
                  <a:schemeClr val="bg1"/>
                </a:solidFill>
                <a:latin typeface="Calibri" panose="020F0502020204030204" pitchFamily="34" charset="0"/>
              </a:rPr>
              <a:t>xxxx</a:t>
            </a:r>
            <a:r>
              <a:rPr lang="sv-SE" sz="4400">
                <a:solidFill>
                  <a:schemeClr val="bg1"/>
                </a:solidFill>
                <a:latin typeface="Calibri" panose="020F0502020204030204" pitchFamily="34" charset="0"/>
              </a:rPr>
              <a:t>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here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Xxxx</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40663488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846800292"/>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342824500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274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ED79642-1AE9-FC40-AECE-272A5099F5B9}"/>
              </a:ext>
            </a:extLst>
          </p:cNvPr>
          <p:cNvSpPr txBox="1">
            <a:spLocks/>
          </p:cNvSpPr>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7" name="Platshållare för innehåll 2">
            <a:extLst>
              <a:ext uri="{FF2B5EF4-FFF2-40B4-BE49-F238E27FC236}">
                <a16:creationId xmlns:a16="http://schemas.microsoft.com/office/drawing/2014/main" id="{4C3711F1-14C5-AB4A-963C-E2DB6643B16B}"/>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belief</a:t>
            </a:r>
            <a:r>
              <a:rPr lang="sv-SE">
                <a:solidFill>
                  <a:schemeClr val="tx1">
                    <a:lumMod val="65000"/>
                    <a:lumOff val="35000"/>
                  </a:schemeClr>
                </a:solidFill>
                <a:latin typeface="+mj-lt"/>
              </a:rPr>
              <a:t> </a:t>
            </a:r>
            <a:r>
              <a:rPr lang="sv-SE" err="1">
                <a:solidFill>
                  <a:schemeClr val="tx1">
                    <a:lumMod val="65000"/>
                    <a:lumOff val="35000"/>
                  </a:schemeClr>
                </a:solidFill>
                <a:latin typeface="+mj-lt"/>
              </a:rPr>
              <a:t>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a:t>
            </a:r>
            <a:r>
              <a:rPr lang="sv-SE">
                <a:solidFill>
                  <a:schemeClr val="tx1">
                    <a:lumMod val="65000"/>
                    <a:lumOff val="35000"/>
                  </a:schemeClr>
                </a:solidFill>
                <a:latin typeface="+mj-lt"/>
              </a:rPr>
              <a:t> and diplomats</a:t>
            </a:r>
          </a:p>
          <a:p>
            <a:r>
              <a:rPr lang="sv-SE" err="1">
                <a:solidFill>
                  <a:schemeClr val="tx1">
                    <a:lumMod val="65000"/>
                    <a:lumOff val="35000"/>
                  </a:schemeClr>
                </a:solidFill>
                <a:latin typeface="+mj-lt"/>
              </a:rPr>
              <a:t>Development</a:t>
            </a:r>
            <a:r>
              <a:rPr lang="sv-SE">
                <a:solidFill>
                  <a:schemeClr val="tx1">
                    <a:lumMod val="65000"/>
                    <a:lumOff val="35000"/>
                  </a:schemeClr>
                </a:solidFill>
                <a:latin typeface="+mj-lt"/>
              </a:rPr>
              <a:t> </a:t>
            </a:r>
            <a:r>
              <a:rPr lang="sv-SE" err="1">
                <a:solidFill>
                  <a:schemeClr val="tx1">
                    <a:lumMod val="65000"/>
                    <a:lumOff val="35000"/>
                  </a:schemeClr>
                </a:solidFill>
                <a:latin typeface="+mj-lt"/>
              </a:rPr>
              <a:t>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a:t>
            </a:r>
            <a:r>
              <a:rPr lang="sv-SE" err="1">
                <a:solidFill>
                  <a:schemeClr val="tx1">
                    <a:lumMod val="65000"/>
                    <a:lumOff val="35000"/>
                  </a:schemeClr>
                </a:solidFill>
                <a:latin typeface="+mj-lt"/>
              </a:rPr>
              <a:t>society</a:t>
            </a:r>
            <a:r>
              <a:rPr lang="sv-SE">
                <a:solidFill>
                  <a:schemeClr val="tx1">
                    <a:lumMod val="65000"/>
                    <a:lumOff val="35000"/>
                  </a:schemeClr>
                </a:solidFill>
                <a:latin typeface="+mj-lt"/>
              </a:rPr>
              <a:t> organisations</a:t>
            </a:r>
          </a:p>
          <a:p>
            <a:r>
              <a:rPr lang="sv-SE" err="1">
                <a:solidFill>
                  <a:schemeClr val="tx1">
                    <a:lumMod val="65000"/>
                    <a:lumOff val="35000"/>
                  </a:schemeClr>
                </a:solidFill>
                <a:latin typeface="+mj-lt"/>
              </a:rPr>
              <a:t>Grassroots</a:t>
            </a:r>
            <a:r>
              <a:rPr lang="sv-SE">
                <a:solidFill>
                  <a:schemeClr val="tx1">
                    <a:lumMod val="65000"/>
                    <a:lumOff val="35000"/>
                  </a:schemeClr>
                </a:solidFill>
                <a:latin typeface="+mj-lt"/>
              </a:rPr>
              <a:t> </a:t>
            </a:r>
            <a:r>
              <a:rPr lang="sv-SE" err="1">
                <a:solidFill>
                  <a:schemeClr val="tx1">
                    <a:lumMod val="65000"/>
                    <a:lumOff val="35000"/>
                  </a:schemeClr>
                </a:solidFill>
                <a:latin typeface="+mj-lt"/>
              </a:rPr>
              <a:t>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training</a:t>
            </a:r>
            <a:r>
              <a:rPr lang="sv-SE">
                <a:solidFill>
                  <a:schemeClr val="tx1">
                    <a:lumMod val="65000"/>
                    <a:lumOff val="35000"/>
                  </a:schemeClr>
                </a:solidFill>
                <a:latin typeface="+mj-lt"/>
              </a:rPr>
              <a:t>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5332984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18034314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13790553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solidFill>
                <a:schemeClr val="tx1">
                  <a:lumMod val="65000"/>
                  <a:lumOff val="35000"/>
                </a:schemeClr>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30948186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a:t>
            </a:r>
            <a:r>
              <a:rPr lang="sv-SE" sz="4800" b="1">
                <a:solidFill>
                  <a:schemeClr val="tx1">
                    <a:lumMod val="65000"/>
                    <a:lumOff val="35000"/>
                  </a:schemeClr>
                </a:solidFill>
              </a:rPr>
              <a:t> </a:t>
            </a:r>
            <a:r>
              <a:rPr lang="sv-SE" sz="4800" b="1" err="1">
                <a:solidFill>
                  <a:schemeClr val="tx1">
                    <a:lumMod val="65000"/>
                    <a:lumOff val="35000"/>
                  </a:schemeClr>
                </a:solidFill>
              </a:rPr>
              <a:t>learning</a:t>
            </a:r>
            <a:r>
              <a:rPr lang="sv-SE" sz="4800" b="1">
                <a:solidFill>
                  <a:schemeClr val="tx1">
                    <a:lumMod val="65000"/>
                    <a:lumOff val="35000"/>
                  </a:schemeClr>
                </a:solidFill>
              </a:rPr>
              <a:t> </a:t>
            </a:r>
            <a:r>
              <a:rPr lang="sv-SE" sz="4800" b="1" err="1">
                <a:solidFill>
                  <a:schemeClr val="tx1">
                    <a:lumMod val="65000"/>
                    <a:lumOff val="35000"/>
                  </a:schemeClr>
                </a:solidFill>
              </a:rPr>
              <a:t>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a:t>
            </a:r>
            <a:r>
              <a:rPr lang="sv-SE" sz="4000" err="1">
                <a:solidFill>
                  <a:schemeClr val="tx1">
                    <a:lumMod val="65000"/>
                    <a:lumOff val="35000"/>
                  </a:schemeClr>
                </a:solidFill>
              </a:rPr>
              <a:t>faith</a:t>
            </a:r>
            <a:r>
              <a:rPr lang="sv-SE" sz="4000">
                <a:solidFill>
                  <a:schemeClr val="tx1">
                    <a:lumMod val="65000"/>
                    <a:lumOff val="35000"/>
                  </a:schemeClr>
                </a:solidFill>
              </a:rPr>
              <a:t> </a:t>
            </a:r>
            <a:r>
              <a:rPr lang="sv-SE" sz="4000" err="1">
                <a:solidFill>
                  <a:schemeClr val="tx1">
                    <a:lumMod val="65000"/>
                    <a:lumOff val="35000"/>
                  </a:schemeClr>
                </a:solidFill>
              </a:rPr>
              <a:t>communities</a:t>
            </a:r>
            <a:r>
              <a:rPr lang="sv-SE" sz="4000">
                <a:solidFill>
                  <a:schemeClr val="tx1">
                    <a:lumMod val="65000"/>
                    <a:lumOff val="35000"/>
                  </a:schemeClr>
                </a:solidFill>
              </a:rPr>
              <a:t>, civil </a:t>
            </a:r>
            <a:r>
              <a:rPr lang="sv-SE" sz="4000" err="1">
                <a:solidFill>
                  <a:schemeClr val="tx1">
                    <a:lumMod val="65000"/>
                    <a:lumOff val="35000"/>
                  </a:schemeClr>
                </a:solidFill>
              </a:rPr>
              <a:t>society</a:t>
            </a:r>
            <a:r>
              <a:rPr lang="sv-SE" sz="4000">
                <a:solidFill>
                  <a:schemeClr val="tx1">
                    <a:lumMod val="65000"/>
                    <a:lumOff val="35000"/>
                  </a:schemeClr>
                </a:solidFill>
              </a:rPr>
              <a:t> </a:t>
            </a:r>
            <a:br>
              <a:rPr lang="sv-SE" sz="4000">
                <a:solidFill>
                  <a:schemeClr val="tx1">
                    <a:lumMod val="65000"/>
                    <a:lumOff val="35000"/>
                  </a:schemeClr>
                </a:solidFill>
              </a:rPr>
            </a:br>
            <a:r>
              <a:rPr lang="sv-SE" sz="4000">
                <a:solidFill>
                  <a:schemeClr val="tx1">
                    <a:lumMod val="65000"/>
                    <a:lumOff val="35000"/>
                  </a:schemeClr>
                </a:solidFill>
              </a:rPr>
              <a:t>and decision-</a:t>
            </a:r>
            <a:r>
              <a:rPr lang="sv-SE" sz="4000" err="1">
                <a:solidFill>
                  <a:schemeClr val="tx1">
                    <a:lumMod val="65000"/>
                    <a:lumOff val="35000"/>
                  </a:schemeClr>
                </a:solidFill>
              </a:rPr>
              <a:t>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err="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13502072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DBEA6E-09E8-E84E-A36F-75F7B82089F6}"/>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5" name="Rubrik 1">
            <a:extLst>
              <a:ext uri="{FF2B5EF4-FFF2-40B4-BE49-F238E27FC236}">
                <a16:creationId xmlns:a16="http://schemas.microsoft.com/office/drawing/2014/main" id="{DD6B8644-EE82-0D4B-AD2B-006357A3A3D1}"/>
              </a:ext>
            </a:extLst>
          </p:cNvPr>
          <p:cNvSpPr txBox="1">
            <a:spLocks/>
          </p:cNvSpPr>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229262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tx1">
                    <a:lumMod val="65000"/>
                    <a:lumOff val="35000"/>
                  </a:schemeClr>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belief</a:t>
            </a:r>
            <a:r>
              <a:rPr lang="sv-SE">
                <a:solidFill>
                  <a:schemeClr val="tx1">
                    <a:lumMod val="65000"/>
                    <a:lumOff val="35000"/>
                  </a:schemeClr>
                </a:solidFill>
                <a:latin typeface="+mj-lt"/>
              </a:rPr>
              <a:t> </a:t>
            </a:r>
            <a:r>
              <a:rPr lang="sv-SE" err="1">
                <a:solidFill>
                  <a:schemeClr val="tx1">
                    <a:lumMod val="65000"/>
                    <a:lumOff val="35000"/>
                  </a:schemeClr>
                </a:solidFill>
                <a:latin typeface="+mj-lt"/>
              </a:rPr>
              <a:t>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a:t>
            </a:r>
            <a:r>
              <a:rPr lang="sv-SE">
                <a:solidFill>
                  <a:schemeClr val="tx1">
                    <a:lumMod val="65000"/>
                    <a:lumOff val="35000"/>
                  </a:schemeClr>
                </a:solidFill>
                <a:latin typeface="+mj-lt"/>
              </a:rPr>
              <a:t> and diplomats</a:t>
            </a:r>
          </a:p>
          <a:p>
            <a:r>
              <a:rPr lang="sv-SE" err="1">
                <a:solidFill>
                  <a:schemeClr val="tx1">
                    <a:lumMod val="65000"/>
                    <a:lumOff val="35000"/>
                  </a:schemeClr>
                </a:solidFill>
                <a:latin typeface="+mj-lt"/>
              </a:rPr>
              <a:t>Development</a:t>
            </a:r>
            <a:r>
              <a:rPr lang="sv-SE">
                <a:solidFill>
                  <a:schemeClr val="tx1">
                    <a:lumMod val="65000"/>
                    <a:lumOff val="35000"/>
                  </a:schemeClr>
                </a:solidFill>
                <a:latin typeface="+mj-lt"/>
              </a:rPr>
              <a:t> </a:t>
            </a:r>
            <a:r>
              <a:rPr lang="sv-SE" err="1">
                <a:solidFill>
                  <a:schemeClr val="tx1">
                    <a:lumMod val="65000"/>
                    <a:lumOff val="35000"/>
                  </a:schemeClr>
                </a:solidFill>
                <a:latin typeface="+mj-lt"/>
              </a:rPr>
              <a:t>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a:t>
            </a:r>
            <a:r>
              <a:rPr lang="sv-SE" err="1">
                <a:solidFill>
                  <a:schemeClr val="tx1">
                    <a:lumMod val="65000"/>
                    <a:lumOff val="35000"/>
                  </a:schemeClr>
                </a:solidFill>
                <a:latin typeface="+mj-lt"/>
              </a:rPr>
              <a:t>society</a:t>
            </a:r>
            <a:r>
              <a:rPr lang="sv-SE">
                <a:solidFill>
                  <a:schemeClr val="tx1">
                    <a:lumMod val="65000"/>
                    <a:lumOff val="35000"/>
                  </a:schemeClr>
                </a:solidFill>
                <a:latin typeface="+mj-lt"/>
              </a:rPr>
              <a:t> organisations</a:t>
            </a:r>
          </a:p>
          <a:p>
            <a:r>
              <a:rPr lang="sv-SE" err="1">
                <a:solidFill>
                  <a:schemeClr val="tx1">
                    <a:lumMod val="65000"/>
                    <a:lumOff val="35000"/>
                  </a:schemeClr>
                </a:solidFill>
                <a:latin typeface="+mj-lt"/>
              </a:rPr>
              <a:t>Grassroots</a:t>
            </a:r>
            <a:r>
              <a:rPr lang="sv-SE">
                <a:solidFill>
                  <a:schemeClr val="tx1">
                    <a:lumMod val="65000"/>
                    <a:lumOff val="35000"/>
                  </a:schemeClr>
                </a:solidFill>
                <a:latin typeface="+mj-lt"/>
              </a:rPr>
              <a:t> </a:t>
            </a:r>
            <a:r>
              <a:rPr lang="sv-SE" err="1">
                <a:solidFill>
                  <a:schemeClr val="tx1">
                    <a:lumMod val="65000"/>
                    <a:lumOff val="35000"/>
                  </a:schemeClr>
                </a:solidFill>
                <a:latin typeface="+mj-lt"/>
              </a:rPr>
              <a:t>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training</a:t>
            </a:r>
            <a:r>
              <a:rPr lang="sv-SE">
                <a:solidFill>
                  <a:schemeClr val="tx1">
                    <a:lumMod val="65000"/>
                    <a:lumOff val="35000"/>
                  </a:schemeClr>
                </a:solidFill>
                <a:latin typeface="+mj-lt"/>
              </a:rPr>
              <a:t>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solidFill>
                <a:schemeClr val="tx1">
                  <a:lumMod val="65000"/>
                  <a:lumOff val="35000"/>
                </a:schemeClr>
              </a:solidFill>
              <a:latin typeface="+mj-lt"/>
            </a:endParaRPr>
          </a:p>
        </p:txBody>
      </p:sp>
    </p:spTree>
    <p:extLst>
      <p:ext uri="{BB962C8B-B14F-4D97-AF65-F5344CB8AC3E}">
        <p14:creationId xmlns:p14="http://schemas.microsoft.com/office/powerpoint/2010/main" val="18199131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a:spLocks/>
          </p:cNvSpPr>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a:t>
            </a:r>
            <a:r>
              <a:rPr lang="sv-SE" sz="4800" b="1" err="1">
                <a:solidFill>
                  <a:schemeClr val="tx1">
                    <a:lumMod val="65000"/>
                    <a:lumOff val="35000"/>
                  </a:schemeClr>
                </a:solidFill>
                <a:latin typeface="Calibri" panose="020F0502020204030204" pitchFamily="34" charset="0"/>
              </a:rPr>
              <a:t>leap</a:t>
            </a:r>
            <a:r>
              <a:rPr lang="sv-SE" sz="4800" b="1">
                <a:solidFill>
                  <a:schemeClr val="tx1">
                    <a:lumMod val="65000"/>
                    <a:lumOff val="35000"/>
                  </a:schemeClr>
                </a:solidFill>
                <a:latin typeface="Calibri" panose="020F0502020204030204" pitchFamily="34" charset="0"/>
              </a:rPr>
              <a:t> for human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rights</a:t>
            </a:r>
            <a:r>
              <a:rPr lang="sv-SE" sz="4800" b="1">
                <a:solidFill>
                  <a:schemeClr val="tx1">
                    <a:lumMod val="65000"/>
                    <a:lumOff val="35000"/>
                  </a:schemeClr>
                </a:solidFill>
                <a:latin typeface="Calibri" panose="020F0502020204030204" pitchFamily="34" charset="0"/>
              </a:rPr>
              <a:t> </a:t>
            </a:r>
            <a:r>
              <a:rPr lang="sv-SE" sz="4800" b="1" err="1">
                <a:solidFill>
                  <a:schemeClr val="tx1">
                    <a:lumMod val="65000"/>
                    <a:lumOff val="35000"/>
                  </a:schemeClr>
                </a:solidFill>
                <a:latin typeface="Calibri" panose="020F0502020204030204" pitchFamily="34" charset="0"/>
              </a:rPr>
              <a:t>education</a:t>
            </a:r>
            <a:r>
              <a:rPr lang="sv-SE" sz="4800" b="1">
                <a:solidFill>
                  <a:schemeClr val="tx1">
                    <a:lumMod val="65000"/>
                    <a:lumOff val="35000"/>
                  </a:schemeClr>
                </a:solidFill>
                <a:latin typeface="Calibri" panose="020F0502020204030204" pitchFamily="34" charset="0"/>
              </a:rPr>
              <a:t> on </a:t>
            </a:r>
            <a:r>
              <a:rPr lang="sv-SE" sz="4800" b="1" err="1">
                <a:solidFill>
                  <a:schemeClr val="tx1">
                    <a:lumMod val="65000"/>
                    <a:lumOff val="35000"/>
                  </a:schemeClr>
                </a:solidFill>
                <a:latin typeface="Calibri" panose="020F0502020204030204" pitchFamily="34" charset="0"/>
              </a:rPr>
              <a:t>freedom</a:t>
            </a:r>
            <a:r>
              <a:rPr lang="sv-SE" sz="4800" b="1">
                <a:solidFill>
                  <a:schemeClr val="tx1">
                    <a:lumMod val="65000"/>
                    <a:lumOff val="35000"/>
                  </a:schemeClr>
                </a:solidFill>
                <a:latin typeface="Calibri" panose="020F0502020204030204" pitchFamily="34" charset="0"/>
              </a:rPr>
              <a:t>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of</a:t>
            </a:r>
            <a:r>
              <a:rPr lang="sv-SE" sz="4800" b="1">
                <a:solidFill>
                  <a:schemeClr val="tx1">
                    <a:lumMod val="65000"/>
                    <a:lumOff val="35000"/>
                  </a:schemeClr>
                </a:solidFill>
                <a:latin typeface="Calibri" panose="020F0502020204030204" pitchFamily="34" charset="0"/>
              </a:rPr>
              <a:t> religion or </a:t>
            </a:r>
            <a:r>
              <a:rPr lang="sv-SE" sz="4800" b="1" err="1">
                <a:solidFill>
                  <a:schemeClr val="tx1">
                    <a:lumMod val="65000"/>
                    <a:lumOff val="35000"/>
                  </a:schemeClr>
                </a:solidFill>
                <a:latin typeface="Calibri" panose="020F0502020204030204" pitchFamily="34" charset="0"/>
              </a:rPr>
              <a:t>belief</a:t>
            </a:r>
            <a:r>
              <a:rPr lang="sv-SE" sz="4800" b="1">
                <a:solidFill>
                  <a:schemeClr val="tx1">
                    <a:lumMod val="65000"/>
                    <a:lumOff val="35000"/>
                  </a:schemeClr>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solidFill>
                <a:schemeClr val="tx1">
                  <a:lumMod val="65000"/>
                  <a:lumOff val="35000"/>
                </a:schemeClr>
              </a:solidFill>
              <a:latin typeface="Calibri" panose="020F0502020204030204" pitchFamily="34" charset="0"/>
            </a:endParaRPr>
          </a:p>
          <a:p>
            <a:pPr algn="ctr"/>
            <a:br>
              <a:rPr lang="sv-SE" sz="3600" b="1">
                <a:solidFill>
                  <a:schemeClr val="tx1">
                    <a:lumMod val="65000"/>
                    <a:lumOff val="35000"/>
                  </a:schemeClr>
                </a:solidFill>
                <a:latin typeface="Calibri" panose="020F0502020204030204" pitchFamily="34" charset="0"/>
              </a:rPr>
            </a:br>
            <a:endParaRPr lang="sv-SE" b="1">
              <a:solidFill>
                <a:schemeClr val="tx1">
                  <a:lumMod val="65000"/>
                  <a:lumOff val="35000"/>
                </a:schemeClr>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a:t>
            </a:r>
            <a:r>
              <a:rPr lang="sv-SE" sz="2400" err="1">
                <a:solidFill>
                  <a:schemeClr val="tx1">
                    <a:lumMod val="65000"/>
                    <a:lumOff val="35000"/>
                  </a:schemeClr>
                </a:solidFill>
                <a:latin typeface="Calibri" panose="020F0502020204030204" pitchFamily="34" charset="0"/>
              </a:rPr>
              <a:t>Shaheed</a:t>
            </a:r>
            <a:r>
              <a:rPr lang="sv-SE" sz="2400">
                <a:solidFill>
                  <a:schemeClr val="tx1">
                    <a:lumMod val="65000"/>
                    <a:lumOff val="35000"/>
                  </a:schemeClr>
                </a:solidFill>
                <a:latin typeface="Calibri" panose="020F0502020204030204" pitchFamily="34" charset="0"/>
              </a:rPr>
              <a:t> UN Special </a:t>
            </a:r>
            <a:r>
              <a:rPr lang="sv-SE" sz="2400" err="1">
                <a:solidFill>
                  <a:schemeClr val="tx1">
                    <a:lumMod val="65000"/>
                    <a:lumOff val="35000"/>
                  </a:schemeClr>
                </a:solidFill>
                <a:latin typeface="Calibri" panose="020F0502020204030204" pitchFamily="34" charset="0"/>
              </a:rPr>
              <a:t>Rapporteur</a:t>
            </a:r>
            <a:r>
              <a:rPr lang="sv-SE" sz="2400">
                <a:solidFill>
                  <a:schemeClr val="tx1">
                    <a:lumMod val="65000"/>
                    <a:lumOff val="35000"/>
                  </a:schemeClr>
                </a:solidFill>
                <a:latin typeface="Calibri" panose="020F0502020204030204" pitchFamily="34" charset="0"/>
              </a:rPr>
              <a:t> on </a:t>
            </a:r>
            <a:br>
              <a:rPr lang="sv-SE" sz="2400">
                <a:solidFill>
                  <a:schemeClr val="tx1">
                    <a:lumMod val="65000"/>
                    <a:lumOff val="35000"/>
                  </a:schemeClr>
                </a:solidFill>
                <a:latin typeface="Calibri" panose="020F0502020204030204" pitchFamily="34" charset="0"/>
              </a:rPr>
            </a:br>
            <a:r>
              <a:rPr lang="sv-SE" sz="2400" err="1">
                <a:solidFill>
                  <a:schemeClr val="tx1">
                    <a:lumMod val="65000"/>
                    <a:lumOff val="35000"/>
                  </a:schemeClr>
                </a:solidFill>
                <a:latin typeface="Calibri" panose="020F0502020204030204" pitchFamily="34" charset="0"/>
              </a:rPr>
              <a:t>Freedom</a:t>
            </a:r>
            <a:r>
              <a:rPr lang="sv-SE" sz="2400">
                <a:solidFill>
                  <a:schemeClr val="tx1">
                    <a:lumMod val="65000"/>
                    <a:lumOff val="35000"/>
                  </a:schemeClr>
                </a:solidFill>
                <a:latin typeface="Calibri" panose="020F0502020204030204" pitchFamily="34" charset="0"/>
              </a:rPr>
              <a:t> </a:t>
            </a:r>
            <a:r>
              <a:rPr lang="sv-SE" sz="2400" err="1">
                <a:solidFill>
                  <a:schemeClr val="tx1">
                    <a:lumMod val="65000"/>
                    <a:lumOff val="35000"/>
                  </a:schemeClr>
                </a:solidFill>
                <a:latin typeface="Calibri" panose="020F0502020204030204" pitchFamily="34" charset="0"/>
              </a:rPr>
              <a:t>of</a:t>
            </a:r>
            <a:r>
              <a:rPr lang="sv-SE" sz="2400">
                <a:solidFill>
                  <a:schemeClr val="tx1">
                    <a:lumMod val="65000"/>
                    <a:lumOff val="35000"/>
                  </a:schemeClr>
                </a:solidFill>
                <a:latin typeface="Calibri" panose="020F0502020204030204" pitchFamily="34" charset="0"/>
              </a:rPr>
              <a:t> Religion or </a:t>
            </a:r>
            <a:r>
              <a:rPr lang="sv-SE" sz="2400" err="1">
                <a:solidFill>
                  <a:schemeClr val="tx1">
                    <a:lumMod val="65000"/>
                    <a:lumOff val="35000"/>
                  </a:schemeClr>
                </a:solidFill>
                <a:latin typeface="Calibri" panose="020F0502020204030204" pitchFamily="34" charset="0"/>
              </a:rPr>
              <a:t>Belief</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1790737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a:t>
            </a:r>
            <a:r>
              <a:rPr lang="sv-SE" sz="4400" b="1">
                <a:solidFill>
                  <a:schemeClr val="tx1">
                    <a:lumMod val="65000"/>
                    <a:lumOff val="35000"/>
                  </a:schemeClr>
                </a:solidFill>
                <a:latin typeface="Calibri" panose="020F0502020204030204" pitchFamily="34" charset="0"/>
              </a:rPr>
              <a:t> </a:t>
            </a:r>
            <a:r>
              <a:rPr lang="sv-SE" sz="4400" b="1" err="1">
                <a:solidFill>
                  <a:schemeClr val="tx1">
                    <a:lumMod val="65000"/>
                    <a:lumOff val="35000"/>
                  </a:schemeClr>
                </a:solidFill>
                <a:latin typeface="Calibri" panose="020F0502020204030204" pitchFamily="34" charset="0"/>
              </a:rPr>
              <a:t>learning</a:t>
            </a:r>
            <a:r>
              <a:rPr lang="sv-SE" sz="4400" b="1">
                <a:solidFill>
                  <a:schemeClr val="tx1">
                    <a:lumMod val="65000"/>
                    <a:lumOff val="35000"/>
                  </a:schemeClr>
                </a:solidFill>
                <a:latin typeface="Calibri" panose="020F0502020204030204" pitchFamily="34" charset="0"/>
              </a:rPr>
              <a:t> </a:t>
            </a:r>
            <a:br>
              <a:rPr lang="sv-SE" sz="4400" b="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a:t>
            </a:r>
            <a:r>
              <a:rPr lang="sv-SE" sz="3600" err="1">
                <a:solidFill>
                  <a:schemeClr val="tx1">
                    <a:lumMod val="65000"/>
                    <a:lumOff val="35000"/>
                  </a:schemeClr>
                </a:solidFill>
                <a:latin typeface="Calibri" panose="020F0502020204030204" pitchFamily="34" charset="0"/>
              </a:rPr>
              <a:t>faith</a:t>
            </a:r>
            <a:br>
              <a:rPr lang="sv-SE" sz="3600">
                <a:solidFill>
                  <a:schemeClr val="tx1">
                    <a:lumMod val="65000"/>
                    <a:lumOff val="35000"/>
                  </a:schemeClr>
                </a:solidFill>
                <a:latin typeface="Calibri" panose="020F0502020204030204" pitchFamily="34" charset="0"/>
              </a:rPr>
            </a:br>
            <a:r>
              <a:rPr lang="sv-SE" sz="3600" err="1">
                <a:solidFill>
                  <a:schemeClr val="tx1">
                    <a:lumMod val="65000"/>
                    <a:lumOff val="35000"/>
                  </a:schemeClr>
                </a:solidFill>
                <a:latin typeface="Calibri" panose="020F0502020204030204" pitchFamily="34" charset="0"/>
              </a:rPr>
              <a:t>communities</a:t>
            </a: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a:t>
            </a:r>
            <a:r>
              <a:rPr lang="sv-SE" sz="3600" err="1">
                <a:solidFill>
                  <a:schemeClr val="tx1">
                    <a:lumMod val="65000"/>
                    <a:lumOff val="35000"/>
                  </a:schemeClr>
                </a:solidFill>
                <a:latin typeface="Calibri" panose="020F0502020204030204" pitchFamily="34" charset="0"/>
              </a:rPr>
              <a:t>society</a:t>
            </a:r>
            <a:r>
              <a:rPr lang="sv-SE" sz="3600">
                <a:solidFill>
                  <a:schemeClr val="tx1">
                    <a:lumMod val="65000"/>
                    <a:lumOff val="35000"/>
                  </a:schemeClr>
                </a:solidFill>
                <a:latin typeface="Calibri" panose="020F0502020204030204" pitchFamily="34" charset="0"/>
              </a:rPr>
              <a:t>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a:t>
            </a:r>
            <a:r>
              <a:rPr lang="sv-SE" sz="3600" err="1">
                <a:solidFill>
                  <a:schemeClr val="tx1">
                    <a:lumMod val="65000"/>
                    <a:lumOff val="35000"/>
                  </a:schemeClr>
                </a:solidFill>
                <a:latin typeface="Calibri" panose="020F0502020204030204" pitchFamily="34" charset="0"/>
              </a:rPr>
              <a:t>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23552793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a:t>
            </a:r>
            <a:r>
              <a:rPr lang="sv-SE" sz="4400" err="1">
                <a:solidFill>
                  <a:schemeClr val="tx1">
                    <a:lumMod val="65000"/>
                    <a:lumOff val="35000"/>
                  </a:schemeClr>
                </a:solidFill>
                <a:latin typeface="Calibri" panose="020F0502020204030204" pitchFamily="34" charset="0"/>
              </a:rPr>
              <a:t>Xxx</a:t>
            </a:r>
            <a:r>
              <a:rPr lang="sv-SE" sz="4400">
                <a:solidFill>
                  <a:schemeClr val="tx1">
                    <a:lumMod val="65000"/>
                    <a:lumOff val="35000"/>
                  </a:schemeClr>
                </a:solidFill>
                <a:latin typeface="Calibri" panose="020F0502020204030204" pitchFamily="34" charset="0"/>
              </a:rPr>
              <a:t> xx </a:t>
            </a:r>
            <a:r>
              <a:rPr lang="sv-SE" sz="4400" err="1">
                <a:solidFill>
                  <a:schemeClr val="tx1">
                    <a:lumMod val="65000"/>
                    <a:lumOff val="35000"/>
                  </a:schemeClr>
                </a:solidFill>
                <a:latin typeface="Calibri" panose="020F0502020204030204" pitchFamily="34" charset="0"/>
              </a:rPr>
              <a:t>xxxx</a:t>
            </a:r>
            <a:r>
              <a:rPr lang="sv-SE" sz="4400">
                <a:solidFill>
                  <a:schemeClr val="tx1">
                    <a:lumMod val="65000"/>
                    <a:lumOff val="35000"/>
                  </a:schemeClr>
                </a:solidFill>
                <a:latin typeface="Calibri" panose="020F0502020204030204" pitchFamily="34" charset="0"/>
              </a:rPr>
              <a:t> xxx”</a:t>
            </a:r>
          </a:p>
          <a:p>
            <a:endParaRPr lang="sv-SE" sz="3600">
              <a:solidFill>
                <a:schemeClr val="tx1">
                  <a:lumMod val="65000"/>
                  <a:lumOff val="35000"/>
                </a:schemeClr>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here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Xxxx</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9328685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207184636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226448902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548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7583AAED-A2DB-FF4A-8809-B512F558AC92}"/>
              </a:ext>
            </a:extLst>
          </p:cNvPr>
          <p:cNvSpPr txBox="1">
            <a:spLocks/>
          </p:cNvSpPr>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a:t>
            </a:r>
            <a:r>
              <a:rPr lang="sv-SE" sz="4800" b="1" err="1">
                <a:solidFill>
                  <a:schemeClr val="tx1">
                    <a:lumMod val="65000"/>
                    <a:lumOff val="35000"/>
                  </a:schemeClr>
                </a:solidFill>
                <a:latin typeface="Calibri" panose="020F0502020204030204" pitchFamily="34" charset="0"/>
              </a:rPr>
              <a:t>leap</a:t>
            </a:r>
            <a:r>
              <a:rPr lang="sv-SE" sz="4800" b="1">
                <a:solidFill>
                  <a:schemeClr val="tx1">
                    <a:lumMod val="65000"/>
                    <a:lumOff val="35000"/>
                  </a:schemeClr>
                </a:solidFill>
                <a:latin typeface="Calibri" panose="020F0502020204030204" pitchFamily="34" charset="0"/>
              </a:rPr>
              <a:t> for human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rights</a:t>
            </a:r>
            <a:r>
              <a:rPr lang="sv-SE" sz="4800" b="1">
                <a:solidFill>
                  <a:schemeClr val="tx1">
                    <a:lumMod val="65000"/>
                    <a:lumOff val="35000"/>
                  </a:schemeClr>
                </a:solidFill>
                <a:latin typeface="Calibri" panose="020F0502020204030204" pitchFamily="34" charset="0"/>
              </a:rPr>
              <a:t> </a:t>
            </a:r>
            <a:r>
              <a:rPr lang="sv-SE" sz="4800" b="1" err="1">
                <a:solidFill>
                  <a:schemeClr val="tx1">
                    <a:lumMod val="65000"/>
                    <a:lumOff val="35000"/>
                  </a:schemeClr>
                </a:solidFill>
                <a:latin typeface="Calibri" panose="020F0502020204030204" pitchFamily="34" charset="0"/>
              </a:rPr>
              <a:t>education</a:t>
            </a:r>
            <a:r>
              <a:rPr lang="sv-SE" sz="4800" b="1">
                <a:solidFill>
                  <a:schemeClr val="tx1">
                    <a:lumMod val="65000"/>
                    <a:lumOff val="35000"/>
                  </a:schemeClr>
                </a:solidFill>
                <a:latin typeface="Calibri" panose="020F0502020204030204" pitchFamily="34" charset="0"/>
              </a:rPr>
              <a:t> on </a:t>
            </a:r>
            <a:r>
              <a:rPr lang="sv-SE" sz="4800" b="1" err="1">
                <a:solidFill>
                  <a:schemeClr val="tx1">
                    <a:lumMod val="65000"/>
                    <a:lumOff val="35000"/>
                  </a:schemeClr>
                </a:solidFill>
                <a:latin typeface="Calibri" panose="020F0502020204030204" pitchFamily="34" charset="0"/>
              </a:rPr>
              <a:t>freedom</a:t>
            </a:r>
            <a:r>
              <a:rPr lang="sv-SE" sz="4800" b="1">
                <a:solidFill>
                  <a:schemeClr val="tx1">
                    <a:lumMod val="65000"/>
                    <a:lumOff val="35000"/>
                  </a:schemeClr>
                </a:solidFill>
                <a:latin typeface="Calibri" panose="020F0502020204030204" pitchFamily="34" charset="0"/>
              </a:rPr>
              <a:t>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of</a:t>
            </a:r>
            <a:r>
              <a:rPr lang="sv-SE" sz="4800" b="1">
                <a:solidFill>
                  <a:schemeClr val="tx1">
                    <a:lumMod val="65000"/>
                    <a:lumOff val="35000"/>
                  </a:schemeClr>
                </a:solidFill>
                <a:latin typeface="Calibri" panose="020F0502020204030204" pitchFamily="34" charset="0"/>
              </a:rPr>
              <a:t> religion or </a:t>
            </a:r>
            <a:r>
              <a:rPr lang="sv-SE" sz="4800" b="1" err="1">
                <a:solidFill>
                  <a:schemeClr val="tx1">
                    <a:lumMod val="65000"/>
                    <a:lumOff val="35000"/>
                  </a:schemeClr>
                </a:solidFill>
                <a:latin typeface="Calibri" panose="020F0502020204030204" pitchFamily="34" charset="0"/>
              </a:rPr>
              <a:t>belief</a:t>
            </a:r>
            <a:r>
              <a:rPr lang="sv-SE" sz="4800" b="1">
                <a:solidFill>
                  <a:schemeClr val="tx1">
                    <a:lumMod val="65000"/>
                    <a:lumOff val="35000"/>
                  </a:schemeClr>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5" name="Rektangel 4">
            <a:extLst>
              <a:ext uri="{FF2B5EF4-FFF2-40B4-BE49-F238E27FC236}">
                <a16:creationId xmlns:a16="http://schemas.microsoft.com/office/drawing/2014/main" id="{3EE7E17D-AE50-234B-948C-D0413E9363A6}"/>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a:t>
            </a:r>
            <a:r>
              <a:rPr lang="sv-SE" sz="2400" err="1">
                <a:solidFill>
                  <a:schemeClr val="tx1">
                    <a:lumMod val="65000"/>
                    <a:lumOff val="35000"/>
                  </a:schemeClr>
                </a:solidFill>
                <a:latin typeface="Calibri" panose="020F0502020204030204" pitchFamily="34" charset="0"/>
              </a:rPr>
              <a:t>Shaheed</a:t>
            </a:r>
            <a:r>
              <a:rPr lang="sv-SE" sz="2400">
                <a:solidFill>
                  <a:schemeClr val="tx1">
                    <a:lumMod val="65000"/>
                    <a:lumOff val="35000"/>
                  </a:schemeClr>
                </a:solidFill>
                <a:latin typeface="Calibri" panose="020F0502020204030204" pitchFamily="34" charset="0"/>
              </a:rPr>
              <a:t> UN Special </a:t>
            </a:r>
            <a:r>
              <a:rPr lang="sv-SE" sz="2400" err="1">
                <a:solidFill>
                  <a:schemeClr val="tx1">
                    <a:lumMod val="65000"/>
                    <a:lumOff val="35000"/>
                  </a:schemeClr>
                </a:solidFill>
                <a:latin typeface="Calibri" panose="020F0502020204030204" pitchFamily="34" charset="0"/>
              </a:rPr>
              <a:t>Rapporteur</a:t>
            </a:r>
            <a:r>
              <a:rPr lang="sv-SE" sz="2400">
                <a:solidFill>
                  <a:schemeClr val="tx1">
                    <a:lumMod val="65000"/>
                    <a:lumOff val="35000"/>
                  </a:schemeClr>
                </a:solidFill>
                <a:latin typeface="Calibri" panose="020F0502020204030204" pitchFamily="34" charset="0"/>
              </a:rPr>
              <a:t> on </a:t>
            </a:r>
            <a:br>
              <a:rPr lang="sv-SE" sz="2400">
                <a:solidFill>
                  <a:schemeClr val="tx1">
                    <a:lumMod val="65000"/>
                    <a:lumOff val="35000"/>
                  </a:schemeClr>
                </a:solidFill>
                <a:latin typeface="Calibri" panose="020F0502020204030204" pitchFamily="34" charset="0"/>
              </a:rPr>
            </a:br>
            <a:r>
              <a:rPr lang="sv-SE" sz="2400" err="1">
                <a:solidFill>
                  <a:schemeClr val="tx1">
                    <a:lumMod val="65000"/>
                    <a:lumOff val="35000"/>
                  </a:schemeClr>
                </a:solidFill>
                <a:latin typeface="Calibri" panose="020F0502020204030204" pitchFamily="34" charset="0"/>
              </a:rPr>
              <a:t>Freedom</a:t>
            </a:r>
            <a:r>
              <a:rPr lang="sv-SE" sz="2400">
                <a:solidFill>
                  <a:schemeClr val="tx1">
                    <a:lumMod val="65000"/>
                    <a:lumOff val="35000"/>
                  </a:schemeClr>
                </a:solidFill>
                <a:latin typeface="Calibri" panose="020F0502020204030204" pitchFamily="34" charset="0"/>
              </a:rPr>
              <a:t> </a:t>
            </a:r>
            <a:r>
              <a:rPr lang="sv-SE" sz="2400" err="1">
                <a:solidFill>
                  <a:schemeClr val="tx1">
                    <a:lumMod val="65000"/>
                    <a:lumOff val="35000"/>
                  </a:schemeClr>
                </a:solidFill>
                <a:latin typeface="Calibri" panose="020F0502020204030204" pitchFamily="34" charset="0"/>
              </a:rPr>
              <a:t>of</a:t>
            </a:r>
            <a:r>
              <a:rPr lang="sv-SE" sz="2400">
                <a:solidFill>
                  <a:schemeClr val="tx1">
                    <a:lumMod val="65000"/>
                    <a:lumOff val="35000"/>
                  </a:schemeClr>
                </a:solidFill>
                <a:latin typeface="Calibri" panose="020F0502020204030204" pitchFamily="34" charset="0"/>
              </a:rPr>
              <a:t> Religion or </a:t>
            </a:r>
            <a:r>
              <a:rPr lang="sv-SE" sz="2400" err="1">
                <a:solidFill>
                  <a:schemeClr val="tx1">
                    <a:lumMod val="65000"/>
                    <a:lumOff val="35000"/>
                  </a:schemeClr>
                </a:solidFill>
                <a:latin typeface="Calibri" panose="020F0502020204030204" pitchFamily="34" charset="0"/>
              </a:rPr>
              <a:t>Belief</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1491960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6379433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32506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6" name="Platshållare för innehåll 3">
            <a:extLst>
              <a:ext uri="{FF2B5EF4-FFF2-40B4-BE49-F238E27FC236}">
                <a16:creationId xmlns:a16="http://schemas.microsoft.com/office/drawing/2014/main" id="{78EBDA9F-42E3-C644-9AE8-A37B4C2DCB6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215153"/>
            <a:ext cx="12191999" cy="6642847"/>
          </a:xfrm>
          <a:prstGeom prst="rect">
            <a:avLst/>
          </a:prstGeom>
        </p:spPr>
      </p:pic>
      <p:sp>
        <p:nvSpPr>
          <p:cNvPr id="7" name="Platshållare för innehåll 2">
            <a:extLst>
              <a:ext uri="{FF2B5EF4-FFF2-40B4-BE49-F238E27FC236}">
                <a16:creationId xmlns:a16="http://schemas.microsoft.com/office/drawing/2014/main" id="{9247B9B8-9E2E-FA40-AEA2-D03F05E9FEBB}"/>
              </a:ext>
            </a:extLst>
          </p:cNvPr>
          <p:cNvSpPr txBox="1">
            <a:spLocks/>
          </p:cNvSpPr>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214267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5.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6.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2026-05-04</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62" r:id="rId3"/>
    <p:sldLayoutId id="2147483672" r:id="rId4"/>
    <p:sldLayoutId id="2147483710" r:id="rId5"/>
    <p:sldLayoutId id="2147483759" r:id="rId6"/>
    <p:sldLayoutId id="2147483762" r:id="rId7"/>
    <p:sldLayoutId id="2147483769" r:id="rId8"/>
    <p:sldLayoutId id="2147483773" r:id="rId9"/>
    <p:sldLayoutId id="2147483775" r:id="rId10"/>
    <p:sldLayoutId id="2147483779" r:id="rId11"/>
    <p:sldLayoutId id="2147483784" r:id="rId12"/>
    <p:sldLayoutId id="2147483825" r:id="rId13"/>
    <p:sldLayoutId id="2147483794" r:id="rId14"/>
    <p:sldLayoutId id="2147483795" r:id="rId15"/>
    <p:sldLayoutId id="2147483789" r:id="rId16"/>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2026-05-04</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60" r:id="rId3"/>
    <p:sldLayoutId id="2147483763" r:id="rId4"/>
    <p:sldLayoutId id="2147483768" r:id="rId5"/>
    <p:sldLayoutId id="2147483776" r:id="rId6"/>
    <p:sldLayoutId id="2147483780" r:id="rId7"/>
    <p:sldLayoutId id="2147483785" r:id="rId8"/>
    <p:sldLayoutId id="2147483796" r:id="rId9"/>
    <p:sldLayoutId id="2147483793" r:id="rId10"/>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7496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
            </a:r>
            <a:r>
              <a:rPr lang="sv-SE" err="1"/>
              <a:t>atändrat</a:t>
            </a:r>
            <a:r>
              <a:rPr lang="sv-SE"/>
              <a:t> format</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8845076-041C-E149-8D6E-93E4C814E0D2}" type="datetime1">
              <a:rPr lang="sv-SE" smtClean="0"/>
              <a:t>2026-05-04</a:t>
            </a:fld>
            <a:endParaRPr lang="en-GB"/>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solidFill>
                <a:schemeClr val="bg1"/>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3DBDF8A6-D616-47DF-AE74-3C1576340DA6}" type="slidenum">
              <a:rPr lang="en-GB" smtClean="0"/>
              <a:pPr/>
              <a:t>‹#›</a:t>
            </a:fld>
            <a:endParaRPr lang="en-GB"/>
          </a:p>
        </p:txBody>
      </p:sp>
      <p:pic>
        <p:nvPicPr>
          <p:cNvPr id="7" name="Bildobjekt 6">
            <a:extLst>
              <a:ext uri="{FF2B5EF4-FFF2-40B4-BE49-F238E27FC236}">
                <a16:creationId xmlns:a16="http://schemas.microsoft.com/office/drawing/2014/main" id="{A454BF77-BF70-C84A-A26A-B94FF2250FF2}"/>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4253177345"/>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7" r:id="rId3"/>
    <p:sldLayoutId id="2147483688" r:id="rId4"/>
    <p:sldLayoutId id="2147483689" r:id="rId5"/>
    <p:sldLayoutId id="2147483690" r:id="rId6"/>
    <p:sldLayoutId id="2147483771" r:id="rId7"/>
    <p:sldLayoutId id="2147483774" r:id="rId8"/>
    <p:sldLayoutId id="2147483781" r:id="rId9"/>
    <p:sldLayoutId id="2147483786" r:id="rId10"/>
    <p:sldLayoutId id="2147483790" r:id="rId11"/>
    <p:sldLayoutId id="2147483797" r:id="rId12"/>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2026-05-04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 id="2147483724" r:id="rId4"/>
    <p:sldLayoutId id="2147483725" r:id="rId5"/>
    <p:sldLayoutId id="2147483824" r:id="rId6"/>
    <p:sldLayoutId id="2147483764" r:id="rId7"/>
    <p:sldLayoutId id="2147483767" r:id="rId8"/>
    <p:sldLayoutId id="2147483777" r:id="rId9"/>
    <p:sldLayoutId id="2147483782" r:id="rId10"/>
    <p:sldLayoutId id="2147483787" r:id="rId11"/>
    <p:sldLayoutId id="2147483791" r:id="rId12"/>
    <p:sldLayoutId id="2147483798" r:id="rId1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5976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2026-05-04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17250034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1" r:id="rId3"/>
    <p:sldLayoutId id="2147483765" r:id="rId4"/>
    <p:sldLayoutId id="2147483766" r:id="rId5"/>
    <p:sldLayoutId id="2147483778" r:id="rId6"/>
    <p:sldLayoutId id="2147483783" r:id="rId7"/>
    <p:sldLayoutId id="2147483788" r:id="rId8"/>
    <p:sldLayoutId id="2147483792" r:id="rId9"/>
    <p:sldLayoutId id="2147483799" r:id="rId10"/>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2026-05-04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7" r:id="rId6"/>
    <p:sldLayoutId id="2147483808" r:id="rId7"/>
    <p:sldLayoutId id="2147483809" r:id="rId8"/>
    <p:sldLayoutId id="2147483810" r:id="rId9"/>
    <p:sldLayoutId id="2147483811" r:id="rId10"/>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2026-05-04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9" r:id="rId6"/>
    <p:sldLayoutId id="2147483820" r:id="rId7"/>
    <p:sldLayoutId id="2147483821" r:id="rId8"/>
    <p:sldLayoutId id="2147483822" r:id="rId9"/>
    <p:sldLayoutId id="2147483823" r:id="rId10"/>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openxmlformats.org/officeDocument/2006/relationships/image" Target="../media/image35.pn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9.xml"/><Relationship Id="rId5" Type="http://schemas.openxmlformats.org/officeDocument/2006/relationships/image" Target="../media/image37.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9.xml"/><Relationship Id="rId5" Type="http://schemas.openxmlformats.org/officeDocument/2006/relationships/image" Target="../media/image43.pn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40.xml"/><Relationship Id="rId5" Type="http://schemas.openxmlformats.org/officeDocument/2006/relationships/image" Target="../media/image45.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39.xml"/><Relationship Id="rId5" Type="http://schemas.openxmlformats.org/officeDocument/2006/relationships/image" Target="../media/image48.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40.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9.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9.xml"/><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40.xml"/><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9.xml"/><Relationship Id="rId5" Type="http://schemas.openxmlformats.org/officeDocument/2006/relationships/image" Target="../media/image61.png"/><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9.xml"/><Relationship Id="rId5" Type="http://schemas.openxmlformats.org/officeDocument/2006/relationships/image" Target="../media/image61.png"/><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40.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9.xml"/><Relationship Id="rId5" Type="http://schemas.openxmlformats.org/officeDocument/2006/relationships/image" Target="../media/image64.png"/><Relationship Id="rId4" Type="http://schemas.openxmlformats.org/officeDocument/2006/relationships/image" Target="../media/image65.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9.xml"/><Relationship Id="rId5" Type="http://schemas.openxmlformats.org/officeDocument/2006/relationships/image" Target="../media/image64.png"/><Relationship Id="rId4" Type="http://schemas.openxmlformats.org/officeDocument/2006/relationships/image" Target="../media/image66.jpe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9.xml"/><Relationship Id="rId1" Type="http://schemas.openxmlformats.org/officeDocument/2006/relationships/slideLayout" Target="../slideLayouts/slideLayout40.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9.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9.xml"/><Relationship Id="rId5" Type="http://schemas.openxmlformats.org/officeDocument/2006/relationships/image" Target="../media/image70.png"/><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2.xml"/><Relationship Id="rId1" Type="http://schemas.openxmlformats.org/officeDocument/2006/relationships/slideLayout" Target="../slideLayouts/slideLayout40.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png"/><Relationship Id="rId7"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39.xml"/><Relationship Id="rId6" Type="http://schemas.openxmlformats.org/officeDocument/2006/relationships/image" Target="../media/image73.png"/><Relationship Id="rId5" Type="http://schemas.openxmlformats.org/officeDocument/2006/relationships/image" Target="../media/image21.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9.xml"/><Relationship Id="rId5" Type="http://schemas.openxmlformats.org/officeDocument/2006/relationships/image" Target="../media/image77.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8.png"/><Relationship Id="rId7"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40.xml"/><Relationship Id="rId6" Type="http://schemas.openxmlformats.org/officeDocument/2006/relationships/image" Target="../media/image50.png"/><Relationship Id="rId11" Type="http://schemas.openxmlformats.org/officeDocument/2006/relationships/image" Target="../media/image77.png"/><Relationship Id="rId5" Type="http://schemas.openxmlformats.org/officeDocument/2006/relationships/image" Target="../media/image35.png"/><Relationship Id="rId10" Type="http://schemas.openxmlformats.org/officeDocument/2006/relationships/image" Target="../media/image81.png"/><Relationship Id="rId4" Type="http://schemas.openxmlformats.org/officeDocument/2006/relationships/image" Target="../media/image79.png"/><Relationship Id="rId9" Type="http://schemas.openxmlformats.org/officeDocument/2006/relationships/image" Target="../media/image80.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9.xml"/><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image" Target="../media/image84.png"/><Relationship Id="rId4" Type="http://schemas.openxmlformats.org/officeDocument/2006/relationships/image" Target="../media/image83.png"/></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40.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9.xml"/><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9.xml"/><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39.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21.png"/><Relationship Id="rId10" Type="http://schemas.openxmlformats.org/officeDocument/2006/relationships/image" Target="../media/image94.png"/><Relationship Id="rId4" Type="http://schemas.openxmlformats.org/officeDocument/2006/relationships/image" Target="../media/image1.png"/><Relationship Id="rId9" Type="http://schemas.openxmlformats.org/officeDocument/2006/relationships/image" Target="../media/image9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9.xml"/><Relationship Id="rId4" Type="http://schemas.openxmlformats.org/officeDocument/2006/relationships/image" Target="../media/image96.jpeg"/></Relationships>
</file>

<file path=ppt/slides/_rels/slide4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39.xml"/><Relationship Id="rId4" Type="http://schemas.openxmlformats.org/officeDocument/2006/relationships/image" Target="../media/image98.jpeg"/></Relationships>
</file>

<file path=ppt/slides/_rels/slide4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4.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24.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3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8B67C795-1C63-4AB9-B3C4-14143450A4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sp>
        <p:nvSpPr>
          <p:cNvPr id="3" name="textruta 2">
            <a:extLst>
              <a:ext uri="{FF2B5EF4-FFF2-40B4-BE49-F238E27FC236}">
                <a16:creationId xmlns:a16="http://schemas.microsoft.com/office/drawing/2014/main" id="{82E2AF05-92DB-3A56-C1BD-B36EBB8B5AEF}"/>
              </a:ext>
            </a:extLst>
          </p:cNvPr>
          <p:cNvSpPr txBox="1"/>
          <p:nvPr/>
        </p:nvSpPr>
        <p:spPr>
          <a:xfrm>
            <a:off x="0" y="1068583"/>
            <a:ext cx="12192000" cy="1938992"/>
          </a:xfrm>
          <a:prstGeom prst="rect">
            <a:avLst/>
          </a:prstGeom>
          <a:noFill/>
        </p:spPr>
        <p:txBody>
          <a:bodyPr wrap="square" lIns="91440" tIns="45720" rIns="91440" bIns="45720" rtlCol="0" anchor="t">
            <a:spAutoFit/>
          </a:bodyPr>
          <a:lstStyle/>
          <a:p>
            <a:pPr algn="ctr"/>
            <a:r>
              <a:rPr lang="vi-VN" sz="6000" noProof="0" dirty="0">
                <a:solidFill>
                  <a:schemeClr val="tx1">
                    <a:lumMod val="65000"/>
                    <a:lumOff val="35000"/>
                  </a:schemeClr>
                </a:solidFill>
                <a:latin typeface="Calibri" panose="020F0502020204030204" pitchFamily="34" charset="0"/>
              </a:rPr>
              <a:t>Khóa học </a:t>
            </a:r>
            <a:r>
              <a:rPr lang="vi-VN" sz="6000" b="1" noProof="0" dirty="0">
                <a:solidFill>
                  <a:schemeClr val="tx1">
                    <a:lumMod val="65000"/>
                    <a:lumOff val="35000"/>
                  </a:schemeClr>
                </a:solidFill>
                <a:latin typeface="Calibri" panose="020F0502020204030204" pitchFamily="34" charset="0"/>
              </a:rPr>
              <a:t>người muốn thay đổi</a:t>
            </a:r>
            <a:r>
              <a:rPr lang="vi-VN" sz="6000" noProof="0" dirty="0">
                <a:solidFill>
                  <a:schemeClr val="tx1">
                    <a:lumMod val="65000"/>
                    <a:lumOff val="35000"/>
                  </a:schemeClr>
                </a:solidFill>
                <a:latin typeface="Calibri" panose="020F0502020204030204" pitchFamily="34" charset="0"/>
              </a:rPr>
              <a:t>  </a:t>
            </a:r>
          </a:p>
          <a:p>
            <a:pPr algn="ctr"/>
            <a:r>
              <a:rPr lang="vi-VN" sz="6000" noProof="0" dirty="0">
                <a:solidFill>
                  <a:schemeClr val="tx1">
                    <a:lumMod val="65000"/>
                    <a:lumOff val="35000"/>
                  </a:schemeClr>
                </a:solidFill>
                <a:latin typeface="Calibri"/>
                <a:ea typeface="Calibri"/>
                <a:cs typeface="Calibri"/>
              </a:rPr>
              <a:t>địa phương</a:t>
            </a:r>
          </a:p>
        </p:txBody>
      </p:sp>
      <p:pic>
        <p:nvPicPr>
          <p:cNvPr id="4" name="Bildobjekt 3" descr="En bild som visar text, clipart&#10;&#10;Automatiskt genererad beskrivning">
            <a:extLst>
              <a:ext uri="{FF2B5EF4-FFF2-40B4-BE49-F238E27FC236}">
                <a16:creationId xmlns:a16="http://schemas.microsoft.com/office/drawing/2014/main" id="{BA38C9A2-6D09-0802-83AC-1563BB6C5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4976" y="3429000"/>
            <a:ext cx="5905500" cy="1346200"/>
          </a:xfrm>
          <a:prstGeom prst="rect">
            <a:avLst/>
          </a:prstGeom>
        </p:spPr>
      </p:pic>
    </p:spTree>
    <p:extLst>
      <p:ext uri="{BB962C8B-B14F-4D97-AF65-F5344CB8AC3E}">
        <p14:creationId xmlns:p14="http://schemas.microsoft.com/office/powerpoint/2010/main" val="226408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3F72208-D400-4D2E-8995-EC8EB792584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66280" y="1645003"/>
            <a:ext cx="6259440" cy="3567993"/>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9" name="Rektangel 8">
            <a:extLst>
              <a:ext uri="{FF2B5EF4-FFF2-40B4-BE49-F238E27FC236}">
                <a16:creationId xmlns:a16="http://schemas.microsoft.com/office/drawing/2014/main" id="{1D1F8C8C-CA60-4CE9-A360-F315D428BCA8}"/>
              </a:ext>
            </a:extLst>
          </p:cNvPr>
          <p:cNvSpPr/>
          <p:nvPr/>
        </p:nvSpPr>
        <p:spPr>
          <a:xfrm rot="16200000">
            <a:off x="9449996" y="4099306"/>
            <a:ext cx="4048033" cy="215444"/>
          </a:xfrm>
          <a:prstGeom prst="rect">
            <a:avLst/>
          </a:prstGeom>
        </p:spPr>
        <p:txBody>
          <a:bodyPr wrap="square">
            <a:spAutoFit/>
          </a:bodyPr>
          <a:lstStyle/>
          <a:p>
            <a:r>
              <a:rPr lang="vi-VN" sz="800" i="0" noProof="0" dirty="0">
                <a:solidFill>
                  <a:schemeClr val="tx1">
                    <a:lumMod val="65000"/>
                    <a:lumOff val="35000"/>
                  </a:schemeClr>
                </a:solidFill>
                <a:effectLst/>
              </a:rPr>
              <a:t>Photo: </a:t>
            </a:r>
            <a:r>
              <a:rPr lang="vi-VN" sz="800" noProof="0" dirty="0">
                <a:solidFill>
                  <a:schemeClr val="tx1">
                    <a:lumMod val="65000"/>
                    <a:lumOff val="35000"/>
                  </a:schemeClr>
                </a:solidFill>
              </a:rPr>
              <a:t>Universal Images Group North America LLC / DeAgostini</a:t>
            </a:r>
            <a:r>
              <a:rPr lang="vi-VN" sz="800" i="0" noProof="0" dirty="0">
                <a:solidFill>
                  <a:schemeClr val="tx1">
                    <a:lumMod val="65000"/>
                    <a:lumOff val="35000"/>
                  </a:schemeClr>
                </a:solidFill>
                <a:effectLst/>
              </a:rPr>
              <a:t> / Alamy Stock Photo </a:t>
            </a:r>
            <a:endParaRPr lang="vi-VN" sz="800" noProof="0" dirty="0">
              <a:solidFill>
                <a:schemeClr val="tx1">
                  <a:lumMod val="65000"/>
                  <a:lumOff val="35000"/>
                </a:schemeClr>
              </a:solidFill>
            </a:endParaRPr>
          </a:p>
        </p:txBody>
      </p:sp>
      <p:pic>
        <p:nvPicPr>
          <p:cNvPr id="13" name="Bildobjekt 12" descr="En bild som visar snö, utomhus&#10;&#10;Automatiskt genererad beskrivning">
            <a:extLst>
              <a:ext uri="{FF2B5EF4-FFF2-40B4-BE49-F238E27FC236}">
                <a16:creationId xmlns:a16="http://schemas.microsoft.com/office/drawing/2014/main" id="{1AE9D208-7F47-4B3E-A0A0-AA6BA54E1B2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56000" y="864000"/>
            <a:ext cx="7920000" cy="5280000"/>
          </a:xfrm>
          <a:prstGeom prst="rect">
            <a:avLst/>
          </a:prstGeom>
        </p:spPr>
      </p:pic>
      <p:pic>
        <p:nvPicPr>
          <p:cNvPr id="4" name="Bildobjekt 3">
            <a:extLst>
              <a:ext uri="{FF2B5EF4-FFF2-40B4-BE49-F238E27FC236}">
                <a16:creationId xmlns:a16="http://schemas.microsoft.com/office/drawing/2014/main" id="{CBB19670-1CFB-4C5D-84D5-067AE928B66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2615289"/>
            <a:ext cx="2483616" cy="1627422"/>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10" name="Rektangel 9">
            <a:extLst>
              <a:ext uri="{FF2B5EF4-FFF2-40B4-BE49-F238E27FC236}">
                <a16:creationId xmlns:a16="http://schemas.microsoft.com/office/drawing/2014/main" id="{6CA12354-81A5-4961-A0C7-36F8FC6AC0A5}"/>
              </a:ext>
            </a:extLst>
          </p:cNvPr>
          <p:cNvSpPr/>
          <p:nvPr/>
        </p:nvSpPr>
        <p:spPr>
          <a:xfrm rot="16200000">
            <a:off x="9556037" y="5320294"/>
            <a:ext cx="2483058" cy="215444"/>
          </a:xfrm>
          <a:prstGeom prst="rect">
            <a:avLst/>
          </a:prstGeom>
        </p:spPr>
        <p:txBody>
          <a:bodyPr wrap="square">
            <a:spAutoFit/>
          </a:bodyPr>
          <a:lstStyle/>
          <a:p>
            <a:endParaRPr lang="vi-VN" sz="800" noProof="0" dirty="0">
              <a:solidFill>
                <a:schemeClr val="tx1">
                  <a:lumMod val="65000"/>
                  <a:lumOff val="35000"/>
                </a:schemeClr>
              </a:solidFill>
              <a:latin typeface="Calibri" panose="020F0502020204030204" pitchFamily="34" charset="0"/>
            </a:endParaRPr>
          </a:p>
        </p:txBody>
      </p:sp>
      <p:pic>
        <p:nvPicPr>
          <p:cNvPr id="13" name="Bildobjekt 12">
            <a:extLst>
              <a:ext uri="{FF2B5EF4-FFF2-40B4-BE49-F238E27FC236}">
                <a16:creationId xmlns:a16="http://schemas.microsoft.com/office/drawing/2014/main" id="{B82B12C9-E571-4E8C-A04A-9BD7258A90C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16" name="Rektangel 15">
            <a:extLst>
              <a:ext uri="{FF2B5EF4-FFF2-40B4-BE49-F238E27FC236}">
                <a16:creationId xmlns:a16="http://schemas.microsoft.com/office/drawing/2014/main" id="{F798A26D-2F1D-406F-93F5-6924D7F0BEB3}"/>
              </a:ext>
            </a:extLst>
          </p:cNvPr>
          <p:cNvSpPr/>
          <p:nvPr/>
        </p:nvSpPr>
        <p:spPr>
          <a:xfrm rot="16200000">
            <a:off x="9453840" y="4101161"/>
            <a:ext cx="4048033" cy="215444"/>
          </a:xfrm>
          <a:prstGeom prst="rect">
            <a:avLst/>
          </a:prstGeom>
        </p:spPr>
        <p:txBody>
          <a:bodyPr wrap="square">
            <a:spAutoFit/>
          </a:bodyPr>
          <a:lstStyle/>
          <a:p>
            <a:r>
              <a:rPr lang="vi-VN" sz="800" noProof="0" dirty="0">
                <a:solidFill>
                  <a:schemeClr val="tx1">
                    <a:lumMod val="65000"/>
                    <a:lumOff val="35000"/>
                  </a:schemeClr>
                </a:solidFill>
              </a:rPr>
              <a:t>Photo</a:t>
            </a:r>
            <a:r>
              <a:rPr lang="vi-VN" sz="800" noProof="0" dirty="0">
                <a:solidFill>
                  <a:schemeClr val="tx1">
                    <a:lumMod val="65000"/>
                    <a:lumOff val="35000"/>
                  </a:schemeClr>
                </a:solidFill>
                <a:effectLst/>
                <a:ea typeface="Arial" panose="020B0604020202020204" pitchFamily="34" charset="0"/>
              </a:rPr>
              <a:t>: Godong / Alamy Stock Photo</a:t>
            </a:r>
            <a:endParaRPr lang="vi-VN" sz="800" noProof="0" dirty="0">
              <a:solidFill>
                <a:schemeClr val="tx1">
                  <a:lumMod val="65000"/>
                  <a:lumOff val="35000"/>
                </a:schemeClr>
              </a:solidFill>
            </a:endParaRPr>
          </a:p>
        </p:txBody>
      </p:sp>
      <p:pic>
        <p:nvPicPr>
          <p:cNvPr id="4" name="Bildobjekt 3">
            <a:extLst>
              <a:ext uri="{FF2B5EF4-FFF2-40B4-BE49-F238E27FC236}">
                <a16:creationId xmlns:a16="http://schemas.microsoft.com/office/drawing/2014/main" id="{0FC74CF0-DEFF-43B7-A6B9-CA5B248EE08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2447181"/>
            <a:ext cx="2484000" cy="1963637"/>
          </a:xfrm>
          <a:prstGeom prst="rect">
            <a:avLst/>
          </a:prstGeom>
        </p:spPr>
      </p:pic>
    </p:spTree>
    <p:extLst>
      <p:ext uri="{BB962C8B-B14F-4D97-AF65-F5344CB8AC3E}">
        <p14:creationId xmlns:p14="http://schemas.microsoft.com/office/powerpoint/2010/main" val="155852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9AD16E-C276-4AAA-A3DC-9F7E3E6B98F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6" name="Rektangel 5">
            <a:extLst>
              <a:ext uri="{FF2B5EF4-FFF2-40B4-BE49-F238E27FC236}">
                <a16:creationId xmlns:a16="http://schemas.microsoft.com/office/drawing/2014/main" id="{E02D61F7-28EA-42BD-ABE1-FED3B4886B95}"/>
              </a:ext>
            </a:extLst>
          </p:cNvPr>
          <p:cNvSpPr/>
          <p:nvPr/>
        </p:nvSpPr>
        <p:spPr>
          <a:xfrm rot="16200000">
            <a:off x="10228338" y="4883649"/>
            <a:ext cx="2483058" cy="215444"/>
          </a:xfrm>
          <a:prstGeom prst="rect">
            <a:avLst/>
          </a:prstGeom>
        </p:spPr>
        <p:txBody>
          <a:bodyPr wrap="square">
            <a:spAutoFit/>
          </a:bodyPr>
          <a:lstStyle/>
          <a:p>
            <a:r>
              <a:rPr lang="vi-VN" sz="800" noProof="0" dirty="0">
                <a:solidFill>
                  <a:schemeClr val="tx1">
                    <a:lumMod val="65000"/>
                    <a:lumOff val="35000"/>
                  </a:schemeClr>
                </a:solidFill>
                <a:effectLst/>
                <a:ea typeface="Arial" panose="020B0604020202020204" pitchFamily="34" charset="0"/>
              </a:rPr>
              <a:t>Photo: Arterra Picture Library / Alamy Stock </a:t>
            </a:r>
            <a:r>
              <a:rPr lang="vi-VN" sz="800" noProof="0" dirty="0">
                <a:solidFill>
                  <a:schemeClr val="tx1">
                    <a:lumMod val="65000"/>
                    <a:lumOff val="35000"/>
                  </a:schemeClr>
                </a:solidFill>
                <a:effectLst/>
                <a:ea typeface="Arial" panose="020B0604020202020204" pitchFamily="34" charset="0"/>
                <a:cs typeface="Calibri" panose="020F0502020204030204" pitchFamily="34" charset="0"/>
              </a:rPr>
              <a:t>Photo</a:t>
            </a:r>
            <a:endParaRPr lang="vi-VN" sz="800" noProof="0" dirty="0">
              <a:solidFill>
                <a:schemeClr val="tx1">
                  <a:lumMod val="65000"/>
                  <a:lumOff val="35000"/>
                </a:schemeClr>
              </a:solidFill>
              <a:cs typeface="Calibri" panose="020F0502020204030204" pitchFamily="34" charset="0"/>
            </a:endParaRPr>
          </a:p>
        </p:txBody>
      </p:sp>
      <p:pic>
        <p:nvPicPr>
          <p:cNvPr id="5" name="Bildobjekt 4">
            <a:extLst>
              <a:ext uri="{FF2B5EF4-FFF2-40B4-BE49-F238E27FC236}">
                <a16:creationId xmlns:a16="http://schemas.microsoft.com/office/drawing/2014/main" id="{905D0D28-CC8F-4CA6-9E18-ED137A8ECB0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2447181"/>
            <a:ext cx="2484000" cy="1963637"/>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F81DF704-F19A-4CDF-A95D-10E3246F5AB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87648" y="950341"/>
            <a:ext cx="3852000" cy="2526431"/>
          </a:xfrm>
          <a:prstGeom prst="rect">
            <a:avLst/>
          </a:prstGeom>
        </p:spPr>
      </p:pic>
      <p:pic>
        <p:nvPicPr>
          <p:cNvPr id="6" name="Bildobjekt 5">
            <a:extLst>
              <a:ext uri="{FF2B5EF4-FFF2-40B4-BE49-F238E27FC236}">
                <a16:creationId xmlns:a16="http://schemas.microsoft.com/office/drawing/2014/main" id="{97D59043-9494-4179-BB52-C207BCB85CC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52354" y="950341"/>
            <a:ext cx="3852000" cy="2772090"/>
          </a:xfrm>
          <a:prstGeom prst="rect">
            <a:avLst/>
          </a:prstGeom>
        </p:spPr>
      </p:pic>
      <p:pic>
        <p:nvPicPr>
          <p:cNvPr id="8" name="Bildobjekt 7">
            <a:extLst>
              <a:ext uri="{FF2B5EF4-FFF2-40B4-BE49-F238E27FC236}">
                <a16:creationId xmlns:a16="http://schemas.microsoft.com/office/drawing/2014/main" id="{AB9F8DA2-C8BB-4BFD-B3A3-73F62579F58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70000" y="3857137"/>
            <a:ext cx="3852000" cy="2524527"/>
          </a:xfrm>
          <a:prstGeom prst="rect">
            <a:avLst/>
          </a:prstGeom>
        </p:spPr>
      </p:pic>
    </p:spTree>
    <p:extLst>
      <p:ext uri="{BB962C8B-B14F-4D97-AF65-F5344CB8AC3E}">
        <p14:creationId xmlns:p14="http://schemas.microsoft.com/office/powerpoint/2010/main" val="4131785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6" name="Bildobjekt 5">
            <a:extLst>
              <a:ext uri="{FF2B5EF4-FFF2-40B4-BE49-F238E27FC236}">
                <a16:creationId xmlns:a16="http://schemas.microsoft.com/office/drawing/2014/main" id="{3D068389-E33D-4FA6-80A9-196269BBE14A}"/>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9" name="Rektangel 8">
            <a:extLst>
              <a:ext uri="{FF2B5EF4-FFF2-40B4-BE49-F238E27FC236}">
                <a16:creationId xmlns:a16="http://schemas.microsoft.com/office/drawing/2014/main" id="{54D754FE-46D4-4B1B-A466-9E62952F9560}"/>
              </a:ext>
            </a:extLst>
          </p:cNvPr>
          <p:cNvSpPr/>
          <p:nvPr/>
        </p:nvSpPr>
        <p:spPr>
          <a:xfrm rot="16200000">
            <a:off x="10242193" y="4883649"/>
            <a:ext cx="2483058" cy="215444"/>
          </a:xfrm>
          <a:prstGeom prst="rect">
            <a:avLst/>
          </a:prstGeom>
        </p:spPr>
        <p:txBody>
          <a:bodyPr wrap="square">
            <a:spAutoFit/>
          </a:bodyPr>
          <a:lstStyle/>
          <a:p>
            <a:r>
              <a:rPr lang="vi-VN" sz="800" noProof="0" dirty="0">
                <a:solidFill>
                  <a:schemeClr val="tx1">
                    <a:lumMod val="65000"/>
                    <a:lumOff val="35000"/>
                  </a:schemeClr>
                </a:solidFill>
                <a:effectLst/>
                <a:ea typeface="Arial" panose="020B0604020202020204" pitchFamily="34" charset="0"/>
              </a:rPr>
              <a:t>Photo: R.M. Modi / Alamy Stock Photo</a:t>
            </a:r>
            <a:endParaRPr lang="vi-VN" sz="800" noProof="0" dirty="0">
              <a:solidFill>
                <a:schemeClr val="tx1">
                  <a:lumMod val="65000"/>
                  <a:lumOff val="35000"/>
                </a:schemeClr>
              </a:solidFill>
            </a:endParaRPr>
          </a:p>
        </p:txBody>
      </p:sp>
      <p:pic>
        <p:nvPicPr>
          <p:cNvPr id="5" name="Bildobjekt 4">
            <a:extLst>
              <a:ext uri="{FF2B5EF4-FFF2-40B4-BE49-F238E27FC236}">
                <a16:creationId xmlns:a16="http://schemas.microsoft.com/office/drawing/2014/main" id="{E7AB6ED7-6860-4557-AC57-17E15541B9D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2450591"/>
            <a:ext cx="2484000" cy="1629195"/>
          </a:xfrm>
          <a:prstGeom prst="rect">
            <a:avLst/>
          </a:prstGeom>
        </p:spPr>
      </p:pic>
    </p:spTree>
    <p:extLst>
      <p:ext uri="{BB962C8B-B14F-4D97-AF65-F5344CB8AC3E}">
        <p14:creationId xmlns:p14="http://schemas.microsoft.com/office/powerpoint/2010/main" val="2963703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99C9F21-9CFF-46F3-8056-7D1D6F3CD1D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6" name="Rektangel 5">
            <a:extLst>
              <a:ext uri="{FF2B5EF4-FFF2-40B4-BE49-F238E27FC236}">
                <a16:creationId xmlns:a16="http://schemas.microsoft.com/office/drawing/2014/main" id="{6143B018-AE31-4BFB-AD32-B37485CD6E26}"/>
              </a:ext>
            </a:extLst>
          </p:cNvPr>
          <p:cNvSpPr/>
          <p:nvPr/>
        </p:nvSpPr>
        <p:spPr>
          <a:xfrm rot="16200000">
            <a:off x="10242193" y="4883649"/>
            <a:ext cx="2483058" cy="215444"/>
          </a:xfrm>
          <a:prstGeom prst="rect">
            <a:avLst/>
          </a:prstGeom>
        </p:spPr>
        <p:txBody>
          <a:bodyPr wrap="square">
            <a:spAutoFit/>
          </a:bodyPr>
          <a:lstStyle/>
          <a:p>
            <a:r>
              <a:rPr lang="vi-VN" sz="800" noProof="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Photo: STR / Stringer</a:t>
            </a:r>
            <a:endParaRPr lang="vi-VN" sz="800" noProof="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8" name="Bildobjekt 7">
            <a:extLst>
              <a:ext uri="{FF2B5EF4-FFF2-40B4-BE49-F238E27FC236}">
                <a16:creationId xmlns:a16="http://schemas.microsoft.com/office/drawing/2014/main" id="{01C2CE5D-3713-4BC1-9F67-D65D7B49790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1604664"/>
            <a:ext cx="2484000" cy="1629195"/>
          </a:xfrm>
          <a:prstGeom prst="rect">
            <a:avLst/>
          </a:prstGeom>
        </p:spPr>
      </p:pic>
      <p:pic>
        <p:nvPicPr>
          <p:cNvPr id="9" name="Bildobjekt 8">
            <a:extLst>
              <a:ext uri="{FF2B5EF4-FFF2-40B4-BE49-F238E27FC236}">
                <a16:creationId xmlns:a16="http://schemas.microsoft.com/office/drawing/2014/main" id="{DEAA36B5-F861-44B0-9399-46E9C81EDE2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3625381"/>
            <a:ext cx="2484000" cy="1627955"/>
          </a:xfrm>
          <a:prstGeom prst="rect">
            <a:avLst/>
          </a:prstGeom>
        </p:spPr>
      </p:pic>
    </p:spTree>
    <p:extLst>
      <p:ext uri="{BB962C8B-B14F-4D97-AF65-F5344CB8AC3E}">
        <p14:creationId xmlns:p14="http://schemas.microsoft.com/office/powerpoint/2010/main" val="3046822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6" name="Bildobjekt 5">
            <a:extLst>
              <a:ext uri="{FF2B5EF4-FFF2-40B4-BE49-F238E27FC236}">
                <a16:creationId xmlns:a16="http://schemas.microsoft.com/office/drawing/2014/main" id="{7E61D410-176C-4BE9-82D8-1D3824356DC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8" name="Rektangel 7">
            <a:extLst>
              <a:ext uri="{FF2B5EF4-FFF2-40B4-BE49-F238E27FC236}">
                <a16:creationId xmlns:a16="http://schemas.microsoft.com/office/drawing/2014/main" id="{9AE87908-200E-4BDF-9146-2D024A666681}"/>
              </a:ext>
            </a:extLst>
          </p:cNvPr>
          <p:cNvSpPr/>
          <p:nvPr/>
        </p:nvSpPr>
        <p:spPr>
          <a:xfrm rot="16200000">
            <a:off x="10242193" y="4883649"/>
            <a:ext cx="2483058" cy="215444"/>
          </a:xfrm>
          <a:prstGeom prst="rect">
            <a:avLst/>
          </a:prstGeom>
        </p:spPr>
        <p:txBody>
          <a:bodyPr wrap="square">
            <a:spAutoFit/>
          </a:bodyPr>
          <a:lstStyle/>
          <a:p>
            <a:r>
              <a:rPr lang="vi-VN" sz="800" noProof="0" dirty="0">
                <a:solidFill>
                  <a:schemeClr val="tx1">
                    <a:lumMod val="65000"/>
                    <a:lumOff val="35000"/>
                  </a:schemeClr>
                </a:solidFill>
                <a:effectLst/>
                <a:latin typeface="Arial" panose="020B0604020202020204" pitchFamily="34" charset="0"/>
                <a:ea typeface="Arial" panose="020B0604020202020204" pitchFamily="34" charset="0"/>
              </a:rPr>
              <a:t>Photo: Aid to the Church in Need </a:t>
            </a:r>
            <a:endParaRPr lang="vi-VN" sz="800" noProof="0" dirty="0">
              <a:solidFill>
                <a:schemeClr val="tx1">
                  <a:lumMod val="65000"/>
                  <a:lumOff val="35000"/>
                </a:schemeClr>
              </a:solidFill>
            </a:endParaRPr>
          </a:p>
        </p:txBody>
      </p:sp>
      <p:pic>
        <p:nvPicPr>
          <p:cNvPr id="7" name="Bildobjekt 6">
            <a:extLst>
              <a:ext uri="{FF2B5EF4-FFF2-40B4-BE49-F238E27FC236}">
                <a16:creationId xmlns:a16="http://schemas.microsoft.com/office/drawing/2014/main" id="{8EEA988F-C057-4866-AC0D-FD19A0D9C7B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1604664"/>
            <a:ext cx="2484000" cy="1629195"/>
          </a:xfrm>
          <a:prstGeom prst="rect">
            <a:avLst/>
          </a:prstGeom>
        </p:spPr>
      </p:pic>
      <p:pic>
        <p:nvPicPr>
          <p:cNvPr id="9" name="Bildobjekt 8">
            <a:extLst>
              <a:ext uri="{FF2B5EF4-FFF2-40B4-BE49-F238E27FC236}">
                <a16:creationId xmlns:a16="http://schemas.microsoft.com/office/drawing/2014/main" id="{CADC5A74-0849-4347-B20B-60548E731B5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0000" y="3625381"/>
            <a:ext cx="2484000" cy="1627955"/>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FC65DAD-1926-4038-9EC3-2436DA983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068" y="937051"/>
            <a:ext cx="3347738" cy="2613987"/>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F0E5190E-F501-4945-AB9A-122DDFB67EF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68243" y="2779776"/>
            <a:ext cx="4336987" cy="3121111"/>
          </a:xfrm>
          <a:prstGeom prst="rect">
            <a:avLst/>
          </a:prstGeom>
        </p:spPr>
      </p:pic>
      <p:sp>
        <p:nvSpPr>
          <p:cNvPr id="6" name="textruta 5">
            <a:extLst>
              <a:ext uri="{FF2B5EF4-FFF2-40B4-BE49-F238E27FC236}">
                <a16:creationId xmlns:a16="http://schemas.microsoft.com/office/drawing/2014/main" id="{0F06CAE8-8903-420E-A9B9-78EE33A611B3}"/>
              </a:ext>
            </a:extLst>
          </p:cNvPr>
          <p:cNvSpPr txBox="1"/>
          <p:nvPr/>
        </p:nvSpPr>
        <p:spPr>
          <a:xfrm>
            <a:off x="7247730" y="1710034"/>
            <a:ext cx="2231701" cy="769441"/>
          </a:xfrm>
          <a:prstGeom prst="rect">
            <a:avLst/>
          </a:prstGeom>
          <a:noFill/>
        </p:spPr>
        <p:txBody>
          <a:bodyPr wrap="none" rtlCol="0">
            <a:spAutoFit/>
          </a:bodyPr>
          <a:lstStyle/>
          <a:p>
            <a:r>
              <a:rPr lang="vi-VN" sz="4400" b="1" i="0" noProof="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Hài hoà</a:t>
            </a:r>
            <a:r>
              <a:rPr lang="vi-VN" sz="4400" b="1" noProof="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4047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FDC280B-A759-4C8E-907E-D0DEA7363E19}"/>
              </a:ext>
            </a:extLst>
          </p:cNvPr>
          <p:cNvSpPr/>
          <p:nvPr/>
        </p:nvSpPr>
        <p:spPr>
          <a:xfrm rot="16200000">
            <a:off x="10242193" y="4863739"/>
            <a:ext cx="2483058" cy="215444"/>
          </a:xfrm>
          <a:prstGeom prst="rect">
            <a:avLst/>
          </a:prstGeom>
        </p:spPr>
        <p:txBody>
          <a:bodyPr wrap="square">
            <a:spAutoFit/>
          </a:bodyPr>
          <a:lstStyle/>
          <a:p>
            <a:r>
              <a:rPr lang="vi-VN" sz="800" noProof="0" dirty="0">
                <a:solidFill>
                  <a:schemeClr val="tx1">
                    <a:lumMod val="65000"/>
                    <a:lumOff val="35000"/>
                  </a:schemeClr>
                </a:solidFill>
                <a:effectLst/>
                <a:latin typeface="Calibri "/>
                <a:ea typeface="Calibri" panose="020F0502020204030204" pitchFamily="34" charset="0"/>
              </a:rPr>
              <a:t>Photo: Donnie Evans</a:t>
            </a:r>
            <a:r>
              <a:rPr lang="vi-VN" sz="800" noProof="0" dirty="0">
                <a:solidFill>
                  <a:schemeClr val="tx1">
                    <a:lumMod val="65000"/>
                    <a:lumOff val="35000"/>
                  </a:schemeClr>
                </a:solidFill>
                <a:effectLst/>
                <a:latin typeface="Calibri "/>
                <a:ea typeface="Arial" panose="020B0604020202020204" pitchFamily="34" charset="0"/>
              </a:rPr>
              <a:t> / Alamy Stock Photo</a:t>
            </a:r>
            <a:endParaRPr lang="vi-VN" sz="800" noProof="0" dirty="0">
              <a:solidFill>
                <a:schemeClr val="tx1">
                  <a:lumMod val="65000"/>
                  <a:lumOff val="35000"/>
                </a:schemeClr>
              </a:solidFill>
              <a:latin typeface="Calibri "/>
            </a:endParaRPr>
          </a:p>
        </p:txBody>
      </p:sp>
      <p:pic>
        <p:nvPicPr>
          <p:cNvPr id="3" name="Bildobjekt 2" descr="En bild som visar utomhus, mark, marknadsplats, frukt&#10;&#10;Automatiskt genererad beskrivning">
            <a:extLst>
              <a:ext uri="{FF2B5EF4-FFF2-40B4-BE49-F238E27FC236}">
                <a16:creationId xmlns:a16="http://schemas.microsoft.com/office/drawing/2014/main" id="{42D047F8-E030-4755-8453-D228E7A904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6000" y="864000"/>
            <a:ext cx="7920000" cy="5260090"/>
          </a:xfrm>
          <a:prstGeom prst="rect">
            <a:avLst/>
          </a:prstGeom>
        </p:spPr>
      </p:pic>
      <p:pic>
        <p:nvPicPr>
          <p:cNvPr id="8" name="Bildobjekt 7">
            <a:extLst>
              <a:ext uri="{FF2B5EF4-FFF2-40B4-BE49-F238E27FC236}">
                <a16:creationId xmlns:a16="http://schemas.microsoft.com/office/drawing/2014/main" id="{9CA533A2-2D1E-41F4-A435-8205609ACA8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2747223"/>
            <a:ext cx="2484000" cy="1787618"/>
          </a:xfrm>
          <a:prstGeom prst="rect">
            <a:avLst/>
          </a:prstGeom>
        </p:spPr>
      </p:pic>
    </p:spTree>
    <p:extLst>
      <p:ext uri="{BB962C8B-B14F-4D97-AF65-F5344CB8AC3E}">
        <p14:creationId xmlns:p14="http://schemas.microsoft.com/office/powerpoint/2010/main" val="276900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id="{586552A5-80D1-5E49-BF59-CA8F281A9CAA}"/>
              </a:ext>
            </a:extLst>
          </p:cNvPr>
          <p:cNvSpPr txBox="1"/>
          <p:nvPr/>
        </p:nvSpPr>
        <p:spPr>
          <a:xfrm>
            <a:off x="0" y="800556"/>
            <a:ext cx="12192000" cy="2769989"/>
          </a:xfrm>
          <a:prstGeom prst="rect">
            <a:avLst/>
          </a:prstGeom>
          <a:noFill/>
        </p:spPr>
        <p:txBody>
          <a:bodyPr wrap="square" lIns="91440" tIns="45720" rIns="91440" bIns="45720" rtlCol="0" anchor="t">
            <a:spAutoFit/>
          </a:bodyPr>
          <a:lstStyle/>
          <a:p>
            <a:pPr algn="ctr">
              <a:lnSpc>
                <a:spcPct val="150000"/>
              </a:lnSpc>
            </a:pPr>
            <a:r>
              <a:rPr lang="vi-VN" sz="3200" spc="600" noProof="0" dirty="0">
                <a:solidFill>
                  <a:schemeClr val="bg1"/>
                </a:solidFill>
                <a:latin typeface="Calibri" panose="020F0502020204030204" pitchFamily="34" charset="0"/>
              </a:rPr>
              <a:t>CHUYÊN ĐỀ 4</a:t>
            </a:r>
          </a:p>
          <a:p>
            <a:pPr algn="ctr"/>
            <a:endParaRPr lang="vi-VN" noProof="0" dirty="0">
              <a:solidFill>
                <a:schemeClr val="bg1"/>
              </a:solidFill>
              <a:latin typeface="Calibri" panose="020F0502020204030204" pitchFamily="34" charset="0"/>
            </a:endParaRPr>
          </a:p>
          <a:p>
            <a:pPr algn="ctr"/>
            <a:r>
              <a:rPr lang="vi-VN" sz="5400" noProof="0" dirty="0">
                <a:solidFill>
                  <a:schemeClr val="bg1"/>
                </a:solidFill>
                <a:latin typeface="Calibri"/>
                <a:cs typeface="Calibri"/>
              </a:rPr>
              <a:t>Vi phạm quyền tự do tôn </a:t>
            </a:r>
            <a:br>
              <a:rPr lang="vi-VN" sz="5400" noProof="0" dirty="0">
                <a:solidFill>
                  <a:schemeClr val="bg1"/>
                </a:solidFill>
                <a:latin typeface="Calibri"/>
                <a:cs typeface="Calibri"/>
              </a:rPr>
            </a:br>
            <a:r>
              <a:rPr lang="vi-VN" sz="5400" noProof="0" dirty="0">
                <a:solidFill>
                  <a:schemeClr val="bg1"/>
                </a:solidFill>
                <a:latin typeface="Calibri"/>
                <a:cs typeface="Calibri"/>
              </a:rPr>
              <a:t>giáo hoặc niềm tin</a:t>
            </a:r>
            <a:endParaRPr lang="vi-VN" sz="5400" noProof="0" dirty="0">
              <a:solidFill>
                <a:schemeClr val="bg1"/>
              </a:solidFill>
              <a:latin typeface="Calibri" panose="020F0502020204030204" pitchFamily="34" charset="0"/>
              <a:cs typeface="Calibri"/>
            </a:endParaRPr>
          </a:p>
        </p:txBody>
      </p:sp>
      <p:pic>
        <p:nvPicPr>
          <p:cNvPr id="5" name="Bildobjekt 4">
            <a:extLst>
              <a:ext uri="{FF2B5EF4-FFF2-40B4-BE49-F238E27FC236}">
                <a16:creationId xmlns:a16="http://schemas.microsoft.com/office/drawing/2014/main" id="{C39EEB5E-1051-472A-AECD-E87F6D30792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76313" y="4262400"/>
            <a:ext cx="1839374" cy="1842502"/>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5" name="Bildobjekt 14">
            <a:extLst>
              <a:ext uri="{FF2B5EF4-FFF2-40B4-BE49-F238E27FC236}">
                <a16:creationId xmlns:a16="http://schemas.microsoft.com/office/drawing/2014/main" id="{539EEF22-5B93-4BDD-B8D4-24AFD2ED6C6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54171" y="1645920"/>
            <a:ext cx="5883658" cy="3895344"/>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6" name="Grupp 5">
            <a:extLst>
              <a:ext uri="{FF2B5EF4-FFF2-40B4-BE49-F238E27FC236}">
                <a16:creationId xmlns:a16="http://schemas.microsoft.com/office/drawing/2014/main" id="{09E90C60-0670-45A1-846D-71E1C25F1676}"/>
              </a:ext>
            </a:extLst>
          </p:cNvPr>
          <p:cNvGrpSpPr/>
          <p:nvPr/>
        </p:nvGrpSpPr>
        <p:grpSpPr>
          <a:xfrm>
            <a:off x="3345486" y="1524000"/>
            <a:ext cx="5501027" cy="4208623"/>
            <a:chOff x="3094333" y="1076608"/>
            <a:chExt cx="5979836" cy="4704783"/>
          </a:xfrm>
        </p:grpSpPr>
        <p:pic>
          <p:nvPicPr>
            <p:cNvPr id="4" name="Bildobjekt 3">
              <a:extLst>
                <a:ext uri="{FF2B5EF4-FFF2-40B4-BE49-F238E27FC236}">
                  <a16:creationId xmlns:a16="http://schemas.microsoft.com/office/drawing/2014/main" id="{ECF26DDA-8CBC-4066-99B0-7C69F5C369D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94333" y="1076608"/>
              <a:ext cx="5979836" cy="4704783"/>
            </a:xfrm>
            <a:prstGeom prst="rect">
              <a:avLst/>
            </a:prstGeom>
          </p:spPr>
        </p:pic>
        <p:pic>
          <p:nvPicPr>
            <p:cNvPr id="5" name="Bildobjekt 4" descr="En bild som visar text, yxa, visitkort, vektorgrafik&#10;&#10;Automatiskt genererad beskrivning">
              <a:extLst>
                <a:ext uri="{FF2B5EF4-FFF2-40B4-BE49-F238E27FC236}">
                  <a16:creationId xmlns:a16="http://schemas.microsoft.com/office/drawing/2014/main" id="{17926E0E-831C-47F8-BCBF-4C999F9D1E7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285175">
              <a:off x="6094272" y="3498064"/>
              <a:ext cx="625407" cy="1306864"/>
            </a:xfrm>
            <a:prstGeom prst="rect">
              <a:avLst/>
            </a:prstGeom>
          </p:spPr>
        </p:pic>
      </p:grpSp>
    </p:spTree>
    <p:extLst>
      <p:ext uri="{BB962C8B-B14F-4D97-AF65-F5344CB8AC3E}">
        <p14:creationId xmlns:p14="http://schemas.microsoft.com/office/powerpoint/2010/main" val="51919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descr="En bild som visar vektorgrafik&#10;&#10;Automatiskt genererad beskrivning">
            <a:extLst>
              <a:ext uri="{FF2B5EF4-FFF2-40B4-BE49-F238E27FC236}">
                <a16:creationId xmlns:a16="http://schemas.microsoft.com/office/drawing/2014/main" id="{0D9413AF-EC07-489A-9372-78842392FB9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8198" y="1572767"/>
            <a:ext cx="3231940" cy="3222190"/>
          </a:xfrm>
          <a:prstGeom prst="rect">
            <a:avLst/>
          </a:prstGeom>
        </p:spPr>
      </p:pic>
      <p:pic>
        <p:nvPicPr>
          <p:cNvPr id="7" name="Bildobjekt 6">
            <a:extLst>
              <a:ext uri="{FF2B5EF4-FFF2-40B4-BE49-F238E27FC236}">
                <a16:creationId xmlns:a16="http://schemas.microsoft.com/office/drawing/2014/main" id="{36049154-3C0F-430B-BDE5-EC0DBF86613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9270" y="1572767"/>
            <a:ext cx="3428383" cy="3222181"/>
          </a:xfrm>
          <a:prstGeom prst="rect">
            <a:avLst/>
          </a:prstGeom>
        </p:spPr>
      </p:pic>
      <p:pic>
        <p:nvPicPr>
          <p:cNvPr id="9" name="Bildobjekt 8">
            <a:extLst>
              <a:ext uri="{FF2B5EF4-FFF2-40B4-BE49-F238E27FC236}">
                <a16:creationId xmlns:a16="http://schemas.microsoft.com/office/drawing/2014/main" id="{2CE1E95A-FC95-4DE3-80EA-7B5A4CF08CE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61580" y="2865120"/>
            <a:ext cx="2468840" cy="1620348"/>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2756DA03-5958-410A-8387-84B7E4A23A90}"/>
              </a:ext>
            </a:extLst>
          </p:cNvPr>
          <p:cNvSpPr/>
          <p:nvPr/>
        </p:nvSpPr>
        <p:spPr>
          <a:xfrm rot="16200000">
            <a:off x="10240060" y="4883649"/>
            <a:ext cx="2483058" cy="215444"/>
          </a:xfrm>
          <a:prstGeom prst="rect">
            <a:avLst/>
          </a:prstGeom>
        </p:spPr>
        <p:txBody>
          <a:bodyPr wrap="square">
            <a:spAutoFit/>
          </a:bodyPr>
          <a:lstStyle/>
          <a:p>
            <a:r>
              <a:rPr lang="vi-VN" sz="800" noProof="0" dirty="0">
                <a:solidFill>
                  <a:schemeClr val="tx1">
                    <a:lumMod val="65000"/>
                    <a:lumOff val="35000"/>
                  </a:schemeClr>
                </a:solidFill>
                <a:effectLst/>
                <a:latin typeface="Arial" panose="020B0604020202020204" pitchFamily="34" charset="0"/>
                <a:ea typeface="Arial" panose="020B0604020202020204" pitchFamily="34" charset="0"/>
              </a:rPr>
              <a:t>Photo Godong / Alamy Stock Photo</a:t>
            </a:r>
            <a:endParaRPr lang="vi-VN" sz="800" noProof="0" dirty="0">
              <a:solidFill>
                <a:schemeClr val="tx1">
                  <a:lumMod val="65000"/>
                  <a:lumOff val="35000"/>
                </a:schemeClr>
              </a:solidFill>
              <a:latin typeface="Calibri" panose="020F0502020204030204" pitchFamily="34" charset="0"/>
            </a:endParaRPr>
          </a:p>
        </p:txBody>
      </p:sp>
      <p:pic>
        <p:nvPicPr>
          <p:cNvPr id="7" name="Bildobjekt 6">
            <a:extLst>
              <a:ext uri="{FF2B5EF4-FFF2-40B4-BE49-F238E27FC236}">
                <a16:creationId xmlns:a16="http://schemas.microsoft.com/office/drawing/2014/main" id="{CD4137A8-D9B1-4DCE-A51B-92FB5589445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3867" y="864000"/>
            <a:ext cx="7920000" cy="5280000"/>
          </a:xfrm>
          <a:prstGeom prst="rect">
            <a:avLst/>
          </a:prstGeom>
        </p:spPr>
      </p:pic>
      <p:pic>
        <p:nvPicPr>
          <p:cNvPr id="4" name="Bildobjekt 3">
            <a:extLst>
              <a:ext uri="{FF2B5EF4-FFF2-40B4-BE49-F238E27FC236}">
                <a16:creationId xmlns:a16="http://schemas.microsoft.com/office/drawing/2014/main" id="{0E1C00B4-E7FE-4BC1-8A7F-788C8AA283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7371" y="2613851"/>
            <a:ext cx="2484000" cy="1630298"/>
          </a:xfrm>
          <a:prstGeom prst="rect">
            <a:avLst/>
          </a:prstGeom>
        </p:spPr>
      </p:pic>
      <p:pic>
        <p:nvPicPr>
          <p:cNvPr id="8" name="Bildobjekt 7" descr="En bild som visar vektorgrafik&#10;&#10;Automatiskt genererad beskrivning">
            <a:extLst>
              <a:ext uri="{FF2B5EF4-FFF2-40B4-BE49-F238E27FC236}">
                <a16:creationId xmlns:a16="http://schemas.microsoft.com/office/drawing/2014/main" id="{AACDF52B-9CE9-4DAC-AF6F-A92D842B0EA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38784" y="3188234"/>
            <a:ext cx="1079382" cy="1055915"/>
          </a:xfrm>
          <a:prstGeom prst="rect">
            <a:avLst/>
          </a:prstGeom>
        </p:spPr>
      </p:pic>
    </p:spTree>
    <p:extLst>
      <p:ext uri="{BB962C8B-B14F-4D97-AF65-F5344CB8AC3E}">
        <p14:creationId xmlns:p14="http://schemas.microsoft.com/office/powerpoint/2010/main" val="1416470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B1E49A32-3F62-4521-8052-B33052260D70}"/>
              </a:ext>
            </a:extLst>
          </p:cNvPr>
          <p:cNvSpPr/>
          <p:nvPr/>
        </p:nvSpPr>
        <p:spPr>
          <a:xfrm rot="16200000">
            <a:off x="10242193" y="4883649"/>
            <a:ext cx="2483058" cy="215444"/>
          </a:xfrm>
          <a:prstGeom prst="rect">
            <a:avLst/>
          </a:prstGeom>
        </p:spPr>
        <p:txBody>
          <a:bodyPr wrap="square">
            <a:spAutoFit/>
          </a:bodyPr>
          <a:lstStyle/>
          <a:p>
            <a:r>
              <a:rPr lang="vi-VN" sz="800" noProof="0" dirty="0">
                <a:solidFill>
                  <a:schemeClr val="tx1">
                    <a:lumMod val="65000"/>
                    <a:lumOff val="35000"/>
                  </a:schemeClr>
                </a:solidFill>
                <a:effectLst/>
                <a:latin typeface="Arial" panose="020B0604020202020204" pitchFamily="34" charset="0"/>
                <a:ea typeface="Arial" panose="020B0604020202020204" pitchFamily="34" charset="0"/>
              </a:rPr>
              <a:t>Photo: Zoonar/Fred Pinheiro</a:t>
            </a:r>
            <a:endParaRPr lang="vi-VN" sz="800" noProof="0" dirty="0">
              <a:solidFill>
                <a:schemeClr val="tx1">
                  <a:lumMod val="65000"/>
                  <a:lumOff val="35000"/>
                </a:schemeClr>
              </a:solidFill>
              <a:latin typeface="Calibri" panose="020F0502020204030204" pitchFamily="34" charset="0"/>
            </a:endParaRPr>
          </a:p>
        </p:txBody>
      </p:sp>
      <p:pic>
        <p:nvPicPr>
          <p:cNvPr id="7" name="Bildobjekt 6">
            <a:extLst>
              <a:ext uri="{FF2B5EF4-FFF2-40B4-BE49-F238E27FC236}">
                <a16:creationId xmlns:a16="http://schemas.microsoft.com/office/drawing/2014/main" id="{E1CDEA0D-6B2C-442F-9391-0074778C869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4" name="Bildobjekt 3" descr="En bild som visar pil&#10;&#10;Automatiskt genererad beskrivning">
            <a:extLst>
              <a:ext uri="{FF2B5EF4-FFF2-40B4-BE49-F238E27FC236}">
                <a16:creationId xmlns:a16="http://schemas.microsoft.com/office/drawing/2014/main" id="{6C154C9C-4FD3-4B70-90A2-6DF25C48258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7811" y="2343151"/>
            <a:ext cx="2484000" cy="2096789"/>
          </a:xfrm>
          <a:prstGeom prst="rect">
            <a:avLst/>
          </a:prstGeom>
        </p:spPr>
      </p:pic>
    </p:spTree>
    <p:extLst>
      <p:ext uri="{BB962C8B-B14F-4D97-AF65-F5344CB8AC3E}">
        <p14:creationId xmlns:p14="http://schemas.microsoft.com/office/powerpoint/2010/main" val="2307684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7" name="Bildobjekt 6">
            <a:extLst>
              <a:ext uri="{FF2B5EF4-FFF2-40B4-BE49-F238E27FC236}">
                <a16:creationId xmlns:a16="http://schemas.microsoft.com/office/drawing/2014/main" id="{3DFF23B0-C64A-409B-BCEE-19D31A4F37C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8" name="Rektangel 7">
            <a:extLst>
              <a:ext uri="{FF2B5EF4-FFF2-40B4-BE49-F238E27FC236}">
                <a16:creationId xmlns:a16="http://schemas.microsoft.com/office/drawing/2014/main" id="{84D689B4-5BA0-4D56-8740-ACA4D62742CE}"/>
              </a:ext>
            </a:extLst>
          </p:cNvPr>
          <p:cNvSpPr/>
          <p:nvPr/>
        </p:nvSpPr>
        <p:spPr>
          <a:xfrm rot="16200000">
            <a:off x="10242193" y="4883649"/>
            <a:ext cx="2483058" cy="215444"/>
          </a:xfrm>
          <a:prstGeom prst="rect">
            <a:avLst/>
          </a:prstGeom>
        </p:spPr>
        <p:txBody>
          <a:bodyPr wrap="square">
            <a:spAutoFit/>
          </a:bodyPr>
          <a:lstStyle/>
          <a:p>
            <a:r>
              <a:rPr lang="vi-VN" sz="800" noProof="0" dirty="0">
                <a:solidFill>
                  <a:schemeClr val="tx1">
                    <a:lumMod val="65000"/>
                    <a:lumOff val="35000"/>
                  </a:schemeClr>
                </a:solidFill>
                <a:effectLst/>
                <a:ea typeface="Arial" panose="020B0604020202020204" pitchFamily="34" charset="0"/>
              </a:rPr>
              <a:t>Photo: Image Leaks / Alamy Stock Photo</a:t>
            </a:r>
            <a:endParaRPr lang="vi-VN" sz="800" noProof="0" dirty="0">
              <a:solidFill>
                <a:schemeClr val="tx1">
                  <a:lumMod val="65000"/>
                  <a:lumOff val="35000"/>
                </a:schemeClr>
              </a:solidFill>
            </a:endParaRPr>
          </a:p>
        </p:txBody>
      </p:sp>
      <p:pic>
        <p:nvPicPr>
          <p:cNvPr id="5" name="Bildobjekt 4" descr="En bild som visar pil&#10;&#10;Automatiskt genererad beskrivning">
            <a:extLst>
              <a:ext uri="{FF2B5EF4-FFF2-40B4-BE49-F238E27FC236}">
                <a16:creationId xmlns:a16="http://schemas.microsoft.com/office/drawing/2014/main" id="{113E1262-F608-435E-A733-3FE914D8E58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7811" y="2343151"/>
            <a:ext cx="2484000" cy="2096789"/>
          </a:xfrm>
          <a:prstGeom prst="rect">
            <a:avLst/>
          </a:prstGeom>
        </p:spPr>
      </p:pic>
    </p:spTree>
    <p:extLst>
      <p:ext uri="{BB962C8B-B14F-4D97-AF65-F5344CB8AC3E}">
        <p14:creationId xmlns:p14="http://schemas.microsoft.com/office/powerpoint/2010/main" val="826173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6737E40-7F61-4D2B-9D69-2F34AA093155}"/>
              </a:ext>
            </a:extLst>
          </p:cNvPr>
          <p:cNvSpPr/>
          <p:nvPr/>
        </p:nvSpPr>
        <p:spPr>
          <a:xfrm rot="16200000">
            <a:off x="8905461" y="4669718"/>
            <a:ext cx="3784210" cy="215444"/>
          </a:xfrm>
          <a:prstGeom prst="rect">
            <a:avLst/>
          </a:prstGeom>
        </p:spPr>
        <p:txBody>
          <a:bodyPr wrap="square">
            <a:spAutoFit/>
          </a:bodyPr>
          <a:lstStyle/>
          <a:p>
            <a:endParaRPr lang="vi-VN" sz="800" noProof="0" dirty="0">
              <a:solidFill>
                <a:schemeClr val="tx1">
                  <a:lumMod val="65000"/>
                  <a:lumOff val="35000"/>
                </a:schemeClr>
              </a:solidFill>
              <a:latin typeface="Calibri" panose="020F0502020204030204" pitchFamily="34" charset="0"/>
            </a:endParaRPr>
          </a:p>
        </p:txBody>
      </p:sp>
      <p:pic>
        <p:nvPicPr>
          <p:cNvPr id="7" name="Bildobjekt 6">
            <a:extLst>
              <a:ext uri="{FF2B5EF4-FFF2-40B4-BE49-F238E27FC236}">
                <a16:creationId xmlns:a16="http://schemas.microsoft.com/office/drawing/2014/main" id="{47EA8EF2-EEF0-44F6-86E6-E282CC9855B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10" name="Rektangel 9">
            <a:extLst>
              <a:ext uri="{FF2B5EF4-FFF2-40B4-BE49-F238E27FC236}">
                <a16:creationId xmlns:a16="http://schemas.microsoft.com/office/drawing/2014/main" id="{BD8A1A82-05C9-4768-A4B9-260822764DF1}"/>
              </a:ext>
            </a:extLst>
          </p:cNvPr>
          <p:cNvSpPr/>
          <p:nvPr/>
        </p:nvSpPr>
        <p:spPr>
          <a:xfrm rot="16200000">
            <a:off x="10248250" y="4883649"/>
            <a:ext cx="2483058" cy="215444"/>
          </a:xfrm>
          <a:prstGeom prst="rect">
            <a:avLst/>
          </a:prstGeom>
        </p:spPr>
        <p:txBody>
          <a:bodyPr wrap="square">
            <a:spAutoFit/>
          </a:bodyPr>
          <a:lstStyle/>
          <a:p>
            <a:r>
              <a:rPr lang="vi-VN" sz="800" noProof="0" dirty="0">
                <a:solidFill>
                  <a:schemeClr val="tx1">
                    <a:lumMod val="65000"/>
                    <a:lumOff val="35000"/>
                  </a:schemeClr>
                </a:solidFill>
                <a:effectLst/>
                <a:ea typeface="Calibri" panose="020F0502020204030204" pitchFamily="34" charset="0"/>
              </a:rPr>
              <a:t>Photo: Tim Gainey </a:t>
            </a:r>
            <a:r>
              <a:rPr lang="vi-VN" sz="800" noProof="0" dirty="0">
                <a:solidFill>
                  <a:schemeClr val="tx1">
                    <a:lumMod val="65000"/>
                    <a:lumOff val="35000"/>
                  </a:schemeClr>
                </a:solidFill>
                <a:effectLst/>
                <a:ea typeface="Arial" panose="020B0604020202020204" pitchFamily="34" charset="0"/>
              </a:rPr>
              <a:t>/ Alamy Stock Photo</a:t>
            </a:r>
            <a:endParaRPr lang="vi-VN" sz="800" noProof="0" dirty="0">
              <a:solidFill>
                <a:schemeClr val="tx1">
                  <a:lumMod val="65000"/>
                  <a:lumOff val="35000"/>
                </a:schemeClr>
              </a:solidFill>
            </a:endParaRPr>
          </a:p>
        </p:txBody>
      </p:sp>
      <p:pic>
        <p:nvPicPr>
          <p:cNvPr id="3" name="Bildobjekt 2" descr="En bild som visar text, vektorgrafik&#10;&#10;Automatiskt genererad beskrivning">
            <a:extLst>
              <a:ext uri="{FF2B5EF4-FFF2-40B4-BE49-F238E27FC236}">
                <a16:creationId xmlns:a16="http://schemas.microsoft.com/office/drawing/2014/main" id="{B5C52D70-0896-4F7D-AF87-2F44F3D811D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1863383"/>
            <a:ext cx="2484000" cy="3281234"/>
          </a:xfrm>
          <a:prstGeom prst="rect">
            <a:avLst/>
          </a:prstGeom>
        </p:spPr>
      </p:pic>
    </p:spTree>
    <p:extLst>
      <p:ext uri="{BB962C8B-B14F-4D97-AF65-F5344CB8AC3E}">
        <p14:creationId xmlns:p14="http://schemas.microsoft.com/office/powerpoint/2010/main" val="361777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descr="En bild som visar träd, utomhus, himmel&#10;&#10;Automatiskt genererad beskrivning">
            <a:extLst>
              <a:ext uri="{FF2B5EF4-FFF2-40B4-BE49-F238E27FC236}">
                <a16:creationId xmlns:a16="http://schemas.microsoft.com/office/drawing/2014/main" id="{12CD712B-6840-47EC-817E-035DD377E95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56000" y="864000"/>
            <a:ext cx="7920000" cy="5269440"/>
          </a:xfrm>
          <a:prstGeom prst="rect">
            <a:avLst/>
          </a:prstGeom>
        </p:spPr>
      </p:pic>
      <p:pic>
        <p:nvPicPr>
          <p:cNvPr id="5" name="Bildobjekt 4" descr="En bild som visar text, vektorgrafik&#10;&#10;Automatiskt genererad beskrivning">
            <a:extLst>
              <a:ext uri="{FF2B5EF4-FFF2-40B4-BE49-F238E27FC236}">
                <a16:creationId xmlns:a16="http://schemas.microsoft.com/office/drawing/2014/main" id="{2AA92432-A83C-4C6C-A675-336C698DDBF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1863383"/>
            <a:ext cx="2484000" cy="3281234"/>
          </a:xfrm>
          <a:prstGeom prst="rect">
            <a:avLst/>
          </a:prstGeom>
        </p:spPr>
      </p:pic>
      <p:sp>
        <p:nvSpPr>
          <p:cNvPr id="6" name="Rektangel 5">
            <a:extLst>
              <a:ext uri="{FF2B5EF4-FFF2-40B4-BE49-F238E27FC236}">
                <a16:creationId xmlns:a16="http://schemas.microsoft.com/office/drawing/2014/main" id="{2D814F4A-1E92-440B-92CC-EEC32789D99B}"/>
              </a:ext>
            </a:extLst>
          </p:cNvPr>
          <p:cNvSpPr/>
          <p:nvPr/>
        </p:nvSpPr>
        <p:spPr>
          <a:xfrm rot="16200000">
            <a:off x="10242193" y="4883649"/>
            <a:ext cx="2483058" cy="215444"/>
          </a:xfrm>
          <a:prstGeom prst="rect">
            <a:avLst/>
          </a:prstGeom>
        </p:spPr>
        <p:txBody>
          <a:bodyPr wrap="square">
            <a:spAutoFit/>
          </a:bodyPr>
          <a:lstStyle/>
          <a:p>
            <a:r>
              <a:rPr lang="vi-VN" sz="800" noProof="0" dirty="0">
                <a:solidFill>
                  <a:schemeClr val="tx1">
                    <a:lumMod val="65000"/>
                    <a:lumOff val="35000"/>
                  </a:schemeClr>
                </a:solidFill>
                <a:effectLst/>
                <a:latin typeface="Calibri "/>
                <a:ea typeface="Arial" panose="020B0604020202020204" pitchFamily="34" charset="0"/>
              </a:rPr>
              <a:t>Photo: Joerg Boethling/Alamy Stock Photo</a:t>
            </a:r>
            <a:endParaRPr lang="vi-VN" sz="800" noProof="0" dirty="0">
              <a:solidFill>
                <a:schemeClr val="tx1">
                  <a:lumMod val="65000"/>
                  <a:lumOff val="35000"/>
                </a:schemeClr>
              </a:solidFill>
              <a:latin typeface="Calibri "/>
            </a:endParaRPr>
          </a:p>
        </p:txBody>
      </p:sp>
    </p:spTree>
    <p:extLst>
      <p:ext uri="{BB962C8B-B14F-4D97-AF65-F5344CB8AC3E}">
        <p14:creationId xmlns:p14="http://schemas.microsoft.com/office/powerpoint/2010/main" val="341014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E90A0DB7-E8A7-47E1-A8A5-7A41644D38F6}"/>
              </a:ext>
            </a:extLst>
          </p:cNvPr>
          <p:cNvSpPr/>
          <p:nvPr/>
        </p:nvSpPr>
        <p:spPr>
          <a:xfrm rot="16200000">
            <a:off x="10242193" y="4883649"/>
            <a:ext cx="2483058" cy="215444"/>
          </a:xfrm>
          <a:prstGeom prst="rect">
            <a:avLst/>
          </a:prstGeom>
        </p:spPr>
        <p:txBody>
          <a:bodyPr wrap="square">
            <a:spAutoFit/>
          </a:bodyPr>
          <a:lstStyle/>
          <a:p>
            <a:r>
              <a:rPr lang="vi-VN" sz="800" noProof="0" dirty="0">
                <a:solidFill>
                  <a:schemeClr val="tx1">
                    <a:lumMod val="65000"/>
                    <a:lumOff val="35000"/>
                  </a:schemeClr>
                </a:solidFill>
                <a:effectLst/>
                <a:latin typeface="Calibri "/>
                <a:ea typeface="Arial" panose="020B0604020202020204" pitchFamily="34" charset="0"/>
              </a:rPr>
              <a:t>Photo: 2020 Images / Alamy Stock Photo</a:t>
            </a:r>
            <a:endParaRPr lang="vi-VN" sz="800" noProof="0" dirty="0">
              <a:solidFill>
                <a:schemeClr val="tx1">
                  <a:lumMod val="65000"/>
                  <a:lumOff val="35000"/>
                </a:schemeClr>
              </a:solidFill>
              <a:latin typeface="Calibri "/>
            </a:endParaRPr>
          </a:p>
        </p:txBody>
      </p:sp>
      <p:pic>
        <p:nvPicPr>
          <p:cNvPr id="7" name="Bildobjekt 6">
            <a:extLst>
              <a:ext uri="{FF2B5EF4-FFF2-40B4-BE49-F238E27FC236}">
                <a16:creationId xmlns:a16="http://schemas.microsoft.com/office/drawing/2014/main" id="{6494A350-BFA4-406C-A2A8-80EC1F2FB88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5" name="Bildobjekt 4" descr="En bild som visar text, vektorgrafik&#10;&#10;Automatiskt genererad beskrivning">
            <a:extLst>
              <a:ext uri="{FF2B5EF4-FFF2-40B4-BE49-F238E27FC236}">
                <a16:creationId xmlns:a16="http://schemas.microsoft.com/office/drawing/2014/main" id="{B9C45CB1-C5E9-4AC7-8C15-B83C2575E08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1863383"/>
            <a:ext cx="2484000" cy="3281234"/>
          </a:xfrm>
          <a:prstGeom prst="rect">
            <a:avLst/>
          </a:prstGeom>
        </p:spPr>
      </p:pic>
    </p:spTree>
    <p:extLst>
      <p:ext uri="{BB962C8B-B14F-4D97-AF65-F5344CB8AC3E}">
        <p14:creationId xmlns:p14="http://schemas.microsoft.com/office/powerpoint/2010/main" val="4127646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6015D44-6E9F-4CF4-8FFD-9D5C517BFEE8}"/>
              </a:ext>
            </a:extLst>
          </p:cNvPr>
          <p:cNvSpPr/>
          <p:nvPr/>
        </p:nvSpPr>
        <p:spPr>
          <a:xfrm rot="16200000">
            <a:off x="9938839" y="4580295"/>
            <a:ext cx="3089766" cy="215444"/>
          </a:xfrm>
          <a:prstGeom prst="rect">
            <a:avLst/>
          </a:prstGeom>
        </p:spPr>
        <p:txBody>
          <a:bodyPr wrap="square">
            <a:spAutoFit/>
          </a:bodyPr>
          <a:lstStyle/>
          <a:p>
            <a:r>
              <a:rPr lang="vi-VN" sz="800" noProof="0" dirty="0">
                <a:solidFill>
                  <a:schemeClr val="tx1">
                    <a:lumMod val="65000"/>
                    <a:lumOff val="35000"/>
                  </a:schemeClr>
                </a:solidFill>
                <a:effectLst/>
                <a:latin typeface="Calibri "/>
                <a:ea typeface="Calibri" panose="020F0502020204030204" pitchFamily="34" charset="0"/>
              </a:rPr>
              <a:t>Photo: GREG BAKER / Getty images</a:t>
            </a:r>
            <a:endParaRPr lang="vi-VN" sz="800" noProof="0" dirty="0">
              <a:solidFill>
                <a:schemeClr val="tx1">
                  <a:lumMod val="65000"/>
                  <a:lumOff val="35000"/>
                </a:schemeClr>
              </a:solidFill>
              <a:latin typeface="Calibri "/>
            </a:endParaRPr>
          </a:p>
        </p:txBody>
      </p:sp>
      <p:pic>
        <p:nvPicPr>
          <p:cNvPr id="5" name="Bildobjekt 4">
            <a:extLst>
              <a:ext uri="{FF2B5EF4-FFF2-40B4-BE49-F238E27FC236}">
                <a16:creationId xmlns:a16="http://schemas.microsoft.com/office/drawing/2014/main" id="{B5F01AEE-A436-4E8D-8CB3-09950C45A56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6" name="Bildobjekt 5" descr="En bild som visar text, vektorgrafik&#10;&#10;Automatiskt genererad beskrivning">
            <a:extLst>
              <a:ext uri="{FF2B5EF4-FFF2-40B4-BE49-F238E27FC236}">
                <a16:creationId xmlns:a16="http://schemas.microsoft.com/office/drawing/2014/main" id="{0CB6BF6A-F3DB-470D-A005-7E265E7F4C4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1863383"/>
            <a:ext cx="2484000" cy="3281234"/>
          </a:xfrm>
          <a:prstGeom prst="rect">
            <a:avLst/>
          </a:prstGeom>
        </p:spPr>
      </p:pic>
    </p:spTree>
    <p:extLst>
      <p:ext uri="{BB962C8B-B14F-4D97-AF65-F5344CB8AC3E}">
        <p14:creationId xmlns:p14="http://schemas.microsoft.com/office/powerpoint/2010/main" val="3200600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4" name="Rektangel 3">
            <a:extLst>
              <a:ext uri="{FF2B5EF4-FFF2-40B4-BE49-F238E27FC236}">
                <a16:creationId xmlns:a16="http://schemas.microsoft.com/office/drawing/2014/main" id="{06DDF6EE-6EDB-4FEC-B53A-B8CD0C3AF5A4}"/>
              </a:ext>
            </a:extLst>
          </p:cNvPr>
          <p:cNvSpPr/>
          <p:nvPr/>
        </p:nvSpPr>
        <p:spPr>
          <a:xfrm>
            <a:off x="4925573" y="3230174"/>
            <a:ext cx="2317355" cy="769441"/>
          </a:xfrm>
          <a:prstGeom prst="rect">
            <a:avLst/>
          </a:prstGeom>
        </p:spPr>
        <p:txBody>
          <a:bodyPr wrap="square">
            <a:spAutoFit/>
          </a:bodyPr>
          <a:lstStyle/>
          <a:p>
            <a:pPr algn="ctr"/>
            <a:r>
              <a:rPr lang="vi-VN" sz="4400" b="1" noProof="0" dirty="0">
                <a:latin typeface="Calibri" panose="020F0502020204030204" pitchFamily="34" charset="0"/>
                <a:cs typeface="Calibri" panose="020F0502020204030204" pitchFamily="34" charset="0"/>
              </a:rPr>
              <a:t>Suy nghĩ</a:t>
            </a:r>
            <a:endParaRPr lang="vi-VN" sz="4400" b="1" noProof="0" dirty="0"/>
          </a:p>
        </p:txBody>
      </p:sp>
      <p:sp>
        <p:nvSpPr>
          <p:cNvPr id="5" name="Rektangel 4">
            <a:extLst>
              <a:ext uri="{FF2B5EF4-FFF2-40B4-BE49-F238E27FC236}">
                <a16:creationId xmlns:a16="http://schemas.microsoft.com/office/drawing/2014/main" id="{44E26C2F-B2CD-423E-A65A-2F2B8E5C55F3}"/>
              </a:ext>
            </a:extLst>
          </p:cNvPr>
          <p:cNvSpPr/>
          <p:nvPr/>
        </p:nvSpPr>
        <p:spPr>
          <a:xfrm>
            <a:off x="7377989" y="1357595"/>
            <a:ext cx="2668570" cy="769441"/>
          </a:xfrm>
          <a:prstGeom prst="rect">
            <a:avLst/>
          </a:prstGeom>
        </p:spPr>
        <p:txBody>
          <a:bodyPr wrap="square">
            <a:spAutoFit/>
          </a:bodyPr>
          <a:lstStyle/>
          <a:p>
            <a:pPr algn="ctr"/>
            <a:r>
              <a:rPr lang="vi-VN" sz="4400" b="1" noProof="0" dirty="0">
                <a:latin typeface="Calibri" panose="020F0502020204030204" pitchFamily="34" charset="0"/>
                <a:cs typeface="Calibri" panose="020F0502020204030204" pitchFamily="34" charset="0"/>
              </a:rPr>
              <a:t>Tin tưởng</a:t>
            </a:r>
            <a:endParaRPr lang="vi-VN" sz="4400" b="1" noProof="0" dirty="0"/>
          </a:p>
        </p:txBody>
      </p:sp>
      <p:sp>
        <p:nvSpPr>
          <p:cNvPr id="6" name="Rektangel 5">
            <a:extLst>
              <a:ext uri="{FF2B5EF4-FFF2-40B4-BE49-F238E27FC236}">
                <a16:creationId xmlns:a16="http://schemas.microsoft.com/office/drawing/2014/main" id="{F13DED98-EFAB-41F0-B02F-169F24B3A382}"/>
              </a:ext>
            </a:extLst>
          </p:cNvPr>
          <p:cNvSpPr/>
          <p:nvPr/>
        </p:nvSpPr>
        <p:spPr>
          <a:xfrm>
            <a:off x="2684811" y="5128612"/>
            <a:ext cx="1935922" cy="769441"/>
          </a:xfrm>
          <a:prstGeom prst="rect">
            <a:avLst/>
          </a:prstGeom>
        </p:spPr>
        <p:txBody>
          <a:bodyPr wrap="square">
            <a:spAutoFit/>
          </a:bodyPr>
          <a:lstStyle/>
          <a:p>
            <a:pPr algn="ctr"/>
            <a:r>
              <a:rPr lang="vi-VN" sz="4400" b="1" noProof="0" dirty="0">
                <a:latin typeface="Calibri" panose="020F0502020204030204" pitchFamily="34" charset="0"/>
                <a:cs typeface="Calibri" panose="020F0502020204030204" pitchFamily="34" charset="0"/>
              </a:rPr>
              <a:t>Từ chối</a:t>
            </a:r>
            <a:endParaRPr lang="vi-VN" sz="4400" b="1" noProof="0" dirty="0"/>
          </a:p>
        </p:txBody>
      </p:sp>
      <p:sp>
        <p:nvSpPr>
          <p:cNvPr id="8" name="Rektangel 7">
            <a:extLst>
              <a:ext uri="{FF2B5EF4-FFF2-40B4-BE49-F238E27FC236}">
                <a16:creationId xmlns:a16="http://schemas.microsoft.com/office/drawing/2014/main" id="{40BEB434-3785-4DA1-B7C6-1AD27D461877}"/>
              </a:ext>
            </a:extLst>
          </p:cNvPr>
          <p:cNvSpPr/>
          <p:nvPr/>
        </p:nvSpPr>
        <p:spPr>
          <a:xfrm>
            <a:off x="2491532" y="1344667"/>
            <a:ext cx="2322481" cy="769441"/>
          </a:xfrm>
          <a:prstGeom prst="rect">
            <a:avLst/>
          </a:prstGeom>
        </p:spPr>
        <p:txBody>
          <a:bodyPr wrap="square">
            <a:spAutoFit/>
          </a:bodyPr>
          <a:lstStyle/>
          <a:p>
            <a:pPr algn="ctr"/>
            <a:r>
              <a:rPr lang="vi-VN" sz="4400" b="1" noProof="0" dirty="0">
                <a:latin typeface="Calibri" panose="020F0502020204030204" pitchFamily="34" charset="0"/>
                <a:cs typeface="Calibri" panose="020F0502020204030204" pitchFamily="34" charset="0"/>
              </a:rPr>
              <a:t>Nghi vấn</a:t>
            </a:r>
            <a:endParaRPr lang="vi-VN" sz="4400" b="1" noProof="0" dirty="0"/>
          </a:p>
        </p:txBody>
      </p:sp>
      <p:sp>
        <p:nvSpPr>
          <p:cNvPr id="9" name="Rektangel 8">
            <a:extLst>
              <a:ext uri="{FF2B5EF4-FFF2-40B4-BE49-F238E27FC236}">
                <a16:creationId xmlns:a16="http://schemas.microsoft.com/office/drawing/2014/main" id="{089E7522-8E76-4440-9192-ED7097611703}"/>
              </a:ext>
            </a:extLst>
          </p:cNvPr>
          <p:cNvSpPr/>
          <p:nvPr/>
        </p:nvSpPr>
        <p:spPr>
          <a:xfrm>
            <a:off x="7377989" y="5128612"/>
            <a:ext cx="2668570" cy="769441"/>
          </a:xfrm>
          <a:prstGeom prst="rect">
            <a:avLst/>
          </a:prstGeom>
        </p:spPr>
        <p:txBody>
          <a:bodyPr wrap="square">
            <a:spAutoFit/>
          </a:bodyPr>
          <a:lstStyle/>
          <a:p>
            <a:pPr algn="ctr"/>
            <a:r>
              <a:rPr lang="vi-VN" sz="4400" b="1" noProof="0" dirty="0">
                <a:latin typeface="Calibri" panose="020F0502020204030204" pitchFamily="34" charset="0"/>
                <a:cs typeface="Calibri" panose="020F0502020204030204" pitchFamily="34" charset="0"/>
              </a:rPr>
              <a:t>Thực hành</a:t>
            </a:r>
            <a:endParaRPr lang="vi-VN" sz="4400" b="1" noProof="0" dirty="0"/>
          </a:p>
        </p:txBody>
      </p:sp>
      <p:sp>
        <p:nvSpPr>
          <p:cNvPr id="10" name="Rektangel 9">
            <a:extLst>
              <a:ext uri="{FF2B5EF4-FFF2-40B4-BE49-F238E27FC236}">
                <a16:creationId xmlns:a16="http://schemas.microsoft.com/office/drawing/2014/main" id="{7B2EFDB6-9096-4687-8E61-8DFD00BD2326}"/>
              </a:ext>
            </a:extLst>
          </p:cNvPr>
          <p:cNvSpPr/>
          <p:nvPr/>
        </p:nvSpPr>
        <p:spPr>
          <a:xfrm>
            <a:off x="8125574" y="3230176"/>
            <a:ext cx="2317355" cy="769441"/>
          </a:xfrm>
          <a:prstGeom prst="rect">
            <a:avLst/>
          </a:prstGeom>
        </p:spPr>
        <p:txBody>
          <a:bodyPr wrap="square">
            <a:spAutoFit/>
          </a:bodyPr>
          <a:lstStyle/>
          <a:p>
            <a:pPr algn="ctr"/>
            <a:r>
              <a:rPr lang="vi-VN" sz="4400" b="1" noProof="0" dirty="0">
                <a:latin typeface="Calibri" panose="020F0502020204030204" pitchFamily="34" charset="0"/>
                <a:cs typeface="Calibri" panose="020F0502020204030204" pitchFamily="34" charset="0"/>
              </a:rPr>
              <a:t>Thuộc về</a:t>
            </a:r>
            <a:endParaRPr lang="vi-VN" sz="4400" b="1" noProof="0" dirty="0"/>
          </a:p>
        </p:txBody>
      </p:sp>
      <p:sp>
        <p:nvSpPr>
          <p:cNvPr id="11" name="Rektangel 10">
            <a:extLst>
              <a:ext uri="{FF2B5EF4-FFF2-40B4-BE49-F238E27FC236}">
                <a16:creationId xmlns:a16="http://schemas.microsoft.com/office/drawing/2014/main" id="{802E51CE-B48E-4C53-9960-4EFB7AD35B39}"/>
              </a:ext>
            </a:extLst>
          </p:cNvPr>
          <p:cNvSpPr/>
          <p:nvPr/>
        </p:nvSpPr>
        <p:spPr>
          <a:xfrm>
            <a:off x="1864426" y="3230175"/>
            <a:ext cx="2202001" cy="769441"/>
          </a:xfrm>
          <a:prstGeom prst="rect">
            <a:avLst/>
          </a:prstGeom>
        </p:spPr>
        <p:txBody>
          <a:bodyPr wrap="square">
            <a:spAutoFit/>
          </a:bodyPr>
          <a:lstStyle/>
          <a:p>
            <a:pPr algn="ctr"/>
            <a:r>
              <a:rPr lang="vi-VN" sz="4400" b="1" noProof="0" dirty="0">
                <a:latin typeface="Calibri" panose="020F0502020204030204" pitchFamily="34" charset="0"/>
                <a:cs typeface="Calibri" panose="020F0502020204030204" pitchFamily="34" charset="0"/>
              </a:rPr>
              <a:t>Thay đổi</a:t>
            </a:r>
            <a:endParaRPr lang="vi-VN" sz="4400" b="1" noProof="0" dirty="0"/>
          </a:p>
        </p:txBody>
      </p:sp>
    </p:spTree>
    <p:extLst>
      <p:ext uri="{BB962C8B-B14F-4D97-AF65-F5344CB8AC3E}">
        <p14:creationId xmlns:p14="http://schemas.microsoft.com/office/powerpoint/2010/main" val="523184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4">
            <a:extLst>
              <a:ext uri="{FF2B5EF4-FFF2-40B4-BE49-F238E27FC236}">
                <a16:creationId xmlns:a16="http://schemas.microsoft.com/office/drawing/2014/main" id="{B3C7C4B4-9A54-4A9D-B6AB-B91DD5F84BF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71294" y="2266834"/>
            <a:ext cx="5249412" cy="2675309"/>
          </a:xfrm>
          <a:prstGeom prst="rect">
            <a:avLst/>
          </a:prstGeom>
        </p:spPr>
      </p:pic>
    </p:spTree>
    <p:extLst>
      <p:ext uri="{BB962C8B-B14F-4D97-AF65-F5344CB8AC3E}">
        <p14:creationId xmlns:p14="http://schemas.microsoft.com/office/powerpoint/2010/main" val="894244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9" name="Rektangel 8">
            <a:extLst>
              <a:ext uri="{FF2B5EF4-FFF2-40B4-BE49-F238E27FC236}">
                <a16:creationId xmlns:a16="http://schemas.microsoft.com/office/drawing/2014/main" id="{768AA60D-B74E-47FA-B2AB-AE378F41F725}"/>
              </a:ext>
            </a:extLst>
          </p:cNvPr>
          <p:cNvSpPr/>
          <p:nvPr/>
        </p:nvSpPr>
        <p:spPr>
          <a:xfrm rot="16200000">
            <a:off x="9938839" y="4580295"/>
            <a:ext cx="3089766" cy="215444"/>
          </a:xfrm>
          <a:prstGeom prst="rect">
            <a:avLst/>
          </a:prstGeom>
        </p:spPr>
        <p:txBody>
          <a:bodyPr wrap="square">
            <a:spAutoFit/>
          </a:bodyPr>
          <a:lstStyle/>
          <a:p>
            <a:r>
              <a:rPr lang="vi-VN" sz="800" noProof="0" dirty="0">
                <a:solidFill>
                  <a:schemeClr val="tx1">
                    <a:lumMod val="65000"/>
                    <a:lumOff val="35000"/>
                  </a:schemeClr>
                </a:solidFill>
                <a:effectLst/>
                <a:latin typeface="Calibri "/>
                <a:ea typeface="Arial" panose="020B0604020202020204" pitchFamily="34" charset="0"/>
              </a:rPr>
              <a:t>Photo: </a:t>
            </a:r>
            <a:r>
              <a:rPr lang="vi-VN" sz="800" noProof="0" dirty="0">
                <a:solidFill>
                  <a:schemeClr val="tx1">
                    <a:lumMod val="65000"/>
                    <a:lumOff val="35000"/>
                  </a:schemeClr>
                </a:solidFill>
                <a:latin typeface="Calibri "/>
                <a:ea typeface="Arial" panose="020B0604020202020204" pitchFamily="34" charset="0"/>
              </a:rPr>
              <a:t>Alex Gavrikov</a:t>
            </a:r>
            <a:r>
              <a:rPr lang="vi-VN" sz="800" noProof="0" dirty="0">
                <a:solidFill>
                  <a:schemeClr val="tx1">
                    <a:lumMod val="65000"/>
                    <a:lumOff val="35000"/>
                  </a:schemeClr>
                </a:solidFill>
                <a:effectLst/>
                <a:latin typeface="Calibri "/>
                <a:ea typeface="Arial" panose="020B0604020202020204" pitchFamily="34" charset="0"/>
              </a:rPr>
              <a:t> / Alamy Stock Photo</a:t>
            </a:r>
            <a:endParaRPr lang="vi-VN" sz="800" noProof="0" dirty="0">
              <a:solidFill>
                <a:schemeClr val="tx1">
                  <a:lumMod val="65000"/>
                  <a:lumOff val="35000"/>
                </a:schemeClr>
              </a:solidFill>
              <a:latin typeface="Calibri "/>
            </a:endParaRPr>
          </a:p>
        </p:txBody>
      </p:sp>
      <p:pic>
        <p:nvPicPr>
          <p:cNvPr id="10" name="Bildobjekt 9">
            <a:extLst>
              <a:ext uri="{FF2B5EF4-FFF2-40B4-BE49-F238E27FC236}">
                <a16:creationId xmlns:a16="http://schemas.microsoft.com/office/drawing/2014/main" id="{76F54D79-083B-4DC1-BBDE-64401120A247}"/>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5" name="Bildobjekt 4">
            <a:extLst>
              <a:ext uri="{FF2B5EF4-FFF2-40B4-BE49-F238E27FC236}">
                <a16:creationId xmlns:a16="http://schemas.microsoft.com/office/drawing/2014/main" id="{709B7B4B-33BD-4F46-8448-D6C8448A342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2796026"/>
            <a:ext cx="2484000" cy="1265948"/>
          </a:xfrm>
          <a:prstGeom prst="rect">
            <a:avLst/>
          </a:prstGeom>
        </p:spPr>
      </p:pic>
    </p:spTree>
    <p:extLst>
      <p:ext uri="{BB962C8B-B14F-4D97-AF65-F5344CB8AC3E}">
        <p14:creationId xmlns:p14="http://schemas.microsoft.com/office/powerpoint/2010/main" val="2118692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A8D64BF-5F60-431C-9623-867278DE7EA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3" name="Bildobjekt 2">
            <a:extLst>
              <a:ext uri="{FF2B5EF4-FFF2-40B4-BE49-F238E27FC236}">
                <a16:creationId xmlns:a16="http://schemas.microsoft.com/office/drawing/2014/main" id="{008D01A1-1BF8-4D55-A681-68664061A0D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2796026"/>
            <a:ext cx="2484000" cy="1265948"/>
          </a:xfrm>
          <a:prstGeom prst="rect">
            <a:avLst/>
          </a:prstGeom>
        </p:spPr>
      </p:pic>
    </p:spTree>
    <p:extLst>
      <p:ext uri="{BB962C8B-B14F-4D97-AF65-F5344CB8AC3E}">
        <p14:creationId xmlns:p14="http://schemas.microsoft.com/office/powerpoint/2010/main" val="3384708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6AD20179-3A56-48F3-B2E4-C093F52C7D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6921" y="1267968"/>
            <a:ext cx="3358800" cy="2111500"/>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2" name="Grupp 1">
            <a:extLst>
              <a:ext uri="{FF2B5EF4-FFF2-40B4-BE49-F238E27FC236}">
                <a16:creationId xmlns:a16="http://schemas.microsoft.com/office/drawing/2014/main" id="{9C5B3651-71C1-483A-986A-003362E8C122}"/>
              </a:ext>
            </a:extLst>
          </p:cNvPr>
          <p:cNvGrpSpPr/>
          <p:nvPr/>
        </p:nvGrpSpPr>
        <p:grpSpPr>
          <a:xfrm>
            <a:off x="4633714" y="1150620"/>
            <a:ext cx="3545172" cy="2529437"/>
            <a:chOff x="6782902" y="954458"/>
            <a:chExt cx="3592490" cy="2357840"/>
          </a:xfrm>
        </p:grpSpPr>
        <p:pic>
          <p:nvPicPr>
            <p:cNvPr id="8" name="Bildobjekt 7">
              <a:extLst>
                <a:ext uri="{FF2B5EF4-FFF2-40B4-BE49-F238E27FC236}">
                  <a16:creationId xmlns:a16="http://schemas.microsoft.com/office/drawing/2014/main" id="{2214C789-318E-44A3-B3DE-22A75DCCB05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82902" y="954458"/>
              <a:ext cx="3592490" cy="2357840"/>
            </a:xfrm>
            <a:prstGeom prst="rect">
              <a:avLst/>
            </a:prstGeom>
          </p:spPr>
        </p:pic>
        <p:pic>
          <p:nvPicPr>
            <p:cNvPr id="10" name="Bildobjekt 9">
              <a:extLst>
                <a:ext uri="{FF2B5EF4-FFF2-40B4-BE49-F238E27FC236}">
                  <a16:creationId xmlns:a16="http://schemas.microsoft.com/office/drawing/2014/main" id="{AFE40306-8047-44CA-B5D3-3539C095646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406749" y="1850862"/>
              <a:ext cx="1743238" cy="1461436"/>
            </a:xfrm>
            <a:prstGeom prst="rect">
              <a:avLst/>
            </a:prstGeom>
          </p:spPr>
        </p:pic>
      </p:grpSp>
      <p:pic>
        <p:nvPicPr>
          <p:cNvPr id="11" name="Bildobjekt 10" descr="En bild som visar text, vektorgrafik&#10;&#10;Automatiskt genererad beskrivning">
            <a:extLst>
              <a:ext uri="{FF2B5EF4-FFF2-40B4-BE49-F238E27FC236}">
                <a16:creationId xmlns:a16="http://schemas.microsoft.com/office/drawing/2014/main" id="{2ADB9292-6199-49E3-B949-96A5CF0C91C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994539" y="732018"/>
            <a:ext cx="2231789" cy="2948039"/>
          </a:xfrm>
          <a:prstGeom prst="rect">
            <a:avLst/>
          </a:prstGeom>
        </p:spPr>
      </p:pic>
      <p:pic>
        <p:nvPicPr>
          <p:cNvPr id="12" name="Bildobjekt 11">
            <a:extLst>
              <a:ext uri="{FF2B5EF4-FFF2-40B4-BE49-F238E27FC236}">
                <a16:creationId xmlns:a16="http://schemas.microsoft.com/office/drawing/2014/main" id="{A10AD0D4-8889-4FBE-A005-C883832C0FD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210594" y="4301308"/>
            <a:ext cx="3747313" cy="1909784"/>
          </a:xfrm>
          <a:prstGeom prst="rect">
            <a:avLst/>
          </a:prstGeom>
        </p:spPr>
      </p:pic>
    </p:spTree>
    <p:extLst>
      <p:ext uri="{BB962C8B-B14F-4D97-AF65-F5344CB8AC3E}">
        <p14:creationId xmlns:p14="http://schemas.microsoft.com/office/powerpoint/2010/main" val="4035496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1268B42E-2448-4B59-B805-788C567A8762}"/>
              </a:ext>
            </a:extLst>
          </p:cNvPr>
          <p:cNvSpPr/>
          <p:nvPr/>
        </p:nvSpPr>
        <p:spPr>
          <a:xfrm>
            <a:off x="1109091" y="2551836"/>
            <a:ext cx="8948690" cy="2862322"/>
          </a:xfrm>
          <a:prstGeom prst="rect">
            <a:avLst/>
          </a:prstGeom>
        </p:spPr>
        <p:txBody>
          <a:bodyPr wrap="square">
            <a:spAutoFit/>
          </a:bodyPr>
          <a:lstStyle/>
          <a:p>
            <a:pPr marL="571500" indent="-571500" fontAlgn="base">
              <a:buFont typeface="Arial" panose="020B0604020202020204" pitchFamily="34" charset="0"/>
              <a:buChar char="•"/>
            </a:pPr>
            <a:r>
              <a:rPr lang="vi-VN" sz="3600" noProof="0" dirty="0">
                <a:latin typeface="Calibri" panose="020F0502020204030204" pitchFamily="34" charset="0"/>
                <a:ea typeface="Calibri" panose="020F0502020204030204" pitchFamily="34" charset="0"/>
                <a:cs typeface="Calibri" panose="020F0502020204030204" pitchFamily="34" charset="0"/>
              </a:rPr>
              <a:t>Ai bị ảnh hưởng?</a:t>
            </a:r>
          </a:p>
          <a:p>
            <a:pPr marL="571500" indent="-571500" fontAlgn="base">
              <a:buFont typeface="Arial" panose="020B0604020202020204" pitchFamily="34" charset="0"/>
              <a:buChar char="•"/>
            </a:pPr>
            <a:r>
              <a:rPr lang="vi-VN" sz="3600" noProof="0" dirty="0">
                <a:latin typeface="Calibri" panose="020F0502020204030204" pitchFamily="34" charset="0"/>
                <a:ea typeface="Calibri" panose="020F0502020204030204" pitchFamily="34" charset="0"/>
                <a:cs typeface="Calibri" panose="020F0502020204030204" pitchFamily="34" charset="0"/>
              </a:rPr>
              <a:t>Mức độ phổ biến thế nào?</a:t>
            </a:r>
          </a:p>
          <a:p>
            <a:pPr marL="571500" indent="-571500" fontAlgn="base">
              <a:buFont typeface="Arial" panose="020B0604020202020204" pitchFamily="34" charset="0"/>
              <a:buChar char="•"/>
            </a:pPr>
            <a:r>
              <a:rPr lang="vi-VN" sz="3600" noProof="0" dirty="0">
                <a:latin typeface="Calibri" panose="020F0502020204030204" pitchFamily="34" charset="0"/>
                <a:ea typeface="Calibri" panose="020F0502020204030204" pitchFamily="34" charset="0"/>
                <a:cs typeface="Calibri" panose="020F0502020204030204" pitchFamily="34" charset="0"/>
              </a:rPr>
              <a:t>Mức độ thường xuyên thế nào?</a:t>
            </a:r>
          </a:p>
          <a:p>
            <a:pPr marL="571500" indent="-571500" fontAlgn="base">
              <a:buFont typeface="Arial" panose="020B0604020202020204" pitchFamily="34" charset="0"/>
              <a:buChar char="•"/>
            </a:pPr>
            <a:r>
              <a:rPr lang="vi-VN" sz="3600" noProof="0" dirty="0">
                <a:latin typeface="Calibri" panose="020F0502020204030204" pitchFamily="34" charset="0"/>
                <a:ea typeface="Calibri" panose="020F0502020204030204" pitchFamily="34" charset="0"/>
                <a:cs typeface="Calibri" panose="020F0502020204030204" pitchFamily="34" charset="0"/>
              </a:rPr>
              <a:t>Mức độ nghiêm trọng thế nào?</a:t>
            </a:r>
          </a:p>
          <a:p>
            <a:pPr marL="571500" indent="-571500" fontAlgn="base">
              <a:buFont typeface="Arial" panose="020B0604020202020204" pitchFamily="34" charset="0"/>
              <a:buChar char="•"/>
            </a:pPr>
            <a:r>
              <a:rPr lang="vi-VN" sz="3600" noProof="0" dirty="0">
                <a:latin typeface="Calibri" panose="020F0502020204030204" pitchFamily="34" charset="0"/>
                <a:ea typeface="Calibri" panose="020F0502020204030204" pitchFamily="34" charset="0"/>
                <a:cs typeface="Calibri" panose="020F0502020204030204" pitchFamily="34" charset="0"/>
              </a:rPr>
              <a:t>Chính phủ tham gia?</a:t>
            </a:r>
          </a:p>
        </p:txBody>
      </p:sp>
      <p:pic>
        <p:nvPicPr>
          <p:cNvPr id="7" name="Bildobjekt 6" descr="En bild som visar text, vektorgrafik, ljus&#10;&#10;Automatiskt genererad beskrivning">
            <a:extLst>
              <a:ext uri="{FF2B5EF4-FFF2-40B4-BE49-F238E27FC236}">
                <a16:creationId xmlns:a16="http://schemas.microsoft.com/office/drawing/2014/main" id="{1F42BBE1-90E3-4455-ACE0-3DA6E3DA43F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18485">
            <a:off x="7991760" y="955926"/>
            <a:ext cx="3460086" cy="4946148"/>
          </a:xfrm>
          <a:prstGeom prst="rect">
            <a:avLst/>
          </a:prstGeom>
        </p:spPr>
      </p:pic>
      <p:pic>
        <p:nvPicPr>
          <p:cNvPr id="8" name="Bildobjekt 7" descr="En bild som visar text, yxa, visitkort, vektorgrafik&#10;&#10;Automatiskt genererad beskrivning">
            <a:extLst>
              <a:ext uri="{FF2B5EF4-FFF2-40B4-BE49-F238E27FC236}">
                <a16:creationId xmlns:a16="http://schemas.microsoft.com/office/drawing/2014/main" id="{B06CC749-AF81-4A7D-91B1-B8F891FF61C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285175">
            <a:off x="2031354" y="917729"/>
            <a:ext cx="603894" cy="1261910"/>
          </a:xfrm>
          <a:prstGeom prst="rect">
            <a:avLst/>
          </a:prstGeom>
        </p:spPr>
      </p:pic>
    </p:spTree>
    <p:extLst>
      <p:ext uri="{BB962C8B-B14F-4D97-AF65-F5344CB8AC3E}">
        <p14:creationId xmlns:p14="http://schemas.microsoft.com/office/powerpoint/2010/main" val="191913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D08DB9C3-929E-462F-A43E-34F95B33DF9F}"/>
              </a:ext>
            </a:extLst>
          </p:cNvPr>
          <p:cNvGrpSpPr/>
          <p:nvPr/>
        </p:nvGrpSpPr>
        <p:grpSpPr>
          <a:xfrm>
            <a:off x="1105253" y="1740027"/>
            <a:ext cx="2483999" cy="2088000"/>
            <a:chOff x="3094333" y="1076608"/>
            <a:chExt cx="5979836" cy="4704783"/>
          </a:xfrm>
        </p:grpSpPr>
        <p:pic>
          <p:nvPicPr>
            <p:cNvPr id="4" name="Bildobjekt 3">
              <a:extLst>
                <a:ext uri="{FF2B5EF4-FFF2-40B4-BE49-F238E27FC236}">
                  <a16:creationId xmlns:a16="http://schemas.microsoft.com/office/drawing/2014/main" id="{A48C43ED-3287-4DAC-BE75-F93B323C10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94333" y="1076608"/>
              <a:ext cx="5979836" cy="4704783"/>
            </a:xfrm>
            <a:prstGeom prst="rect">
              <a:avLst/>
            </a:prstGeom>
          </p:spPr>
        </p:pic>
        <p:pic>
          <p:nvPicPr>
            <p:cNvPr id="5" name="Bildobjekt 4" descr="En bild som visar text, yxa, visitkort, vektorgrafik&#10;&#10;Automatiskt genererad beskrivning">
              <a:extLst>
                <a:ext uri="{FF2B5EF4-FFF2-40B4-BE49-F238E27FC236}">
                  <a16:creationId xmlns:a16="http://schemas.microsoft.com/office/drawing/2014/main" id="{C0AFAF31-F4E3-41EA-A028-7D12D5395EC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285175">
              <a:off x="6094272" y="3498064"/>
              <a:ext cx="625407" cy="1306864"/>
            </a:xfrm>
            <a:prstGeom prst="rect">
              <a:avLst/>
            </a:prstGeom>
          </p:spPr>
        </p:pic>
      </p:grpSp>
      <p:grpSp>
        <p:nvGrpSpPr>
          <p:cNvPr id="13" name="Grupp 12">
            <a:extLst>
              <a:ext uri="{FF2B5EF4-FFF2-40B4-BE49-F238E27FC236}">
                <a16:creationId xmlns:a16="http://schemas.microsoft.com/office/drawing/2014/main" id="{787E10B1-EE1E-4411-B1CA-5DEA96C10CBA}"/>
              </a:ext>
            </a:extLst>
          </p:cNvPr>
          <p:cNvGrpSpPr/>
          <p:nvPr/>
        </p:nvGrpSpPr>
        <p:grpSpPr>
          <a:xfrm>
            <a:off x="442374" y="4378819"/>
            <a:ext cx="11063412" cy="1963637"/>
            <a:chOff x="642724" y="1182920"/>
            <a:chExt cx="11063412" cy="1963637"/>
          </a:xfrm>
        </p:grpSpPr>
        <p:pic>
          <p:nvPicPr>
            <p:cNvPr id="8" name="Bildobjekt 7">
              <a:extLst>
                <a:ext uri="{FF2B5EF4-FFF2-40B4-BE49-F238E27FC236}">
                  <a16:creationId xmlns:a16="http://schemas.microsoft.com/office/drawing/2014/main" id="{02E355C6-C520-4B3F-8C73-CFB5D75DEF1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2724" y="1182920"/>
              <a:ext cx="2483616" cy="1627422"/>
            </a:xfrm>
            <a:prstGeom prst="rect">
              <a:avLst/>
            </a:prstGeom>
          </p:spPr>
        </p:pic>
        <p:pic>
          <p:nvPicPr>
            <p:cNvPr id="9" name="Bildobjekt 8">
              <a:extLst>
                <a:ext uri="{FF2B5EF4-FFF2-40B4-BE49-F238E27FC236}">
                  <a16:creationId xmlns:a16="http://schemas.microsoft.com/office/drawing/2014/main" id="{173086B6-EBEB-45D3-AF14-51DA260F9C1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62204" y="1182920"/>
              <a:ext cx="2484000" cy="1787618"/>
            </a:xfrm>
            <a:prstGeom prst="rect">
              <a:avLst/>
            </a:prstGeom>
          </p:spPr>
        </p:pic>
        <p:pic>
          <p:nvPicPr>
            <p:cNvPr id="10" name="Bildobjekt 9">
              <a:extLst>
                <a:ext uri="{FF2B5EF4-FFF2-40B4-BE49-F238E27FC236}">
                  <a16:creationId xmlns:a16="http://schemas.microsoft.com/office/drawing/2014/main" id="{00CC7BEA-7B24-4D72-A6CA-94ECA820962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222136" y="1182920"/>
              <a:ext cx="2484000" cy="1629195"/>
            </a:xfrm>
            <a:prstGeom prst="rect">
              <a:avLst/>
            </a:prstGeom>
          </p:spPr>
        </p:pic>
        <p:pic>
          <p:nvPicPr>
            <p:cNvPr id="11" name="Bildobjekt 10">
              <a:extLst>
                <a:ext uri="{FF2B5EF4-FFF2-40B4-BE49-F238E27FC236}">
                  <a16:creationId xmlns:a16="http://schemas.microsoft.com/office/drawing/2014/main" id="{D793008D-4500-4F9A-AF35-78F6D796632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502272" y="1182920"/>
              <a:ext cx="2484000" cy="1963637"/>
            </a:xfrm>
            <a:prstGeom prst="rect">
              <a:avLst/>
            </a:prstGeom>
          </p:spPr>
        </p:pic>
      </p:grpSp>
      <p:pic>
        <p:nvPicPr>
          <p:cNvPr id="12" name="Bildobjekt 11">
            <a:extLst>
              <a:ext uri="{FF2B5EF4-FFF2-40B4-BE49-F238E27FC236}">
                <a16:creationId xmlns:a16="http://schemas.microsoft.com/office/drawing/2014/main" id="{213A8C2F-874D-4613-9154-1E4D673E9AA7}"/>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231710" y="2290962"/>
            <a:ext cx="2855037" cy="1627422"/>
          </a:xfrm>
          <a:prstGeom prst="rect">
            <a:avLst/>
          </a:prstGeom>
        </p:spPr>
      </p:pic>
      <p:pic>
        <p:nvPicPr>
          <p:cNvPr id="14" name="Bildobjekt 3">
            <a:extLst>
              <a:ext uri="{FF2B5EF4-FFF2-40B4-BE49-F238E27FC236}">
                <a16:creationId xmlns:a16="http://schemas.microsoft.com/office/drawing/2014/main" id="{083878CD-23BD-453E-ACA6-1AEFF608EA84}"/>
              </a:ext>
            </a:extLst>
          </p:cNvPr>
          <p:cNvPicPr>
            <a:picLocks noChangeAspect="1"/>
          </p:cNvPicPr>
          <p:nvPr/>
        </p:nvPicPr>
        <p:blipFill>
          <a:blip r:embed="rId10"/>
          <a:stretch>
            <a:fillRect/>
          </a:stretch>
        </p:blipFill>
        <p:spPr>
          <a:xfrm>
            <a:off x="4338318" y="846218"/>
            <a:ext cx="3515363" cy="1787619"/>
          </a:xfrm>
          <a:prstGeom prst="rect">
            <a:avLst/>
          </a:prstGeom>
        </p:spPr>
      </p:pic>
      <p:pic>
        <p:nvPicPr>
          <p:cNvPr id="15" name="Bildobjekt 14" descr="En bild som visar text, yxa, visitkort, vektorgrafik&#10;&#10;Automatiskt genererad beskrivning">
            <a:extLst>
              <a:ext uri="{FF2B5EF4-FFF2-40B4-BE49-F238E27FC236}">
                <a16:creationId xmlns:a16="http://schemas.microsoft.com/office/drawing/2014/main" id="{F7AA9A65-BB38-42DC-8693-1B39A6EE5797}"/>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rot="1285175">
            <a:off x="5640187" y="2349236"/>
            <a:ext cx="603894" cy="1261910"/>
          </a:xfrm>
          <a:prstGeom prst="rect">
            <a:avLst/>
          </a:prstGeom>
        </p:spPr>
      </p:pic>
    </p:spTree>
    <p:extLst>
      <p:ext uri="{BB962C8B-B14F-4D97-AF65-F5344CB8AC3E}">
        <p14:creationId xmlns:p14="http://schemas.microsoft.com/office/powerpoint/2010/main" val="1504638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20EBF125-7F5D-4D77-986E-3D822D30794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00791" y="1755181"/>
            <a:ext cx="6766919" cy="3891547"/>
          </a:xfrm>
          <a:prstGeom prst="rect">
            <a:avLst/>
          </a:prstGeom>
        </p:spPr>
      </p:pic>
    </p:spTree>
    <p:extLst>
      <p:ext uri="{BB962C8B-B14F-4D97-AF65-F5344CB8AC3E}">
        <p14:creationId xmlns:p14="http://schemas.microsoft.com/office/powerpoint/2010/main" val="3371921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1" name="Bildobjekt 4" descr="En bild som visar vektorgrafik&#10;&#10;Automatiskt genererad beskrivning">
            <a:extLst>
              <a:ext uri="{FF2B5EF4-FFF2-40B4-BE49-F238E27FC236}">
                <a16:creationId xmlns:a16="http://schemas.microsoft.com/office/drawing/2014/main" id="{C0E3D220-1E6E-45FF-966E-A37DEE7B767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63425" y="2107846"/>
            <a:ext cx="3253280" cy="3243466"/>
          </a:xfrm>
          <a:prstGeom prst="rect">
            <a:avLst/>
          </a:prstGeom>
        </p:spPr>
      </p:pic>
      <p:pic>
        <p:nvPicPr>
          <p:cNvPr id="12" name="Bildobjekt 5">
            <a:extLst>
              <a:ext uri="{FF2B5EF4-FFF2-40B4-BE49-F238E27FC236}">
                <a16:creationId xmlns:a16="http://schemas.microsoft.com/office/drawing/2014/main" id="{2A82D8BD-1992-4ED9-8390-3FEFD83D9EF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07270" y="1949351"/>
            <a:ext cx="3921305" cy="3388064"/>
          </a:xfrm>
          <a:prstGeom prst="rect">
            <a:avLst/>
          </a:prstGeom>
        </p:spPr>
      </p:pic>
      <p:pic>
        <p:nvPicPr>
          <p:cNvPr id="13" name="Bildobjekt 6" descr="En bild som visar text, yxa, visitkort, vektorgrafik&#10;&#10;Automatiskt genererad beskrivning">
            <a:extLst>
              <a:ext uri="{FF2B5EF4-FFF2-40B4-BE49-F238E27FC236}">
                <a16:creationId xmlns:a16="http://schemas.microsoft.com/office/drawing/2014/main" id="{0C3A75E9-AE93-455E-B62F-15DCBE6D32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285175">
            <a:off x="5529117" y="1147700"/>
            <a:ext cx="1089719" cy="2277101"/>
          </a:xfrm>
          <a:prstGeom prst="rect">
            <a:avLst/>
          </a:prstGeom>
        </p:spPr>
      </p:pic>
      <p:grpSp>
        <p:nvGrpSpPr>
          <p:cNvPr id="14" name="Grupp 3">
            <a:extLst>
              <a:ext uri="{FF2B5EF4-FFF2-40B4-BE49-F238E27FC236}">
                <a16:creationId xmlns:a16="http://schemas.microsoft.com/office/drawing/2014/main" id="{C191156D-1121-497E-A422-A1F84566307D}"/>
              </a:ext>
            </a:extLst>
          </p:cNvPr>
          <p:cNvGrpSpPr/>
          <p:nvPr/>
        </p:nvGrpSpPr>
        <p:grpSpPr>
          <a:xfrm>
            <a:off x="1019581" y="5460705"/>
            <a:ext cx="10582610" cy="660228"/>
            <a:chOff x="1209950" y="5460705"/>
            <a:chExt cx="10110857" cy="660228"/>
          </a:xfrm>
        </p:grpSpPr>
        <p:sp>
          <p:nvSpPr>
            <p:cNvPr id="15" name="textruta 1">
              <a:extLst>
                <a:ext uri="{FF2B5EF4-FFF2-40B4-BE49-F238E27FC236}">
                  <a16:creationId xmlns:a16="http://schemas.microsoft.com/office/drawing/2014/main" id="{3E2289FA-AD75-4987-9F53-2B4A5ED347F6}"/>
                </a:ext>
              </a:extLst>
            </p:cNvPr>
            <p:cNvSpPr txBox="1"/>
            <p:nvPr/>
          </p:nvSpPr>
          <p:spPr>
            <a:xfrm>
              <a:off x="1209950" y="5474602"/>
              <a:ext cx="449645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3600" b="0" i="0" noProof="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Phụ nữ và trẻ em gái</a:t>
              </a:r>
              <a:endParaRPr lang="vi-VN" sz="3600" noProof="0" dirty="0">
                <a:highlight>
                  <a:srgbClr val="FF00FF"/>
                </a:highlight>
                <a:latin typeface="Calibri" panose="020F0502020204030204" pitchFamily="34" charset="0"/>
                <a:ea typeface="Calibri" panose="020F0502020204030204" pitchFamily="34" charset="0"/>
                <a:cs typeface="Calibri" panose="020F0502020204030204" pitchFamily="34" charset="0"/>
              </a:endParaRPr>
            </a:p>
          </p:txBody>
        </p:sp>
        <p:sp>
          <p:nvSpPr>
            <p:cNvPr id="16" name="textruta 7">
              <a:extLst>
                <a:ext uri="{FF2B5EF4-FFF2-40B4-BE49-F238E27FC236}">
                  <a16:creationId xmlns:a16="http://schemas.microsoft.com/office/drawing/2014/main" id="{3AE0BD40-6C78-4DA3-BF68-F655E2DE21EE}"/>
                </a:ext>
              </a:extLst>
            </p:cNvPr>
            <p:cNvSpPr txBox="1"/>
            <p:nvPr/>
          </p:nvSpPr>
          <p:spPr>
            <a:xfrm>
              <a:off x="6590805" y="5460705"/>
              <a:ext cx="473000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3600" b="0" i="0" noProof="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Đàn ông và trẻ em trai</a:t>
              </a:r>
              <a:endParaRPr lang="vi-VN" sz="3600" noProof="0" dirty="0">
                <a:highlight>
                  <a:srgbClr val="FF00FF"/>
                </a:highligh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59850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015AED27-08CA-49D2-B6F4-2A7EFB95C88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71228" y="2232807"/>
            <a:ext cx="3492749" cy="2556692"/>
          </a:xfrm>
          <a:prstGeom prst="rect">
            <a:avLst/>
          </a:prstGeom>
        </p:spPr>
      </p:pic>
      <p:grpSp>
        <p:nvGrpSpPr>
          <p:cNvPr id="17" name="Grupp 16">
            <a:extLst>
              <a:ext uri="{FF2B5EF4-FFF2-40B4-BE49-F238E27FC236}">
                <a16:creationId xmlns:a16="http://schemas.microsoft.com/office/drawing/2014/main" id="{169E8CC4-E43F-471A-88E3-DE79A4EF7C08}"/>
              </a:ext>
            </a:extLst>
          </p:cNvPr>
          <p:cNvGrpSpPr/>
          <p:nvPr/>
        </p:nvGrpSpPr>
        <p:grpSpPr>
          <a:xfrm>
            <a:off x="728023" y="2098124"/>
            <a:ext cx="3922515" cy="2470958"/>
            <a:chOff x="1087338" y="2008350"/>
            <a:chExt cx="3922515" cy="2470958"/>
          </a:xfrm>
        </p:grpSpPr>
        <p:pic>
          <p:nvPicPr>
            <p:cNvPr id="2" name="Bildobjekt 1">
              <a:extLst>
                <a:ext uri="{FF2B5EF4-FFF2-40B4-BE49-F238E27FC236}">
                  <a16:creationId xmlns:a16="http://schemas.microsoft.com/office/drawing/2014/main" id="{31C1B527-86DE-4AD8-A231-7CCC8D3C4D9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7338" y="2569524"/>
              <a:ext cx="3747313" cy="1909784"/>
            </a:xfrm>
            <a:prstGeom prst="rect">
              <a:avLst/>
            </a:prstGeom>
          </p:spPr>
        </p:pic>
        <p:pic>
          <p:nvPicPr>
            <p:cNvPr id="13" name="Bildobjekt 12" descr="En bild som visar text, yxa, visitkort, vektorgrafik&#10;&#10;Automatiskt genererad beskrivning">
              <a:extLst>
                <a:ext uri="{FF2B5EF4-FFF2-40B4-BE49-F238E27FC236}">
                  <a16:creationId xmlns:a16="http://schemas.microsoft.com/office/drawing/2014/main" id="{A8C7746E-3523-4607-93AC-5993614699C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285175">
              <a:off x="4351126" y="2008350"/>
              <a:ext cx="658727" cy="1376490"/>
            </a:xfrm>
            <a:prstGeom prst="rect">
              <a:avLst/>
            </a:prstGeom>
          </p:spPr>
        </p:pic>
      </p:grpSp>
      <p:pic>
        <p:nvPicPr>
          <p:cNvPr id="15" name="Bildobjekt 14">
            <a:extLst>
              <a:ext uri="{FF2B5EF4-FFF2-40B4-BE49-F238E27FC236}">
                <a16:creationId xmlns:a16="http://schemas.microsoft.com/office/drawing/2014/main" id="{C872A5FD-93C3-463F-A2CB-753B4BBADD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457007">
            <a:off x="4792394" y="3658067"/>
            <a:ext cx="2426117" cy="3104284"/>
          </a:xfrm>
          <a:prstGeom prst="rect">
            <a:avLst/>
          </a:prstGeom>
        </p:spPr>
      </p:pic>
      <p:pic>
        <p:nvPicPr>
          <p:cNvPr id="16" name="Bildobjekt 15">
            <a:extLst>
              <a:ext uri="{FF2B5EF4-FFF2-40B4-BE49-F238E27FC236}">
                <a16:creationId xmlns:a16="http://schemas.microsoft.com/office/drawing/2014/main" id="{300C7B31-344F-4301-8791-96991887E6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472481">
            <a:off x="5127465" y="130265"/>
            <a:ext cx="2426117" cy="3104284"/>
          </a:xfrm>
          <a:prstGeom prst="rect">
            <a:avLst/>
          </a:prstGeom>
        </p:spPr>
      </p:pic>
    </p:spTree>
    <p:extLst>
      <p:ext uri="{BB962C8B-B14F-4D97-AF65-F5344CB8AC3E}">
        <p14:creationId xmlns:p14="http://schemas.microsoft.com/office/powerpoint/2010/main" val="62258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32770" name="Picture 2">
            <a:extLst>
              <a:ext uri="{FF2B5EF4-FFF2-40B4-BE49-F238E27FC236}">
                <a16:creationId xmlns:a16="http://schemas.microsoft.com/office/drawing/2014/main" id="{BEB230D3-091B-4B35-9256-405B48CA307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64797" y="2068716"/>
            <a:ext cx="7062406" cy="326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166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7" name="Bildobjekt 6" descr="En bild som visar text, yxa, visitkort, vektorgrafik&#10;&#10;Automatiskt genererad beskrivning">
            <a:extLst>
              <a:ext uri="{FF2B5EF4-FFF2-40B4-BE49-F238E27FC236}">
                <a16:creationId xmlns:a16="http://schemas.microsoft.com/office/drawing/2014/main" id="{BB5DEFB4-9DC1-4B5B-9D24-85E339F6D6E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285175">
            <a:off x="5161437" y="3549342"/>
            <a:ext cx="1089719" cy="2277101"/>
          </a:xfrm>
          <a:prstGeom prst="rect">
            <a:avLst/>
          </a:prstGeom>
        </p:spPr>
      </p:pic>
      <p:pic>
        <p:nvPicPr>
          <p:cNvPr id="8" name="Bildobjekt 7">
            <a:extLst>
              <a:ext uri="{FF2B5EF4-FFF2-40B4-BE49-F238E27FC236}">
                <a16:creationId xmlns:a16="http://schemas.microsoft.com/office/drawing/2014/main" id="{8794628B-9592-45EB-AC6C-88DA2847BB9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99572" y="780162"/>
            <a:ext cx="3369357" cy="2325331"/>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6AD20179-3A56-48F3-B2E4-C093F52C7D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62349" y="4687897"/>
            <a:ext cx="2560516" cy="1612573"/>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2" name="Grupp 1">
            <a:extLst>
              <a:ext uri="{FF2B5EF4-FFF2-40B4-BE49-F238E27FC236}">
                <a16:creationId xmlns:a16="http://schemas.microsoft.com/office/drawing/2014/main" id="{9C5B3651-71C1-483A-986A-003362E8C122}"/>
              </a:ext>
            </a:extLst>
          </p:cNvPr>
          <p:cNvGrpSpPr/>
          <p:nvPr/>
        </p:nvGrpSpPr>
        <p:grpSpPr>
          <a:xfrm>
            <a:off x="5005642" y="4488906"/>
            <a:ext cx="2991815" cy="1912580"/>
            <a:chOff x="6782902" y="954458"/>
            <a:chExt cx="3592490" cy="2357840"/>
          </a:xfrm>
        </p:grpSpPr>
        <p:pic>
          <p:nvPicPr>
            <p:cNvPr id="8" name="Bildobjekt 7">
              <a:extLst>
                <a:ext uri="{FF2B5EF4-FFF2-40B4-BE49-F238E27FC236}">
                  <a16:creationId xmlns:a16="http://schemas.microsoft.com/office/drawing/2014/main" id="{2214C789-318E-44A3-B3DE-22A75DCCB05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82902" y="954458"/>
              <a:ext cx="3592490" cy="2357840"/>
            </a:xfrm>
            <a:prstGeom prst="rect">
              <a:avLst/>
            </a:prstGeom>
          </p:spPr>
        </p:pic>
        <p:pic>
          <p:nvPicPr>
            <p:cNvPr id="10" name="Bildobjekt 9">
              <a:extLst>
                <a:ext uri="{FF2B5EF4-FFF2-40B4-BE49-F238E27FC236}">
                  <a16:creationId xmlns:a16="http://schemas.microsoft.com/office/drawing/2014/main" id="{AFE40306-8047-44CA-B5D3-3539C095646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406749" y="1850862"/>
              <a:ext cx="1743238" cy="1461436"/>
            </a:xfrm>
            <a:prstGeom prst="rect">
              <a:avLst/>
            </a:prstGeom>
          </p:spPr>
        </p:pic>
      </p:grpSp>
      <p:pic>
        <p:nvPicPr>
          <p:cNvPr id="11" name="Bildobjekt 10" descr="En bild som visar text, vektorgrafik&#10;&#10;Automatiskt genererad beskrivning">
            <a:extLst>
              <a:ext uri="{FF2B5EF4-FFF2-40B4-BE49-F238E27FC236}">
                <a16:creationId xmlns:a16="http://schemas.microsoft.com/office/drawing/2014/main" id="{2ADB9292-6199-49E3-B949-96A5CF0C91C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203181" y="4052164"/>
            <a:ext cx="1696575" cy="2249539"/>
          </a:xfrm>
          <a:prstGeom prst="rect">
            <a:avLst/>
          </a:prstGeom>
        </p:spPr>
      </p:pic>
      <p:pic>
        <p:nvPicPr>
          <p:cNvPr id="12" name="Bildobjekt 11">
            <a:extLst>
              <a:ext uri="{FF2B5EF4-FFF2-40B4-BE49-F238E27FC236}">
                <a16:creationId xmlns:a16="http://schemas.microsoft.com/office/drawing/2014/main" id="{A10AD0D4-8889-4FBE-A005-C883832C0FD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47378" y="899522"/>
            <a:ext cx="2785742" cy="141085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9CD9D924-D22E-46E2-AA74-8100BB9C696A}"/>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714586" y="609021"/>
            <a:ext cx="2576535" cy="1876335"/>
          </a:xfrm>
          <a:prstGeom prst="rect">
            <a:avLst/>
          </a:prstGeom>
        </p:spPr>
      </p:pic>
      <p:pic>
        <p:nvPicPr>
          <p:cNvPr id="21" name="Picture 6">
            <a:extLst>
              <a:ext uri="{FF2B5EF4-FFF2-40B4-BE49-F238E27FC236}">
                <a16:creationId xmlns:a16="http://schemas.microsoft.com/office/drawing/2014/main" id="{A8376023-87D7-4314-A4C9-8AFD1501CF6F}"/>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018141" y="952403"/>
            <a:ext cx="2933274" cy="1360658"/>
          </a:xfrm>
          <a:prstGeom prst="rect">
            <a:avLst/>
          </a:prstGeom>
          <a:noFill/>
          <a:extLst>
            <a:ext uri="{909E8E84-426E-40DD-AFC4-6F175D3DCCD1}">
              <a14:hiddenFill xmlns:a14="http://schemas.microsoft.com/office/drawing/2010/main">
                <a:solidFill>
                  <a:srgbClr val="FFFFFF"/>
                </a:solidFill>
              </a14:hiddenFill>
            </a:ext>
          </a:extLst>
        </p:spPr>
      </p:pic>
      <p:pic>
        <p:nvPicPr>
          <p:cNvPr id="23" name="Bildobjekt 22" descr="En bild som visar text, yxa, visitkort, vektorgrafik&#10;&#10;Automatiskt genererad beskrivning">
            <a:extLst>
              <a:ext uri="{FF2B5EF4-FFF2-40B4-BE49-F238E27FC236}">
                <a16:creationId xmlns:a16="http://schemas.microsoft.com/office/drawing/2014/main" id="{9CA9D3C0-F258-4540-A9C6-1504E3888A74}"/>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rot="1285175">
            <a:off x="3266169" y="624178"/>
            <a:ext cx="589935" cy="1129818"/>
          </a:xfrm>
          <a:prstGeom prst="rect">
            <a:avLst/>
          </a:prstGeom>
        </p:spPr>
      </p:pic>
      <p:sp>
        <p:nvSpPr>
          <p:cNvPr id="25" name="textruta 24">
            <a:extLst>
              <a:ext uri="{FF2B5EF4-FFF2-40B4-BE49-F238E27FC236}">
                <a16:creationId xmlns:a16="http://schemas.microsoft.com/office/drawing/2014/main" id="{73087DBF-6616-4237-9B99-973784D96C8B}"/>
              </a:ext>
            </a:extLst>
          </p:cNvPr>
          <p:cNvSpPr txBox="1"/>
          <p:nvPr/>
        </p:nvSpPr>
        <p:spPr>
          <a:xfrm>
            <a:off x="2148112" y="2792182"/>
            <a:ext cx="771434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vi-VN" sz="3600" b="0" i="0" noProof="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Những loại vi phạm nào đang diễn ra và ai chịu trách nhiệm về chúng? </a:t>
            </a:r>
            <a:endParaRPr lang="vi-VN" sz="3600" noProof="0" dirty="0">
              <a:highlight>
                <a:srgbClr val="FF00FF"/>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2341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8" name="Bildobjekt 7">
            <a:extLst>
              <a:ext uri="{FF2B5EF4-FFF2-40B4-BE49-F238E27FC236}">
                <a16:creationId xmlns:a16="http://schemas.microsoft.com/office/drawing/2014/main" id="{F2FF0F7C-BAA9-4E9D-92A2-6EA98610B40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9" name="Rektangel 8">
            <a:extLst>
              <a:ext uri="{FF2B5EF4-FFF2-40B4-BE49-F238E27FC236}">
                <a16:creationId xmlns:a16="http://schemas.microsoft.com/office/drawing/2014/main" id="{CE0A0BC3-3CF8-4EB9-943E-9AC6D6A93A99}"/>
              </a:ext>
            </a:extLst>
          </p:cNvPr>
          <p:cNvSpPr/>
          <p:nvPr/>
        </p:nvSpPr>
        <p:spPr>
          <a:xfrm rot="16200000">
            <a:off x="9556037" y="5320294"/>
            <a:ext cx="2483058" cy="215444"/>
          </a:xfrm>
          <a:prstGeom prst="rect">
            <a:avLst/>
          </a:prstGeom>
        </p:spPr>
        <p:txBody>
          <a:bodyPr wrap="square">
            <a:spAutoFit/>
          </a:bodyPr>
          <a:lstStyle/>
          <a:p>
            <a:r>
              <a:rPr lang="vi-VN" sz="800" noProof="0" dirty="0">
                <a:solidFill>
                  <a:schemeClr val="tx1">
                    <a:lumMod val="65000"/>
                    <a:lumOff val="35000"/>
                  </a:schemeClr>
                </a:solidFill>
                <a:effectLst/>
                <a:latin typeface="Calibri" panose="020F0502020204030204" pitchFamily="34" charset="0"/>
                <a:ea typeface="Calibri" panose="020F0502020204030204" pitchFamily="34" charset="0"/>
              </a:rPr>
              <a:t>Photo: Stuff Limited </a:t>
            </a:r>
            <a:endParaRPr lang="vi-VN" sz="800" noProof="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379482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B220D6B7-DFA0-4B80-A147-C19B7D9515F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8" name="Rektangel 7">
            <a:extLst>
              <a:ext uri="{FF2B5EF4-FFF2-40B4-BE49-F238E27FC236}">
                <a16:creationId xmlns:a16="http://schemas.microsoft.com/office/drawing/2014/main" id="{469394B7-EFBB-4893-8E90-CE6E9D0AEF86}"/>
              </a:ext>
            </a:extLst>
          </p:cNvPr>
          <p:cNvSpPr/>
          <p:nvPr/>
        </p:nvSpPr>
        <p:spPr>
          <a:xfrm rot="16200000">
            <a:off x="9556037" y="5320294"/>
            <a:ext cx="2483058" cy="215444"/>
          </a:xfrm>
          <a:prstGeom prst="rect">
            <a:avLst/>
          </a:prstGeom>
        </p:spPr>
        <p:txBody>
          <a:bodyPr wrap="square">
            <a:spAutoFit/>
          </a:bodyPr>
          <a:lstStyle/>
          <a:p>
            <a:r>
              <a:rPr lang="vi-VN" sz="800" noProof="0" dirty="0">
                <a:solidFill>
                  <a:schemeClr val="tx1">
                    <a:lumMod val="65000"/>
                    <a:lumOff val="35000"/>
                  </a:schemeClr>
                </a:solidFill>
                <a:effectLst/>
                <a:latin typeface="Calibri" panose="020F0502020204030204" pitchFamily="34" charset="0"/>
                <a:ea typeface="Calibri" panose="020F0502020204030204" pitchFamily="34" charset="0"/>
              </a:rPr>
              <a:t>Photo: Stuff Limited </a:t>
            </a:r>
            <a:endParaRPr lang="vi-VN" sz="800" noProof="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583322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4">
            <a:extLst>
              <a:ext uri="{FF2B5EF4-FFF2-40B4-BE49-F238E27FC236}">
                <a16:creationId xmlns:a16="http://schemas.microsoft.com/office/drawing/2014/main" id="{234CA776-85D1-4478-A64A-48CA782E1C9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7" name="Rektangel 6">
            <a:extLst>
              <a:ext uri="{FF2B5EF4-FFF2-40B4-BE49-F238E27FC236}">
                <a16:creationId xmlns:a16="http://schemas.microsoft.com/office/drawing/2014/main" id="{853F8A14-7261-45DD-8585-C251349BCA5E}"/>
              </a:ext>
            </a:extLst>
          </p:cNvPr>
          <p:cNvSpPr/>
          <p:nvPr/>
        </p:nvSpPr>
        <p:spPr>
          <a:xfrm rot="16200000">
            <a:off x="9556037" y="5320294"/>
            <a:ext cx="2483058" cy="215444"/>
          </a:xfrm>
          <a:prstGeom prst="rect">
            <a:avLst/>
          </a:prstGeom>
        </p:spPr>
        <p:txBody>
          <a:bodyPr wrap="square">
            <a:spAutoFit/>
          </a:bodyPr>
          <a:lstStyle/>
          <a:p>
            <a:r>
              <a:rPr lang="vi-VN" sz="800" noProof="0" dirty="0">
                <a:solidFill>
                  <a:schemeClr val="tx1">
                    <a:lumMod val="65000"/>
                    <a:lumOff val="35000"/>
                  </a:schemeClr>
                </a:solidFill>
                <a:effectLst/>
                <a:latin typeface="Calibri" panose="020F0502020204030204" pitchFamily="34" charset="0"/>
                <a:ea typeface="Calibri" panose="020F0502020204030204" pitchFamily="34" charset="0"/>
              </a:rPr>
              <a:t>Photo: Stuff Limited </a:t>
            </a:r>
            <a:endParaRPr lang="vi-VN" sz="800" noProof="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08443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5" name="Bildobjekt 4" descr="En bild som visar text, person&#10;&#10;Automatiskt genererad beskrivning">
            <a:extLst>
              <a:ext uri="{FF2B5EF4-FFF2-40B4-BE49-F238E27FC236}">
                <a16:creationId xmlns:a16="http://schemas.microsoft.com/office/drawing/2014/main" id="{4F98308F-9F56-492A-9B11-AF9A1FEE099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1"/>
          <a:stretch/>
        </p:blipFill>
        <p:spPr>
          <a:xfrm>
            <a:off x="1522800" y="486000"/>
            <a:ext cx="9144000" cy="6093649"/>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66C1BC60-A936-496D-A20F-2E38649D5FD6}"/>
              </a:ext>
            </a:extLst>
          </p:cNvPr>
          <p:cNvSpPr/>
          <p:nvPr/>
        </p:nvSpPr>
        <p:spPr>
          <a:xfrm rot="16200000">
            <a:off x="9556037" y="5320294"/>
            <a:ext cx="2483058" cy="215444"/>
          </a:xfrm>
          <a:prstGeom prst="rect">
            <a:avLst/>
          </a:prstGeom>
        </p:spPr>
        <p:txBody>
          <a:bodyPr wrap="square">
            <a:spAutoFit/>
          </a:bodyPr>
          <a:lstStyle/>
          <a:p>
            <a:r>
              <a:rPr lang="vi-VN" sz="800" noProof="0" dirty="0">
                <a:solidFill>
                  <a:schemeClr val="tx1">
                    <a:lumMod val="65000"/>
                    <a:lumOff val="35000"/>
                  </a:schemeClr>
                </a:solidFill>
                <a:effectLst/>
                <a:latin typeface="Calibri" panose="020F0502020204030204" pitchFamily="34" charset="0"/>
                <a:ea typeface="Calibri" panose="020F0502020204030204" pitchFamily="34" charset="0"/>
              </a:rPr>
              <a:t>Photo: Muslim-Christian Interfaith Mediation Centre</a:t>
            </a:r>
            <a:endParaRPr lang="vi-VN" sz="800" noProof="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832381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0A5AB5AF-D854-964E-9AA8-C4DC6E502D29}"/>
              </a:ext>
            </a:extLst>
          </p:cNvPr>
          <p:cNvSpPr txBox="1"/>
          <p:nvPr/>
        </p:nvSpPr>
        <p:spPr>
          <a:xfrm>
            <a:off x="5850" y="800556"/>
            <a:ext cx="12192000" cy="3139321"/>
          </a:xfrm>
          <a:prstGeom prst="rect">
            <a:avLst/>
          </a:prstGeom>
          <a:noFill/>
        </p:spPr>
        <p:txBody>
          <a:bodyPr wrap="square" rtlCol="0">
            <a:spAutoFit/>
          </a:bodyPr>
          <a:lstStyle/>
          <a:p>
            <a:pPr algn="ctr">
              <a:lnSpc>
                <a:spcPct val="150000"/>
              </a:lnSpc>
            </a:pPr>
            <a:endParaRPr lang="vi-VN" sz="3600" spc="600" noProof="0" dirty="0">
              <a:solidFill>
                <a:schemeClr val="bg1"/>
              </a:solidFill>
              <a:latin typeface="Calibri" panose="020F0502020204030204" pitchFamily="34" charset="0"/>
            </a:endParaRPr>
          </a:p>
          <a:p>
            <a:pPr algn="ctr"/>
            <a:r>
              <a:rPr lang="vi-VN" sz="4400" b="1" noProof="0" dirty="0">
                <a:solidFill>
                  <a:schemeClr val="bg1"/>
                </a:solidFill>
                <a:latin typeface="Calibri" panose="020F0502020204030204" pitchFamily="34" charset="0"/>
              </a:rPr>
              <a:t>Tốt lắm và chào mừng bạn trở lại!</a:t>
            </a:r>
          </a:p>
          <a:p>
            <a:pPr algn="ctr"/>
            <a:endParaRPr lang="vi-VN" sz="2800" noProof="0" dirty="0">
              <a:solidFill>
                <a:schemeClr val="bg1"/>
              </a:solidFill>
              <a:latin typeface="Calibri" panose="020F0502020204030204" pitchFamily="34" charset="0"/>
            </a:endParaRPr>
          </a:p>
          <a:p>
            <a:pPr algn="ctr"/>
            <a:r>
              <a:rPr lang="vi-VN" sz="3600" noProof="0" dirty="0">
                <a:solidFill>
                  <a:schemeClr val="bg1"/>
                </a:solidFill>
                <a:latin typeface="Calibri" panose="020F0502020204030204" pitchFamily="34" charset="0"/>
              </a:rPr>
              <a:t>Chuyên đề kế tiếp: </a:t>
            </a:r>
            <a:br>
              <a:rPr lang="vi-VN" sz="3600" noProof="0" dirty="0">
                <a:solidFill>
                  <a:schemeClr val="bg1"/>
                </a:solidFill>
                <a:latin typeface="Calibri" panose="020F0502020204030204" pitchFamily="34" charset="0"/>
              </a:rPr>
            </a:br>
            <a:r>
              <a:rPr lang="vi-VN" sz="3600" noProof="0" dirty="0">
                <a:solidFill>
                  <a:schemeClr val="bg1"/>
                </a:solidFill>
                <a:latin typeface="Calibri" panose="020F0502020204030204" pitchFamily="34" charset="0"/>
              </a:rPr>
              <a:t>Tự do tôn giáo hoặc niềm tin trong cộng đồng của chúng ta</a:t>
            </a:r>
            <a:endParaRPr lang="vi-VN" sz="6000" noProof="0" dirty="0">
              <a:solidFill>
                <a:schemeClr val="bg1"/>
              </a:solidFill>
              <a:latin typeface="Calibri" panose="020F0502020204030204" pitchFamily="34" charset="0"/>
            </a:endParaRPr>
          </a:p>
        </p:txBody>
      </p:sp>
      <p:pic>
        <p:nvPicPr>
          <p:cNvPr id="9" name="Bildobjekt 8">
            <a:extLst>
              <a:ext uri="{FF2B5EF4-FFF2-40B4-BE49-F238E27FC236}">
                <a16:creationId xmlns:a16="http://schemas.microsoft.com/office/drawing/2014/main" id="{6C704371-BD7A-465E-920B-2B053122A77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5207481" y="4262914"/>
            <a:ext cx="1777037" cy="1793889"/>
          </a:xfrm>
          <a:prstGeom prst="rect">
            <a:avLst/>
          </a:prstGeom>
        </p:spPr>
      </p:pic>
    </p:spTree>
    <p:extLst>
      <p:ext uri="{BB962C8B-B14F-4D97-AF65-F5344CB8AC3E}">
        <p14:creationId xmlns:p14="http://schemas.microsoft.com/office/powerpoint/2010/main" val="392746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26" name="Bildobjekt 25">
            <a:extLst>
              <a:ext uri="{FF2B5EF4-FFF2-40B4-BE49-F238E27FC236}">
                <a16:creationId xmlns:a16="http://schemas.microsoft.com/office/drawing/2014/main" id="{9B1154B6-E7A4-4E8D-8D44-B1B461DB606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2235" y="4276349"/>
            <a:ext cx="3153600" cy="1982502"/>
          </a:xfrm>
          <a:prstGeom prst="rect">
            <a:avLst/>
          </a:prstGeom>
        </p:spPr>
      </p:pic>
      <p:pic>
        <p:nvPicPr>
          <p:cNvPr id="22" name="Bildobjekt 21">
            <a:extLst>
              <a:ext uri="{FF2B5EF4-FFF2-40B4-BE49-F238E27FC236}">
                <a16:creationId xmlns:a16="http://schemas.microsoft.com/office/drawing/2014/main" id="{51852C69-4F0B-406A-9687-96BC2224322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12726" y="4189058"/>
            <a:ext cx="3153927" cy="2070000"/>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9B19BF65-AF0A-472F-AAD2-A585468E8F0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399572" y="780162"/>
            <a:ext cx="3369357" cy="2325331"/>
          </a:xfrm>
          <a:prstGeom prst="rect">
            <a:avLst/>
          </a:prstGeom>
        </p:spPr>
      </p:pic>
      <p:sp>
        <p:nvSpPr>
          <p:cNvPr id="11" name="Rektangel 10">
            <a:extLst>
              <a:ext uri="{FF2B5EF4-FFF2-40B4-BE49-F238E27FC236}">
                <a16:creationId xmlns:a16="http://schemas.microsoft.com/office/drawing/2014/main" id="{60A85200-3276-4DAD-BFA6-0A4506ACCA97}"/>
              </a:ext>
            </a:extLst>
          </p:cNvPr>
          <p:cNvSpPr/>
          <p:nvPr/>
        </p:nvSpPr>
        <p:spPr>
          <a:xfrm>
            <a:off x="414855" y="3333888"/>
            <a:ext cx="3600504" cy="646331"/>
          </a:xfrm>
          <a:prstGeom prst="rect">
            <a:avLst/>
          </a:prstGeom>
        </p:spPr>
        <p:txBody>
          <a:bodyPr wrap="square">
            <a:spAutoFit/>
          </a:bodyPr>
          <a:lstStyle/>
          <a:p>
            <a:pPr algn="ctr"/>
            <a:r>
              <a:rPr lang="vi-VN" sz="3600" b="1" noProof="0" dirty="0">
                <a:latin typeface="Calibri" panose="020F0502020204030204" pitchFamily="34" charset="0"/>
                <a:cs typeface="Calibri" panose="020F0502020204030204" pitchFamily="34" charset="0"/>
              </a:rPr>
              <a:t>Phân biệt đối xử</a:t>
            </a:r>
            <a:endParaRPr lang="vi-VN" sz="3600" noProof="0" dirty="0"/>
          </a:p>
        </p:txBody>
      </p:sp>
      <p:sp>
        <p:nvSpPr>
          <p:cNvPr id="12" name="Rektangel 11">
            <a:extLst>
              <a:ext uri="{FF2B5EF4-FFF2-40B4-BE49-F238E27FC236}">
                <a16:creationId xmlns:a16="http://schemas.microsoft.com/office/drawing/2014/main" id="{B069F540-A3AD-4FC9-A73B-CB798E712497}"/>
              </a:ext>
            </a:extLst>
          </p:cNvPr>
          <p:cNvSpPr/>
          <p:nvPr/>
        </p:nvSpPr>
        <p:spPr>
          <a:xfrm>
            <a:off x="8312595" y="3333887"/>
            <a:ext cx="3600000" cy="646331"/>
          </a:xfrm>
          <a:prstGeom prst="rect">
            <a:avLst/>
          </a:prstGeom>
        </p:spPr>
        <p:txBody>
          <a:bodyPr wrap="square">
            <a:spAutoFit/>
          </a:bodyPr>
          <a:lstStyle/>
          <a:p>
            <a:pPr algn="ctr"/>
            <a:r>
              <a:rPr lang="vi-VN" sz="3600" b="1" noProof="0" dirty="0">
                <a:latin typeface="Calibri" panose="020F0502020204030204" pitchFamily="34" charset="0"/>
                <a:cs typeface="Calibri" panose="020F0502020204030204" pitchFamily="34" charset="0"/>
              </a:rPr>
              <a:t>Bạo lực</a:t>
            </a:r>
            <a:endParaRPr lang="vi-VN" sz="3600" noProof="0" dirty="0"/>
          </a:p>
        </p:txBody>
      </p:sp>
      <p:sp>
        <p:nvSpPr>
          <p:cNvPr id="13" name="Rektangel 12">
            <a:extLst>
              <a:ext uri="{FF2B5EF4-FFF2-40B4-BE49-F238E27FC236}">
                <a16:creationId xmlns:a16="http://schemas.microsoft.com/office/drawing/2014/main" id="{F22D2A57-2FDC-4C10-A4E9-1FE5A77EF6D7}"/>
              </a:ext>
            </a:extLst>
          </p:cNvPr>
          <p:cNvSpPr/>
          <p:nvPr/>
        </p:nvSpPr>
        <p:spPr>
          <a:xfrm>
            <a:off x="4284250" y="3333887"/>
            <a:ext cx="3600000" cy="646331"/>
          </a:xfrm>
          <a:prstGeom prst="rect">
            <a:avLst/>
          </a:prstGeom>
        </p:spPr>
        <p:txBody>
          <a:bodyPr wrap="square">
            <a:spAutoFit/>
          </a:bodyPr>
          <a:lstStyle/>
          <a:p>
            <a:pPr algn="ctr"/>
            <a:r>
              <a:rPr lang="vi-VN" sz="3600" b="1" noProof="0" dirty="0">
                <a:latin typeface="Calibri" panose="020F0502020204030204" pitchFamily="34" charset="0"/>
                <a:cs typeface="Calibri" panose="020F0502020204030204" pitchFamily="34" charset="0"/>
              </a:rPr>
              <a:t>Hạn chế quyền </a:t>
            </a:r>
            <a:endParaRPr lang="vi-VN" sz="3600" noProof="0" dirty="0"/>
          </a:p>
        </p:txBody>
      </p:sp>
      <p:pic>
        <p:nvPicPr>
          <p:cNvPr id="20" name="Bildobjekt 19">
            <a:extLst>
              <a:ext uri="{FF2B5EF4-FFF2-40B4-BE49-F238E27FC236}">
                <a16:creationId xmlns:a16="http://schemas.microsoft.com/office/drawing/2014/main" id="{681E68E7-738B-4C89-B1D4-FCB41D6F3DA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133050" y="4918284"/>
            <a:ext cx="1502960" cy="1260000"/>
          </a:xfrm>
          <a:prstGeom prst="rect">
            <a:avLst/>
          </a:prstGeom>
        </p:spPr>
      </p:pic>
      <p:pic>
        <p:nvPicPr>
          <p:cNvPr id="24" name="Bildobjekt 23" descr="En bild som visar text, vektorgrafik&#10;&#10;Automatiskt genererad beskrivning">
            <a:extLst>
              <a:ext uri="{FF2B5EF4-FFF2-40B4-BE49-F238E27FC236}">
                <a16:creationId xmlns:a16="http://schemas.microsoft.com/office/drawing/2014/main" id="{16F9831D-C329-405B-88BB-70DAC149A2B7}"/>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054653" y="3919057"/>
            <a:ext cx="1771478" cy="2340000"/>
          </a:xfrm>
          <a:prstGeom prst="rect">
            <a:avLst/>
          </a:prstGeom>
        </p:spPr>
      </p:pic>
    </p:spTree>
    <p:extLst>
      <p:ext uri="{BB962C8B-B14F-4D97-AF65-F5344CB8AC3E}">
        <p14:creationId xmlns:p14="http://schemas.microsoft.com/office/powerpoint/2010/main" val="172307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5" name="Grupp 4">
            <a:extLst>
              <a:ext uri="{FF2B5EF4-FFF2-40B4-BE49-F238E27FC236}">
                <a16:creationId xmlns:a16="http://schemas.microsoft.com/office/drawing/2014/main" id="{9C54690D-C5DE-4359-99D5-F820EE27DB67}"/>
              </a:ext>
            </a:extLst>
          </p:cNvPr>
          <p:cNvGrpSpPr/>
          <p:nvPr/>
        </p:nvGrpSpPr>
        <p:grpSpPr>
          <a:xfrm>
            <a:off x="2896918" y="850262"/>
            <a:ext cx="5807925" cy="2562302"/>
            <a:chOff x="2287318" y="726234"/>
            <a:chExt cx="5807925" cy="2562302"/>
          </a:xfrm>
        </p:grpSpPr>
        <p:pic>
          <p:nvPicPr>
            <p:cNvPr id="2054" name="Picture 6">
              <a:extLst>
                <a:ext uri="{FF2B5EF4-FFF2-40B4-BE49-F238E27FC236}">
                  <a16:creationId xmlns:a16="http://schemas.microsoft.com/office/drawing/2014/main" id="{8590ABD4-76B9-42C8-97A9-10CB679EFFB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18113" y="1278720"/>
              <a:ext cx="3677130" cy="1871883"/>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descr="En bild som visar text&#10;&#10;Automatiskt genererad beskrivning">
              <a:extLst>
                <a:ext uri="{FF2B5EF4-FFF2-40B4-BE49-F238E27FC236}">
                  <a16:creationId xmlns:a16="http://schemas.microsoft.com/office/drawing/2014/main" id="{4604C007-2293-4494-8E90-9F97B222342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87318" y="726234"/>
              <a:ext cx="3500412" cy="2562302"/>
            </a:xfrm>
            <a:prstGeom prst="rect">
              <a:avLst/>
            </a:prstGeom>
          </p:spPr>
        </p:pic>
        <p:pic>
          <p:nvPicPr>
            <p:cNvPr id="10" name="Bildobjekt 9" descr="En bild som visar text, yxa, visitkort, vektorgrafik&#10;&#10;Automatiskt genererad beskrivning">
              <a:extLst>
                <a:ext uri="{FF2B5EF4-FFF2-40B4-BE49-F238E27FC236}">
                  <a16:creationId xmlns:a16="http://schemas.microsoft.com/office/drawing/2014/main" id="{2A98A5CE-194C-4CCD-B5B3-6C3645C209C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285175">
              <a:off x="7394885" y="1207723"/>
              <a:ext cx="684499" cy="1430344"/>
            </a:xfrm>
            <a:prstGeom prst="rect">
              <a:avLst/>
            </a:prstGeom>
          </p:spPr>
        </p:pic>
      </p:grpSp>
      <p:pic>
        <p:nvPicPr>
          <p:cNvPr id="26" name="Bildobjekt 25">
            <a:extLst>
              <a:ext uri="{FF2B5EF4-FFF2-40B4-BE49-F238E27FC236}">
                <a16:creationId xmlns:a16="http://schemas.microsoft.com/office/drawing/2014/main" id="{DA0162EF-BB5D-41E3-B8A7-0DED1D0876F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612726" y="4189058"/>
            <a:ext cx="3153927" cy="2070000"/>
          </a:xfrm>
          <a:prstGeom prst="rect">
            <a:avLst/>
          </a:prstGeom>
        </p:spPr>
      </p:pic>
      <p:pic>
        <p:nvPicPr>
          <p:cNvPr id="29" name="Bildobjekt 28">
            <a:extLst>
              <a:ext uri="{FF2B5EF4-FFF2-40B4-BE49-F238E27FC236}">
                <a16:creationId xmlns:a16="http://schemas.microsoft.com/office/drawing/2014/main" id="{0C5B22D7-0989-4F17-861C-A7DC45287E7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133050" y="4918284"/>
            <a:ext cx="1502960" cy="1260000"/>
          </a:xfrm>
          <a:prstGeom prst="rect">
            <a:avLst/>
          </a:prstGeom>
        </p:spPr>
      </p:pic>
      <p:pic>
        <p:nvPicPr>
          <p:cNvPr id="30" name="Bildobjekt 29" descr="En bild som visar text, vektorgrafik&#10;&#10;Automatiskt genererad beskrivning">
            <a:extLst>
              <a:ext uri="{FF2B5EF4-FFF2-40B4-BE49-F238E27FC236}">
                <a16:creationId xmlns:a16="http://schemas.microsoft.com/office/drawing/2014/main" id="{0526B2DE-4AC2-472A-A179-BB0CAEDE2B79}"/>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054653" y="3919057"/>
            <a:ext cx="1771478" cy="2340000"/>
          </a:xfrm>
          <a:prstGeom prst="rect">
            <a:avLst/>
          </a:prstGeom>
        </p:spPr>
      </p:pic>
      <p:pic>
        <p:nvPicPr>
          <p:cNvPr id="31" name="Bildobjekt 30">
            <a:extLst>
              <a:ext uri="{FF2B5EF4-FFF2-40B4-BE49-F238E27FC236}">
                <a16:creationId xmlns:a16="http://schemas.microsoft.com/office/drawing/2014/main" id="{E7565DF2-2E67-4EC5-AB9C-BBADB0F2D522}"/>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22235" y="4276349"/>
            <a:ext cx="3153600" cy="1982502"/>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0" name="Bildobjekt 9">
            <a:extLst>
              <a:ext uri="{FF2B5EF4-FFF2-40B4-BE49-F238E27FC236}">
                <a16:creationId xmlns:a16="http://schemas.microsoft.com/office/drawing/2014/main" id="{5EE5BFDF-13B1-433F-9BE7-304AD1F703D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43768" y="586010"/>
            <a:ext cx="3880966" cy="1977894"/>
          </a:xfrm>
          <a:prstGeom prst="rect">
            <a:avLst/>
          </a:prstGeom>
        </p:spPr>
      </p:pic>
      <p:sp>
        <p:nvSpPr>
          <p:cNvPr id="11" name="Rektangel 10">
            <a:extLst>
              <a:ext uri="{FF2B5EF4-FFF2-40B4-BE49-F238E27FC236}">
                <a16:creationId xmlns:a16="http://schemas.microsoft.com/office/drawing/2014/main" id="{BA16EDF9-E187-4DF7-BA32-9AB4E53D9263}"/>
              </a:ext>
            </a:extLst>
          </p:cNvPr>
          <p:cNvSpPr/>
          <p:nvPr/>
        </p:nvSpPr>
        <p:spPr>
          <a:xfrm>
            <a:off x="1967047" y="3053315"/>
            <a:ext cx="8257906" cy="646331"/>
          </a:xfrm>
          <a:prstGeom prst="rect">
            <a:avLst/>
          </a:prstGeom>
        </p:spPr>
        <p:txBody>
          <a:bodyPr wrap="square">
            <a:spAutoFit/>
          </a:bodyPr>
          <a:lstStyle/>
          <a:p>
            <a:pPr algn="ctr"/>
            <a:r>
              <a:rPr lang="vi-VN" sz="3600" b="1" noProof="0" dirty="0">
                <a:latin typeface="Calibri" panose="020F0502020204030204" pitchFamily="34" charset="0"/>
                <a:ea typeface="Calibri" panose="020F0502020204030204" pitchFamily="34" charset="0"/>
                <a:cs typeface="Calibri" panose="020F0502020204030204" pitchFamily="34" charset="0"/>
              </a:rPr>
              <a:t>Chính phủ thất bại trong việc bảo vệ</a:t>
            </a:r>
            <a:endParaRPr lang="vi-VN" sz="3600" b="1" noProof="0" dirty="0">
              <a:highlight>
                <a:srgbClr val="FF00FF"/>
              </a:highlight>
              <a:latin typeface="Calibri" panose="020F0502020204030204" pitchFamily="34" charset="0"/>
              <a:ea typeface="Calibri" panose="020F0502020204030204" pitchFamily="34" charset="0"/>
              <a:cs typeface="Calibri" panose="020F0502020204030204" pitchFamily="34" charset="0"/>
            </a:endParaRPr>
          </a:p>
        </p:txBody>
      </p:sp>
      <p:pic>
        <p:nvPicPr>
          <p:cNvPr id="19" name="Bildobjekt 18">
            <a:extLst>
              <a:ext uri="{FF2B5EF4-FFF2-40B4-BE49-F238E27FC236}">
                <a16:creationId xmlns:a16="http://schemas.microsoft.com/office/drawing/2014/main" id="{D81B7C54-A3CF-4A77-ADB6-EBF12F26232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12726" y="4189058"/>
            <a:ext cx="3153927" cy="2070000"/>
          </a:xfrm>
          <a:prstGeom prst="rect">
            <a:avLst/>
          </a:prstGeom>
        </p:spPr>
      </p:pic>
      <p:pic>
        <p:nvPicPr>
          <p:cNvPr id="22" name="Bildobjekt 21">
            <a:extLst>
              <a:ext uri="{FF2B5EF4-FFF2-40B4-BE49-F238E27FC236}">
                <a16:creationId xmlns:a16="http://schemas.microsoft.com/office/drawing/2014/main" id="{2E01E6F2-B399-4D76-AE76-B5A735B3057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33050" y="4918284"/>
            <a:ext cx="1502960" cy="1260000"/>
          </a:xfrm>
          <a:prstGeom prst="rect">
            <a:avLst/>
          </a:prstGeom>
        </p:spPr>
      </p:pic>
      <p:pic>
        <p:nvPicPr>
          <p:cNvPr id="23" name="Bildobjekt 22" descr="En bild som visar text, vektorgrafik&#10;&#10;Automatiskt genererad beskrivning">
            <a:extLst>
              <a:ext uri="{FF2B5EF4-FFF2-40B4-BE49-F238E27FC236}">
                <a16:creationId xmlns:a16="http://schemas.microsoft.com/office/drawing/2014/main" id="{35FA1437-533F-421D-A389-0072D29CBF2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054653" y="3919057"/>
            <a:ext cx="1771478" cy="2340000"/>
          </a:xfrm>
          <a:prstGeom prst="rect">
            <a:avLst/>
          </a:prstGeom>
        </p:spPr>
      </p:pic>
      <p:pic>
        <p:nvPicPr>
          <p:cNvPr id="24" name="Bildobjekt 23">
            <a:extLst>
              <a:ext uri="{FF2B5EF4-FFF2-40B4-BE49-F238E27FC236}">
                <a16:creationId xmlns:a16="http://schemas.microsoft.com/office/drawing/2014/main" id="{1A1CDBE8-2339-4515-938B-C5FEEE205EA1}"/>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22235" y="4276349"/>
            <a:ext cx="3153600" cy="1982502"/>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7" name="Bildobjekt 6" descr="En bild som visar text, vektorgrafik&#10;&#10;Automatiskt genererad beskrivning">
            <a:extLst>
              <a:ext uri="{FF2B5EF4-FFF2-40B4-BE49-F238E27FC236}">
                <a16:creationId xmlns:a16="http://schemas.microsoft.com/office/drawing/2014/main" id="{37DE88E0-FA6E-4D88-9248-2C33A20510C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44803" y="3003966"/>
            <a:ext cx="2207542" cy="2916000"/>
          </a:xfrm>
          <a:prstGeom prst="rect">
            <a:avLst/>
          </a:prstGeom>
        </p:spPr>
      </p:pic>
      <p:pic>
        <p:nvPicPr>
          <p:cNvPr id="8" name="Bildobjekt 7">
            <a:extLst>
              <a:ext uri="{FF2B5EF4-FFF2-40B4-BE49-F238E27FC236}">
                <a16:creationId xmlns:a16="http://schemas.microsoft.com/office/drawing/2014/main" id="{F959B14A-38B7-449C-810F-11C88C96C4B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83713" y="710244"/>
            <a:ext cx="3153927" cy="2070000"/>
          </a:xfrm>
          <a:prstGeom prst="rect">
            <a:avLst/>
          </a:prstGeom>
        </p:spPr>
      </p:pic>
      <p:pic>
        <p:nvPicPr>
          <p:cNvPr id="9" name="Bildobjekt 8">
            <a:extLst>
              <a:ext uri="{FF2B5EF4-FFF2-40B4-BE49-F238E27FC236}">
                <a16:creationId xmlns:a16="http://schemas.microsoft.com/office/drawing/2014/main" id="{318A25C8-22CC-4918-AE88-32333B53B5D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204036" y="1452343"/>
            <a:ext cx="1502960" cy="1260000"/>
          </a:xfrm>
          <a:prstGeom prst="rect">
            <a:avLst/>
          </a:prstGeom>
        </p:spPr>
      </p:pic>
      <p:pic>
        <p:nvPicPr>
          <p:cNvPr id="11" name="Bildobjekt 10">
            <a:extLst>
              <a:ext uri="{FF2B5EF4-FFF2-40B4-BE49-F238E27FC236}">
                <a16:creationId xmlns:a16="http://schemas.microsoft.com/office/drawing/2014/main" id="{CC3166D1-53F2-43E4-BEBC-46B9F911BC4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624405">
            <a:off x="2618031" y="1455185"/>
            <a:ext cx="1641374" cy="1780196"/>
          </a:xfrm>
          <a:prstGeom prst="rect">
            <a:avLst/>
          </a:prstGeom>
        </p:spPr>
      </p:pic>
      <p:pic>
        <p:nvPicPr>
          <p:cNvPr id="13" name="Bildobjekt 12">
            <a:extLst>
              <a:ext uri="{FF2B5EF4-FFF2-40B4-BE49-F238E27FC236}">
                <a16:creationId xmlns:a16="http://schemas.microsoft.com/office/drawing/2014/main" id="{D10B9729-B35F-42D9-8BB6-71CAE47AB468}"/>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5767847">
            <a:off x="7927909" y="1627848"/>
            <a:ext cx="1641374" cy="1780196"/>
          </a:xfrm>
          <a:prstGeom prst="rect">
            <a:avLst/>
          </a:prstGeom>
        </p:spPr>
      </p:pic>
      <p:pic>
        <p:nvPicPr>
          <p:cNvPr id="14" name="Bildobjekt 13">
            <a:extLst>
              <a:ext uri="{FF2B5EF4-FFF2-40B4-BE49-F238E27FC236}">
                <a16:creationId xmlns:a16="http://schemas.microsoft.com/office/drawing/2014/main" id="{C62FBBF3-1E56-43E3-922E-490F6BBB770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14264681">
            <a:off x="4927684" y="4945498"/>
            <a:ext cx="1641374" cy="1780196"/>
          </a:xfrm>
          <a:prstGeom prst="rect">
            <a:avLst/>
          </a:prstGeom>
        </p:spPr>
      </p:pic>
      <p:pic>
        <p:nvPicPr>
          <p:cNvPr id="15" name="Bildobjekt 14">
            <a:extLst>
              <a:ext uri="{FF2B5EF4-FFF2-40B4-BE49-F238E27FC236}">
                <a16:creationId xmlns:a16="http://schemas.microsoft.com/office/drawing/2014/main" id="{BDDCC61C-90F4-48C3-90CA-C832347C186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263596" y="3873751"/>
            <a:ext cx="2970000" cy="1867082"/>
          </a:xfrm>
          <a:prstGeom prst="rect">
            <a:avLst/>
          </a:prstGeom>
        </p:spPr>
      </p:pic>
    </p:spTree>
    <p:extLst>
      <p:ext uri="{BB962C8B-B14F-4D97-AF65-F5344CB8AC3E}">
        <p14:creationId xmlns:p14="http://schemas.microsoft.com/office/powerpoint/2010/main" val="226666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33549EE-3050-4BE5-8B9A-811237E2490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0000" y="2734536"/>
            <a:ext cx="2448000" cy="1538928"/>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0" name="Bildobjekt 9">
            <a:extLst>
              <a:ext uri="{FF2B5EF4-FFF2-40B4-BE49-F238E27FC236}">
                <a16:creationId xmlns:a16="http://schemas.microsoft.com/office/drawing/2014/main" id="{AB49F96D-F74D-4F6E-B8D8-CC95349254A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56000" y="864000"/>
            <a:ext cx="7920000" cy="5280000"/>
          </a:xfrm>
          <a:prstGeom prst="rect">
            <a:avLst/>
          </a:prstGeom>
        </p:spPr>
      </p:pic>
      <p:sp>
        <p:nvSpPr>
          <p:cNvPr id="12" name="Rektangel 11">
            <a:extLst>
              <a:ext uri="{FF2B5EF4-FFF2-40B4-BE49-F238E27FC236}">
                <a16:creationId xmlns:a16="http://schemas.microsoft.com/office/drawing/2014/main" id="{DAC6B446-ECB8-4867-843E-B509E477CFE8}"/>
              </a:ext>
            </a:extLst>
          </p:cNvPr>
          <p:cNvSpPr/>
          <p:nvPr/>
        </p:nvSpPr>
        <p:spPr>
          <a:xfrm rot="16200000">
            <a:off x="10246956" y="4875843"/>
            <a:ext cx="2483058" cy="215444"/>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vi-VN" sz="800" b="0" i="0" noProof="0" dirty="0">
                <a:solidFill>
                  <a:schemeClr val="tx1">
                    <a:lumMod val="65000"/>
                    <a:lumOff val="35000"/>
                  </a:schemeClr>
                </a:solidFill>
                <a:effectLst/>
                <a:cs typeface="Calibri" panose="020F0502020204030204" pitchFamily="34" charset="0"/>
              </a:rPr>
              <a:t>Photo: mauritius images GmbH / Alamy Stock Photo </a:t>
            </a:r>
            <a:endParaRPr lang="vi-VN" sz="800" b="0" i="0" noProof="0" dirty="0">
              <a:solidFill>
                <a:schemeClr val="tx1">
                  <a:lumMod val="65000"/>
                  <a:lumOff val="35000"/>
                </a:schemeClr>
              </a:solidFill>
            </a:endParaRPr>
          </a:p>
        </p:txBody>
      </p:sp>
    </p:spTree>
    <p:extLst>
      <p:ext uri="{BB962C8B-B14F-4D97-AF65-F5344CB8AC3E}">
        <p14:creationId xmlns:p14="http://schemas.microsoft.com/office/powerpoint/2010/main" val="1762104901"/>
      </p:ext>
    </p:extLst>
  </p:cSld>
  <p:clrMapOvr>
    <a:masterClrMapping/>
  </p:clrMapOvr>
</p:sld>
</file>

<file path=ppt/theme/theme1.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24774E73-AD4D-4194-AC19-9789C0D84654}"/>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1F7A9F4C-BD7D-442D-AF4A-3DF0DEDCD81C}"/>
    </a:ext>
  </a:extLst>
</a:theme>
</file>

<file path=ppt/theme/theme3.xml><?xml version="1.0" encoding="utf-8"?>
<a:theme xmlns:a="http://schemas.openxmlformats.org/drawingml/2006/main" name="1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ABEE82DC-1E79-4C2C-99A4-57D040866712}"/>
    </a:ext>
  </a:extLst>
</a:theme>
</file>

<file path=ppt/theme/theme4.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F907B332-858D-4E32-975C-273CD96BBE28}"/>
    </a:ext>
  </a:extLst>
</a:theme>
</file>

<file path=ppt/theme/theme5.xml><?xml version="1.0" encoding="utf-8"?>
<a:theme xmlns:a="http://schemas.openxmlformats.org/drawingml/2006/main" name="2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6B06443E-EBD0-4BB6-AA3D-C5A4D094CAAF}"/>
    </a:ext>
  </a:extLst>
</a:theme>
</file>

<file path=ppt/theme/theme6.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BE78F19B-D34D-4A1F-B403-E32DEA64DFF8}"/>
    </a:ext>
  </a:extLst>
</a:theme>
</file>

<file path=ppt/theme/theme7.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4A3ECE3A-7B43-4F1C-BA6B-BECD5EDEA159}"/>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9" ma:contentTypeDescription="Create a new document." ma:contentTypeScope="" ma:versionID="6148829b63786bf4a6f574496a152db2">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d59c8d2cd7a5f6cdcc4e90631be1468f"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5D2C71-FA03-4E30-A81B-7238F034A3BD}"/>
</file>

<file path=customXml/itemProps2.xml><?xml version="1.0" encoding="utf-8"?>
<ds:datastoreItem xmlns:ds="http://schemas.openxmlformats.org/officeDocument/2006/customXml" ds:itemID="{6C759612-FB27-4A08-A657-FD317E5BFB2E}">
  <ds:schemaRefs>
    <ds:schemaRef ds:uri="http://schemas.microsoft.com/office/infopath/2007/PartnerControls"/>
    <ds:schemaRef ds:uri="http://schemas.microsoft.com/office/2006/documentManagement/types"/>
    <ds:schemaRef ds:uri="27879760-8d42-4139-817b-a85748325e78"/>
    <ds:schemaRef ds:uri="007ce96f-f6e4-41e9-bbc1-3453ece26c5d"/>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23068F6F-4F41-4F2C-B306-681BD5983E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PPT_session4</Template>
  <TotalTime>1132</TotalTime>
  <Words>5498</Words>
  <Application>Microsoft Macintosh PowerPoint</Application>
  <PresentationFormat>Bredbild</PresentationFormat>
  <Paragraphs>321</Paragraphs>
  <Slides>45</Slides>
  <Notes>45</Notes>
  <HiddenSlides>0</HiddenSlides>
  <MMClips>0</MMClips>
  <ScaleCrop>false</ScaleCrop>
  <HeadingPairs>
    <vt:vector size="6" baseType="variant">
      <vt:variant>
        <vt:lpstr>Använt teckensnitt</vt:lpstr>
      </vt:variant>
      <vt:variant>
        <vt:i4>7</vt:i4>
      </vt:variant>
      <vt:variant>
        <vt:lpstr>Tema</vt:lpstr>
      </vt:variant>
      <vt:variant>
        <vt:i4>7</vt:i4>
      </vt:variant>
      <vt:variant>
        <vt:lpstr>Bildrubriker</vt:lpstr>
      </vt:variant>
      <vt:variant>
        <vt:i4>45</vt:i4>
      </vt:variant>
    </vt:vector>
  </HeadingPairs>
  <TitlesOfParts>
    <vt:vector size="59" baseType="lpstr">
      <vt:lpstr>Arial</vt:lpstr>
      <vt:lpstr>Calibri</vt:lpstr>
      <vt:lpstr>Calibri </vt:lpstr>
      <vt:lpstr>Calibri Light</vt:lpstr>
      <vt:lpstr>Segoe UI</vt:lpstr>
      <vt:lpstr>Symbol</vt:lpstr>
      <vt:lpstr>Times New Roman</vt:lpstr>
      <vt:lpstr>Anpassad formgivning</vt:lpstr>
      <vt:lpstr>1_Anpassad formgivning</vt:lpstr>
      <vt:lpstr>1_FORBTema2</vt:lpstr>
      <vt:lpstr>FORBTema2</vt:lpstr>
      <vt:lpstr>2_FORBTema2</vt:lpstr>
      <vt:lpstr>3_FORBTema2</vt:lpstr>
      <vt:lpstr>4_FORBTema2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 PowerPoint</dc:title>
  <dc:creator>FORB Learning Platform</dc:creator>
  <cp:lastModifiedBy>Kristina Schollin-Borg</cp:lastModifiedBy>
  <cp:revision>175</cp:revision>
  <cp:lastPrinted>2021-06-02T17:53:06Z</cp:lastPrinted>
  <dcterms:created xsi:type="dcterms:W3CDTF">2021-07-01T09:53:25Z</dcterms:created>
  <dcterms:modified xsi:type="dcterms:W3CDTF">2026-05-04T12:16:58Z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