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  <p:sldMasterId id="2147483654" r:id="rId6"/>
    <p:sldMasterId id="2147483656" r:id="rId7"/>
    <p:sldMasterId id="2147483658" r:id="rId8"/>
  </p:sldMasterIdLst>
  <p:notesMasterIdLst>
    <p:notesMasterId r:id="rId29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Quattrocento Sans" panose="020B05020500000200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mhT+Z6E9dorkDFMUvZI1kX5ekX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6727" autoAdjust="0"/>
  </p:normalViewPr>
  <p:slideViewPr>
    <p:cSldViewPr snapToGrid="0">
      <p:cViewPr varScale="1">
        <p:scale>
          <a:sx n="76" d="100"/>
          <a:sy n="76" d="100"/>
        </p:scale>
        <p:origin x="1104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7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2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9ABEAB1F-A972-41BF-B121-5876FBB59C7F}"/>
    <pc:docChg chg="">
      <pc:chgData name="Eben Bhujel" userId="0f9db9ec-00ad-46b6-9b96-35db36e90aee" providerId="ADAL" clId="{9ABEAB1F-A972-41BF-B121-5876FBB59C7F}" dt="2023-08-16T08:29:01.573" v="6"/>
      <pc:docMkLst>
        <pc:docMk/>
      </pc:docMkLst>
      <pc:sldChg chg="delCm">
        <pc:chgData name="Eben Bhujel" userId="0f9db9ec-00ad-46b6-9b96-35db36e90aee" providerId="ADAL" clId="{9ABEAB1F-A972-41BF-B121-5876FBB59C7F}" dt="2023-08-16T08:28:48.757" v="0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9ABEAB1F-A972-41BF-B121-5876FBB59C7F}" dt="2023-08-16T08:28:48.757" v="0"/>
              <pc2:cmMkLst xmlns:pc2="http://schemas.microsoft.com/office/powerpoint/2019/9/main/command">
                <pc:docMk/>
                <pc:sldMk cId="0" sldId="256"/>
                <pc2:cmMk id="{136BC391-9E5F-40A2-AB65-2927D99E97C0}"/>
              </pc2:cmMkLst>
            </pc226:cmChg>
          </p:ext>
        </pc:extLst>
      </pc:sldChg>
      <pc:sldChg chg="delCm">
        <pc:chgData name="Eben Bhujel" userId="0f9db9ec-00ad-46b6-9b96-35db36e90aee" providerId="ADAL" clId="{9ABEAB1F-A972-41BF-B121-5876FBB59C7F}" dt="2023-08-16T08:28:52.188" v="1"/>
        <pc:sldMkLst>
          <pc:docMk/>
          <pc:sldMk cId="0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9ABEAB1F-A972-41BF-B121-5876FBB59C7F}" dt="2023-08-16T08:28:52.188" v="1"/>
              <pc2:cmMkLst xmlns:pc2="http://schemas.microsoft.com/office/powerpoint/2019/9/main/command">
                <pc:docMk/>
                <pc:sldMk cId="0" sldId="258"/>
                <pc2:cmMk id="{350206F6-6826-45F5-9EED-E486DE2C8BAC}"/>
              </pc2:cmMkLst>
            </pc226:cmChg>
          </p:ext>
        </pc:extLst>
      </pc:sldChg>
      <pc:sldChg chg="delCm">
        <pc:chgData name="Eben Bhujel" userId="0f9db9ec-00ad-46b6-9b96-35db36e90aee" providerId="ADAL" clId="{9ABEAB1F-A972-41BF-B121-5876FBB59C7F}" dt="2023-08-16T08:28:54.811" v="2"/>
        <pc:sldMkLst>
          <pc:docMk/>
          <pc:sldMk cId="0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9ABEAB1F-A972-41BF-B121-5876FBB59C7F}" dt="2023-08-16T08:28:54.811" v="2"/>
              <pc2:cmMkLst xmlns:pc2="http://schemas.microsoft.com/office/powerpoint/2019/9/main/command">
                <pc:docMk/>
                <pc:sldMk cId="0" sldId="269"/>
                <pc2:cmMk id="{E1B4E1BB-D66B-4841-A5A0-141975729B94}"/>
              </pc2:cmMkLst>
            </pc226:cmChg>
          </p:ext>
        </pc:extLst>
      </pc:sldChg>
      <pc:sldChg chg="delCm">
        <pc:chgData name="Eben Bhujel" userId="0f9db9ec-00ad-46b6-9b96-35db36e90aee" providerId="ADAL" clId="{9ABEAB1F-A972-41BF-B121-5876FBB59C7F}" dt="2023-08-16T08:28:56.029" v="3"/>
        <pc:sldMkLst>
          <pc:docMk/>
          <pc:sldMk cId="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9ABEAB1F-A972-41BF-B121-5876FBB59C7F}" dt="2023-08-16T08:28:56.029" v="3"/>
              <pc2:cmMkLst xmlns:pc2="http://schemas.microsoft.com/office/powerpoint/2019/9/main/command">
                <pc:docMk/>
                <pc:sldMk cId="0" sldId="270"/>
                <pc2:cmMk id="{1D7B169C-3C72-491C-92BF-E67C02BABCEC}"/>
              </pc2:cmMkLst>
            </pc226:cmChg>
          </p:ext>
        </pc:extLst>
      </pc:sldChg>
      <pc:sldChg chg="delCm">
        <pc:chgData name="Eben Bhujel" userId="0f9db9ec-00ad-46b6-9b96-35db36e90aee" providerId="ADAL" clId="{9ABEAB1F-A972-41BF-B121-5876FBB59C7F}" dt="2023-08-16T08:28:57.977" v="4"/>
        <pc:sldMkLst>
          <pc:docMk/>
          <pc:sldMk cId="0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9ABEAB1F-A972-41BF-B121-5876FBB59C7F}" dt="2023-08-16T08:28:57.977" v="4"/>
              <pc2:cmMkLst xmlns:pc2="http://schemas.microsoft.com/office/powerpoint/2019/9/main/command">
                <pc:docMk/>
                <pc:sldMk cId="0" sldId="271"/>
                <pc2:cmMk id="{15FBA3A6-40FD-4454-AE18-1CF51B0BE477}"/>
              </pc2:cmMkLst>
            </pc226:cmChg>
          </p:ext>
        </pc:extLst>
      </pc:sldChg>
      <pc:sldChg chg="delCm">
        <pc:chgData name="Eben Bhujel" userId="0f9db9ec-00ad-46b6-9b96-35db36e90aee" providerId="ADAL" clId="{9ABEAB1F-A972-41BF-B121-5876FBB59C7F}" dt="2023-08-16T08:29:00.009" v="5"/>
        <pc:sldMkLst>
          <pc:docMk/>
          <pc:sldMk cId="0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9ABEAB1F-A972-41BF-B121-5876FBB59C7F}" dt="2023-08-16T08:29:00.009" v="5"/>
              <pc2:cmMkLst xmlns:pc2="http://schemas.microsoft.com/office/powerpoint/2019/9/main/command">
                <pc:docMk/>
                <pc:sldMk cId="0" sldId="273"/>
                <pc2:cmMk id="{44906669-57E3-45A0-93CC-7A49F58A859A}"/>
              </pc2:cmMkLst>
            </pc226:cmChg>
          </p:ext>
        </pc:extLst>
      </pc:sldChg>
      <pc:sldChg chg="delCm">
        <pc:chgData name="Eben Bhujel" userId="0f9db9ec-00ad-46b6-9b96-35db36e90aee" providerId="ADAL" clId="{9ABEAB1F-A972-41BF-B121-5876FBB59C7F}" dt="2023-08-16T08:29:01.573" v="6"/>
        <pc:sldMkLst>
          <pc:docMk/>
          <pc:sldMk cId="0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9ABEAB1F-A972-41BF-B121-5876FBB59C7F}" dt="2023-08-16T08:29:01.573" v="6"/>
              <pc2:cmMkLst xmlns:pc2="http://schemas.microsoft.com/office/powerpoint/2019/9/main/command">
                <pc:docMk/>
                <pc:sldMk cId="0" sldId="274"/>
                <pc2:cmMk id="{A1C4DA40-08F4-439F-A646-1D103DBF3E87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" name="Google Shape;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59" name="Google Shape;59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Как показывает опыт многих стран, чем шире распространены предрассудки и дезинформация и чем они серьезнее, тем более распространенной и серьезной становится дискриминация. И чем шире распространены оба этих фактора, тем выше вероятность широкого распространения и серьезности насилия. Одно ведет к другому. Звучит удручающе, но, если мы поймем механизм ухудшения ситуации, это может помочь нам решить, как ситуацию можно исправить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 </a:t>
            </a:r>
            <a:endParaRPr/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07" name="Google Shape;207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08" name="Google Shape;2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Заключение</a:t>
            </a:r>
            <a:br>
              <a:rPr lang="ru-RU" b="1" i="0">
                <a:latin typeface="Calibri"/>
                <a:ea typeface="Calibri"/>
                <a:cs typeface="Calibri"/>
                <a:sym typeface="Calibri"/>
              </a:rPr>
            </a:br>
            <a:r>
              <a:rPr lang="ru-RU">
                <a:latin typeface="Calibri"/>
                <a:ea typeface="Calibri"/>
                <a:cs typeface="Calibri"/>
                <a:sym typeface="Calibri"/>
              </a:rPr>
              <a:t>Все начинается с того, что мы думаем друг о друге, говорим друг другу и как относимся друг к другу. Каждый из нас в силах что-то с этим сделать — в своей семье и среди друзей и знакомых. Кроме того, мы могли бы что-то сделать с этим и на уровне сообщества — например, в наших религиозных общинах, школах и на работе.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Конечно, этого недостаточно. Нам также необходимо изменить официальные системы, которые дискриминируют людей и наносят им ущерб — от плохих законов до поведения государственных служащих (школьных учителей или сотрудников полиции)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21" name="Google Shape;221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Чтобы сделать эти изменения возможными, нам нужны такие меньшинства, которые знают свои права и готовы отстаивать их, такое большинство, которое готово встать на сторону меньшинства, а также такие политические и религиозные лидеры, которые понимают свои обязанности, связанные с соблюдением, защитой и продвижением прав человека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30" name="Google Shape;230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31" name="Google Shape;2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Претворение этого в жизнь — медленный и трудный процесс. Он начинается с анализа нашего контекста и определения сути проблемы.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Чтобы помочь себе в этой работе, мы можем использовать указанную трехэтапную модель: «дезинформация — дискриминация — насилие»</a:t>
            </a:r>
            <a:r>
              <a:rPr lang="en-AU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   </a:t>
            </a:r>
            <a:endParaRPr dirty="0"/>
          </a:p>
        </p:txBody>
      </p:sp>
      <p:sp>
        <p:nvSpPr>
          <p:cNvPr id="239" name="Google Shape;239;p1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40" name="Google Shape;240;p1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41" name="Google Shape;2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Слайды №14–№19 посвящены истории Эмины, которая используется в заключительных комментариях сессии.</a:t>
            </a:r>
            <a:endParaRPr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История Эмины, Босния и Герцеговина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 1995 году закончилась боснийская война, резко изменив религиозный ландшафт Боснии и Герцеговины. В ряде районов, где раньше жили преимущественно мусульмане, теперь стало преобладать христианское население, и наоборот. Сегодня этническая и религиозная напряженность все еще сохраняется, и люди, возвращающиеся в родные места, особенно уязвимы.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  </a:t>
            </a:r>
            <a:endParaRPr/>
          </a:p>
        </p:txBody>
      </p:sp>
      <p:sp>
        <p:nvSpPr>
          <p:cNvPr id="262" name="Google Shape;262;p1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64" name="Google Shape;26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4767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lang="ru-RU" dirty="0" err="1">
                <a:latin typeface="Calibri"/>
                <a:ea typeface="Calibri"/>
                <a:cs typeface="Calibri"/>
                <a:sym typeface="Calibri"/>
              </a:rPr>
              <a:t>Эмина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. Стремясь помочь изменить ситуацию к лучшему, девушка прошла курс по правам человека, организованный боснийской неправительственной организацией </a:t>
            </a:r>
            <a:r>
              <a:rPr lang="ru-RU" dirty="0" err="1">
                <a:latin typeface="Calibri"/>
                <a:ea typeface="Calibri"/>
                <a:cs typeface="Calibri"/>
                <a:sym typeface="Calibri"/>
              </a:rPr>
              <a:t>Nahla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«Этот курс дал мне очень много. Я поняла, что значит свобода религии или убеждений, и стала замечать нарушения в своем окружении. Я начала следить за социальными сетями и сообщать о случаях разжигания ненависти».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72" name="Google Shape;272;p1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73" name="Google Shape;27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Окончив предлагаемый организацией Nahla курс, Эмина познакомилась с группой молодых волонтеров, которые отслеживали сообщения в авторитетных и надежных местных и национальных СМИ и вели документальную фиксацию нарушений свободы религии или убеждений в стране, составляя ежегодные списки инцидентов.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81" name="Google Shape;281;p1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82" name="Google Shape;28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«Мы распределяем инциденты по соответствующим категориям, используя ряд вопросов, например, какое сообщество стало объектом нарушений и вид нарушений: угрозы, уничтожение собственности, нападения на людей и так далее», — рассказывает Эмина.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90" name="Google Shape;290;p1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91" name="Google Shape;29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Группа отправляет свои отчеты в государственные органы и средства массовой информации Боснии, а также международным организациям, таким как Организация по безопасности и сотрудничеству в Европе (ОБСЕ), которая часто включает полученную от волонтеров информацию в свой ежегодный доклад.</a:t>
            </a:r>
            <a:endParaRPr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98" name="Google Shape;298;p1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99" name="Google Shape;2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«Я думаю, что пользу приносит все, что мы делаем, какими бы незначительными наши действия ни казались. Документальная фиксация нарушений и привлечение к ним внимания со стороны международного сообщества может помочь убедить власти отнестись к этим проблемам серьезно. Повышение осведомленности о нарушениях прав человека помогает нам понять и собственные предрассудки», – рассказывает Эмина.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07" name="Google Shape;307;p1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08" name="Google Shape;30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Добро пожаловать на сессию.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Представьте тему сессии, сказав следующее: 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ходе трех предыдущих сессий мы рассмотрели право человека на свободу религии или убеждений. Мы узнали о правах, которые у нас есть, и о различных типах нарушений, которые могут произойти. Мы также поговорили о том, что это право человека значит для нас, и проанализировали вопросы идентичности и как наши идентичности обеспечивают нам дополнительные преимущества или ставят нас в менее выгодное положение в обществе. 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На этой сессии мы сосредоточимся на анализе нашего собственного контекста, чтобы определить, с какими проблемами могут столкнуться разные люди или группы. Совместными усилиями мы создадим визуальную «карту» свободы религии или убеждений нашего городка. Но прежде, чем мы начнем рассматривать проблемы, давайте поговорим о хорошем!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5" name="Google Shape;31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sp>
        <p:nvSpPr>
          <p:cNvPr id="316" name="Google Shape;316;p2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17" name="Google Shape;317;p2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Слайды №3–№13 посвящены </a:t>
            </a:r>
            <a:r>
              <a:rPr lang="ru-RU" i="1" dirty="0">
                <a:solidFill>
                  <a:srgbClr val="000000"/>
                </a:solidFill>
              </a:rPr>
              <a:t>C</a:t>
            </a:r>
            <a:r>
              <a:rPr lang="ru-RU" sz="12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ессии №5.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Презентация: Как ситуации ухудшаются </a:t>
            </a:r>
            <a:r>
              <a:rPr lang="ru-RU" dirty="0">
                <a:solidFill>
                  <a:srgbClr val="000000"/>
                </a:solidFill>
              </a:rPr>
              <a:t>(или улучшаются)</a:t>
            </a: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Введение</a:t>
            </a:r>
            <a:br>
              <a:rPr lang="ru-RU" sz="12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ходе предыдущей сессии:  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мы уделили основное внимание тому, что представляет собой нарушение свободы религии или убеждений и как это влияет на жизнь людей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проанализировали, кто нарушает эти права – государство (через принятие законов</a:t>
            </a:r>
            <a:r>
              <a:rPr lang="ru-RU" dirty="0"/>
              <a:t>,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 действия или бездействие должностных лиц) или члены сообщества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провели сценку, которая помогла нам сделать первый шаг в изучении того, как могут выглядеть эти нарушения, и попрактиковаться в их выявлении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79" name="Google Shape;79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80" name="Google Shape;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А сейчас мы собираемся поговорить о том, как умеренные по своему характеру нарушения постепенно становятся все более и более серьезными — как ситуация движется от случайных инцидентов, затрагивающих отдельных лиц, к систематическим, широко распространенным и серьезным посягательствам на права людей.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Один из способов проанализировать, как ухудшается ситуация – рассмотреть три этапа: дезинформация, дискриминация и насилие.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89" name="Google Shape;89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90" name="Google Shape;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Три этапа преследования</a:t>
            </a:r>
            <a:endParaRPr b="1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Первый этап – дезинформация. На этом этапе распространяются предубеждения, стереотипы и ложные сведения об отдельных лицах или группах людей, например, о религиозных меньшинствах. Эти предубеждения распространяются разными способами – через то, чему детей учат родители, учителя и школьные учебники, через радио или социальные сети, через выступления политиков и проповеди религиозных лидеров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    </a:t>
            </a:r>
            <a:endParaRPr/>
          </a:p>
        </p:txBody>
      </p:sp>
      <p:sp>
        <p:nvSpPr>
          <p:cNvPr id="105" name="Google Shape;105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Еще ни одному обществу не удалось полностью избавиться от предубеждений, но когда предрассудки и стереотипы никто не оспаривает, а особенно когда они поддерживаются политическими и религиозными лидерами, они перерастают в культуру нетерпимости и порождают напряженность между группами.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Когда это происходит, обычным людям, местным чиновникам и даже государству становится легко (более того, они считают это нормальным) начинать не только думать и говорить определенным образом, но и совершать поступки, которые дискриминируют других. Дезинформация делает дискриминацию приемлемой. В самых крайних случаях дезинформация используется для того, чтобы заставить людей поверить в то, что не только дискриминация, но и насилие допустимы или даже правильны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19" name="Google Shape;119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20" name="Google Shape;120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21" name="Google Shape;1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Дискриминация затрагивает все сферы жизни людей. На прошлой сессии мы рассмотрели примеры дискриминации со стороны государства: дискриминационный закон о семье и личности, дискриминацию в применении этого закона полицией и судами и дискриминацию в предоставлении услуг (таких как образование). Мы также познакомились с дискриминацией в частном секторе, влияющей на возможность человека получить работу.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Дискриминация есть в каждом обществе, но широкое распространение и систематичность дискриминации возможны только тогда, когда в ее основе лежат невежество и нетерпимость. Дискриминация прекратилась бы, если большинство людей считало ее неприемлемой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 </a:t>
            </a:r>
            <a:endParaRPr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39" name="Google Shape;139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 если дезинформация обеспечивает почву для дискриминации, то дезинформация и дискриминация вместе создают фундамент для насилия. Насилие в сообществе может принимать самые разные формы — от вандализма и домогательств до угроз физической расправой. А насилие со стороны государства может включать в себя произвольное заключение в тюрьму, пытки и гендерное насилие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ru-RU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Масштаб, периодичность и последствия</a:t>
            </a:r>
            <a:endParaRPr b="1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Все три типа проблем — дезинформация, дискриминация и насилие — могут иметь разный масштаб и периодичность, а также разный уровень последствий. Нарушение может затрагивать несколько человек или огромные группы. Оно может быть случайным, регулярным или систематическим (а значит, встроенным в системы и структуры общества). И оно может иметь ограниченные или катастрофические последствия для пострадавших от него людей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 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82" name="Google Shape;18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bNY">
  <p:cSld name="ForbNY">
    <p:bg>
      <p:bgPr>
        <a:solidFill>
          <a:srgbClr val="F3E5D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838200" y="2295525"/>
            <a:ext cx="10515600" cy="388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rt">
  <p:cSld name="1_Star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8" name="Google Shape;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7" name="Google Shape;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0" y="1169180"/>
            <a:ext cx="12192000" cy="13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Курс «Местные творцы перемен»</a:t>
            </a:r>
            <a:endParaRPr sz="6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028" y="5282109"/>
            <a:ext cx="1973944" cy="130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976" y="3192435"/>
            <a:ext cx="58928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4337" y="2731246"/>
            <a:ext cx="8663610" cy="394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En bild som visar text, vektorgrafik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7326" y="582601"/>
            <a:ext cx="2581241" cy="3415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0"/>
          <p:cNvGrpSpPr/>
          <p:nvPr/>
        </p:nvGrpSpPr>
        <p:grpSpPr>
          <a:xfrm>
            <a:off x="974728" y="4352051"/>
            <a:ext cx="3276000" cy="1387674"/>
            <a:chOff x="1727641" y="2316735"/>
            <a:chExt cx="2598396" cy="966712"/>
          </a:xfrm>
        </p:grpSpPr>
        <p:pic>
          <p:nvPicPr>
            <p:cNvPr id="213" name="Google Shape;213;p10" descr="En bild som visar text, clipart, silhuett&#10;&#10;Automatiskt genererad beskrivn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27641" y="2316735"/>
              <a:ext cx="1729340" cy="9667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4" name="Google Shape;214;p10"/>
            <p:cNvGrpSpPr/>
            <p:nvPr/>
          </p:nvGrpSpPr>
          <p:grpSpPr>
            <a:xfrm>
              <a:off x="2155367" y="2469619"/>
              <a:ext cx="2170670" cy="724554"/>
              <a:chOff x="1733631" y="3698590"/>
              <a:chExt cx="2222401" cy="775089"/>
            </a:xfrm>
          </p:grpSpPr>
          <p:pic>
            <p:nvPicPr>
              <p:cNvPr id="215" name="Google Shape;215;p10" descr="En bild som visar text, tecken&#10;&#10;Automatiskt genererad beskrivni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084058" y="3698590"/>
                <a:ext cx="871974" cy="7750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1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rot="2386767">
                <a:off x="1804153" y="3885655"/>
                <a:ext cx="310884" cy="332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17" name="Google Shape;21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03957" y="2365329"/>
            <a:ext cx="3384000" cy="2127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1" descr="En bild som visar text, clipar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6042" y="2464761"/>
            <a:ext cx="6739915" cy="311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453" y="2235106"/>
            <a:ext cx="2066164" cy="318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 descr="En bild som visar text, vektorgrafik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677" y="1544057"/>
            <a:ext cx="3677780" cy="388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071" y="2097926"/>
            <a:ext cx="1967487" cy="3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3"/>
          <p:cNvGrpSpPr/>
          <p:nvPr/>
        </p:nvGrpSpPr>
        <p:grpSpPr>
          <a:xfrm>
            <a:off x="2206523" y="3824452"/>
            <a:ext cx="7778953" cy="1428318"/>
            <a:chOff x="1918650" y="4077707"/>
            <a:chExt cx="8586790" cy="1872000"/>
          </a:xfrm>
        </p:grpSpPr>
        <p:sp>
          <p:nvSpPr>
            <p:cNvPr id="244" name="Google Shape;244;p13"/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/>
              <a:ahLst/>
              <a:cxnLst/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" name="Google Shape;245;p13" descr="En bild som visar stråkinstrument, byrå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3" descr="En bild som visar text, tecken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3" descr="En bild som visar stråkinstrument, byrå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3" descr="En bild som visar text, tecken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3" descr="En bild som visar stråkinstrument, byrå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3" descr="En bild som visar text, tecken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3" descr="En bild som visar stråkinstrument, byrå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3" descr="En bild som visar text, tecken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p13"/>
          <p:cNvSpPr/>
          <p:nvPr/>
        </p:nvSpPr>
        <p:spPr>
          <a:xfrm>
            <a:off x="3393914" y="2417488"/>
            <a:ext cx="5398083" cy="1428318"/>
          </a:xfrm>
          <a:custGeom>
            <a:avLst/>
            <a:gdLst/>
            <a:ahLst/>
            <a:cxnLst/>
            <a:rect l="l" t="t" r="r" b="b"/>
            <a:pathLst>
              <a:path w="5398083" h="1428318" fill="none" extrusionOk="0">
                <a:moveTo>
                  <a:pt x="0" y="0"/>
                </a:moveTo>
                <a:cubicBezTo>
                  <a:pt x="239998" y="-22206"/>
                  <a:pt x="566161" y="12400"/>
                  <a:pt x="728741" y="0"/>
                </a:cubicBezTo>
                <a:cubicBezTo>
                  <a:pt x="891321" y="-12400"/>
                  <a:pt x="1334855" y="23439"/>
                  <a:pt x="1511463" y="0"/>
                </a:cubicBezTo>
                <a:cubicBezTo>
                  <a:pt x="1688071" y="-23439"/>
                  <a:pt x="1901482" y="-5200"/>
                  <a:pt x="2132243" y="0"/>
                </a:cubicBezTo>
                <a:cubicBezTo>
                  <a:pt x="2363004" y="5200"/>
                  <a:pt x="2681374" y="32492"/>
                  <a:pt x="2914965" y="0"/>
                </a:cubicBezTo>
                <a:cubicBezTo>
                  <a:pt x="3148556" y="-32492"/>
                  <a:pt x="3246640" y="26156"/>
                  <a:pt x="3481764" y="0"/>
                </a:cubicBezTo>
                <a:cubicBezTo>
                  <a:pt x="3716888" y="-26156"/>
                  <a:pt x="4078327" y="13452"/>
                  <a:pt x="4264486" y="0"/>
                </a:cubicBezTo>
                <a:cubicBezTo>
                  <a:pt x="4450645" y="-13452"/>
                  <a:pt x="4863397" y="-49675"/>
                  <a:pt x="5398083" y="0"/>
                </a:cubicBezTo>
                <a:cubicBezTo>
                  <a:pt x="5394081" y="179741"/>
                  <a:pt x="5387382" y="279831"/>
                  <a:pt x="5398083" y="490389"/>
                </a:cubicBezTo>
                <a:cubicBezTo>
                  <a:pt x="5408784" y="700947"/>
                  <a:pt x="5388429" y="799499"/>
                  <a:pt x="5398083" y="937929"/>
                </a:cubicBezTo>
                <a:cubicBezTo>
                  <a:pt x="5407737" y="1076359"/>
                  <a:pt x="5387675" y="1295767"/>
                  <a:pt x="5398083" y="1428318"/>
                </a:cubicBezTo>
                <a:cubicBezTo>
                  <a:pt x="5166285" y="1440371"/>
                  <a:pt x="5122467" y="1447003"/>
                  <a:pt x="4885265" y="1428318"/>
                </a:cubicBezTo>
                <a:cubicBezTo>
                  <a:pt x="4648063" y="1409633"/>
                  <a:pt x="4512279" y="1409410"/>
                  <a:pt x="4372447" y="1428318"/>
                </a:cubicBezTo>
                <a:cubicBezTo>
                  <a:pt x="4232615" y="1447226"/>
                  <a:pt x="4036192" y="1443637"/>
                  <a:pt x="3751668" y="1428318"/>
                </a:cubicBezTo>
                <a:cubicBezTo>
                  <a:pt x="3467144" y="1412999"/>
                  <a:pt x="3362035" y="1422433"/>
                  <a:pt x="3238850" y="1428318"/>
                </a:cubicBezTo>
                <a:cubicBezTo>
                  <a:pt x="3115665" y="1434203"/>
                  <a:pt x="2800766" y="1389671"/>
                  <a:pt x="2456128" y="1428318"/>
                </a:cubicBezTo>
                <a:cubicBezTo>
                  <a:pt x="2111490" y="1466965"/>
                  <a:pt x="1975986" y="1415620"/>
                  <a:pt x="1673406" y="1428318"/>
                </a:cubicBezTo>
                <a:cubicBezTo>
                  <a:pt x="1370826" y="1441016"/>
                  <a:pt x="1265615" y="1424680"/>
                  <a:pt x="998645" y="1428318"/>
                </a:cubicBezTo>
                <a:cubicBezTo>
                  <a:pt x="731675" y="1431956"/>
                  <a:pt x="478248" y="1459746"/>
                  <a:pt x="0" y="1428318"/>
                </a:cubicBezTo>
                <a:cubicBezTo>
                  <a:pt x="-10463" y="1200881"/>
                  <a:pt x="9710" y="1072935"/>
                  <a:pt x="0" y="952212"/>
                </a:cubicBezTo>
                <a:cubicBezTo>
                  <a:pt x="-9710" y="831489"/>
                  <a:pt x="-13053" y="652169"/>
                  <a:pt x="0" y="476106"/>
                </a:cubicBezTo>
                <a:cubicBezTo>
                  <a:pt x="13053" y="300043"/>
                  <a:pt x="-12189" y="106308"/>
                  <a:pt x="0" y="0"/>
                </a:cubicBezTo>
                <a:close/>
              </a:path>
              <a:path w="5398083" h="1428318" extrusionOk="0">
                <a:moveTo>
                  <a:pt x="0" y="0"/>
                </a:moveTo>
                <a:cubicBezTo>
                  <a:pt x="131560" y="-10784"/>
                  <a:pt x="417771" y="-23273"/>
                  <a:pt x="620780" y="0"/>
                </a:cubicBezTo>
                <a:cubicBezTo>
                  <a:pt x="823789" y="23273"/>
                  <a:pt x="969079" y="6204"/>
                  <a:pt x="1187578" y="0"/>
                </a:cubicBezTo>
                <a:cubicBezTo>
                  <a:pt x="1406077" y="-6204"/>
                  <a:pt x="1484683" y="-23841"/>
                  <a:pt x="1700396" y="0"/>
                </a:cubicBezTo>
                <a:cubicBezTo>
                  <a:pt x="1916109" y="23841"/>
                  <a:pt x="2088625" y="10165"/>
                  <a:pt x="2267195" y="0"/>
                </a:cubicBezTo>
                <a:cubicBezTo>
                  <a:pt x="2445765" y="-10165"/>
                  <a:pt x="2758783" y="-11242"/>
                  <a:pt x="2995936" y="0"/>
                </a:cubicBezTo>
                <a:cubicBezTo>
                  <a:pt x="3233089" y="11242"/>
                  <a:pt x="3433271" y="8907"/>
                  <a:pt x="3670696" y="0"/>
                </a:cubicBezTo>
                <a:cubicBezTo>
                  <a:pt x="3908121" y="-8907"/>
                  <a:pt x="3950875" y="5266"/>
                  <a:pt x="4183514" y="0"/>
                </a:cubicBezTo>
                <a:cubicBezTo>
                  <a:pt x="4416153" y="-5266"/>
                  <a:pt x="4452070" y="19920"/>
                  <a:pt x="4696332" y="0"/>
                </a:cubicBezTo>
                <a:cubicBezTo>
                  <a:pt x="4940594" y="-19920"/>
                  <a:pt x="5084958" y="-33784"/>
                  <a:pt x="5398083" y="0"/>
                </a:cubicBezTo>
                <a:cubicBezTo>
                  <a:pt x="5391214" y="108131"/>
                  <a:pt x="5415787" y="336449"/>
                  <a:pt x="5398083" y="504672"/>
                </a:cubicBezTo>
                <a:cubicBezTo>
                  <a:pt x="5380379" y="672895"/>
                  <a:pt x="5399471" y="771609"/>
                  <a:pt x="5398083" y="1009345"/>
                </a:cubicBezTo>
                <a:cubicBezTo>
                  <a:pt x="5396695" y="1247081"/>
                  <a:pt x="5412677" y="1224955"/>
                  <a:pt x="5398083" y="1428318"/>
                </a:cubicBezTo>
                <a:cubicBezTo>
                  <a:pt x="5216816" y="1435441"/>
                  <a:pt x="5006473" y="1393063"/>
                  <a:pt x="4669342" y="1428318"/>
                </a:cubicBezTo>
                <a:cubicBezTo>
                  <a:pt x="4332211" y="1463573"/>
                  <a:pt x="4377455" y="1441418"/>
                  <a:pt x="4156524" y="1428318"/>
                </a:cubicBezTo>
                <a:cubicBezTo>
                  <a:pt x="3935593" y="1415218"/>
                  <a:pt x="3727807" y="1456111"/>
                  <a:pt x="3589725" y="1428318"/>
                </a:cubicBezTo>
                <a:cubicBezTo>
                  <a:pt x="3451643" y="1400525"/>
                  <a:pt x="3053921" y="1426669"/>
                  <a:pt x="2860984" y="1428318"/>
                </a:cubicBezTo>
                <a:cubicBezTo>
                  <a:pt x="2668047" y="1429967"/>
                  <a:pt x="2425440" y="1443315"/>
                  <a:pt x="2294185" y="1428318"/>
                </a:cubicBezTo>
                <a:cubicBezTo>
                  <a:pt x="2162930" y="1413321"/>
                  <a:pt x="1843266" y="1424486"/>
                  <a:pt x="1511463" y="1428318"/>
                </a:cubicBezTo>
                <a:cubicBezTo>
                  <a:pt x="1179660" y="1432150"/>
                  <a:pt x="1089599" y="1437534"/>
                  <a:pt x="944665" y="1428318"/>
                </a:cubicBezTo>
                <a:cubicBezTo>
                  <a:pt x="799731" y="1419102"/>
                  <a:pt x="239259" y="1474308"/>
                  <a:pt x="0" y="1428318"/>
                </a:cubicBezTo>
                <a:cubicBezTo>
                  <a:pt x="-16951" y="1266382"/>
                  <a:pt x="1667" y="1158768"/>
                  <a:pt x="0" y="980778"/>
                </a:cubicBezTo>
                <a:cubicBezTo>
                  <a:pt x="-1667" y="802788"/>
                  <a:pt x="12314" y="638539"/>
                  <a:pt x="0" y="504672"/>
                </a:cubicBezTo>
                <a:cubicBezTo>
                  <a:pt x="-12314" y="370805"/>
                  <a:pt x="13391" y="120382"/>
                  <a:pt x="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4652893" y="1007917"/>
            <a:ext cx="2794991" cy="1428318"/>
          </a:xfrm>
          <a:custGeom>
            <a:avLst/>
            <a:gdLst/>
            <a:ahLst/>
            <a:cxnLst/>
            <a:rect l="l" t="t" r="r" b="b"/>
            <a:pathLst>
              <a:path w="2794991" h="1428318" fill="none" extrusionOk="0">
                <a:moveTo>
                  <a:pt x="0" y="0"/>
                </a:moveTo>
                <a:cubicBezTo>
                  <a:pt x="218716" y="-13536"/>
                  <a:pt x="385013" y="26332"/>
                  <a:pt x="726698" y="0"/>
                </a:cubicBezTo>
                <a:cubicBezTo>
                  <a:pt x="1068383" y="-26332"/>
                  <a:pt x="1165985" y="6564"/>
                  <a:pt x="1341596" y="0"/>
                </a:cubicBezTo>
                <a:cubicBezTo>
                  <a:pt x="1517207" y="-6564"/>
                  <a:pt x="1895199" y="-7382"/>
                  <a:pt x="2040343" y="0"/>
                </a:cubicBezTo>
                <a:cubicBezTo>
                  <a:pt x="2185487" y="7382"/>
                  <a:pt x="2461111" y="13956"/>
                  <a:pt x="2794991" y="0"/>
                </a:cubicBezTo>
                <a:cubicBezTo>
                  <a:pt x="2816371" y="163424"/>
                  <a:pt x="2788713" y="251929"/>
                  <a:pt x="2794991" y="461823"/>
                </a:cubicBezTo>
                <a:cubicBezTo>
                  <a:pt x="2801269" y="671717"/>
                  <a:pt x="2814099" y="727549"/>
                  <a:pt x="2794991" y="966495"/>
                </a:cubicBezTo>
                <a:cubicBezTo>
                  <a:pt x="2775883" y="1205441"/>
                  <a:pt x="2808130" y="1259621"/>
                  <a:pt x="2794991" y="1428318"/>
                </a:cubicBezTo>
                <a:cubicBezTo>
                  <a:pt x="2571314" y="1425458"/>
                  <a:pt x="2295090" y="1449699"/>
                  <a:pt x="2124193" y="1428318"/>
                </a:cubicBezTo>
                <a:cubicBezTo>
                  <a:pt x="1953296" y="1406937"/>
                  <a:pt x="1678079" y="1451790"/>
                  <a:pt x="1481345" y="1428318"/>
                </a:cubicBezTo>
                <a:cubicBezTo>
                  <a:pt x="1284611" y="1404846"/>
                  <a:pt x="1073040" y="1399074"/>
                  <a:pt x="754648" y="1428318"/>
                </a:cubicBezTo>
                <a:cubicBezTo>
                  <a:pt x="436256" y="1457562"/>
                  <a:pt x="151537" y="1444783"/>
                  <a:pt x="0" y="1428318"/>
                </a:cubicBezTo>
                <a:cubicBezTo>
                  <a:pt x="15607" y="1321624"/>
                  <a:pt x="-6618" y="1165236"/>
                  <a:pt x="0" y="937929"/>
                </a:cubicBezTo>
                <a:cubicBezTo>
                  <a:pt x="6618" y="710622"/>
                  <a:pt x="-13416" y="555147"/>
                  <a:pt x="0" y="433256"/>
                </a:cubicBezTo>
                <a:cubicBezTo>
                  <a:pt x="13416" y="311365"/>
                  <a:pt x="-8947" y="136206"/>
                  <a:pt x="0" y="0"/>
                </a:cubicBezTo>
                <a:close/>
              </a:path>
              <a:path w="2794991" h="1428318" extrusionOk="0">
                <a:moveTo>
                  <a:pt x="0" y="0"/>
                </a:moveTo>
                <a:cubicBezTo>
                  <a:pt x="205904" y="12879"/>
                  <a:pt x="474196" y="-3902"/>
                  <a:pt x="670798" y="0"/>
                </a:cubicBezTo>
                <a:cubicBezTo>
                  <a:pt x="867400" y="3902"/>
                  <a:pt x="1076661" y="-18184"/>
                  <a:pt x="1313646" y="0"/>
                </a:cubicBezTo>
                <a:cubicBezTo>
                  <a:pt x="1550631" y="18184"/>
                  <a:pt x="1638773" y="-20849"/>
                  <a:pt x="1928544" y="0"/>
                </a:cubicBezTo>
                <a:cubicBezTo>
                  <a:pt x="2218315" y="20849"/>
                  <a:pt x="2410451" y="-34963"/>
                  <a:pt x="2794991" y="0"/>
                </a:cubicBezTo>
                <a:cubicBezTo>
                  <a:pt x="2795402" y="215623"/>
                  <a:pt x="2813325" y="365783"/>
                  <a:pt x="2794991" y="490389"/>
                </a:cubicBezTo>
                <a:cubicBezTo>
                  <a:pt x="2776657" y="614995"/>
                  <a:pt x="2795270" y="849192"/>
                  <a:pt x="2794991" y="966495"/>
                </a:cubicBezTo>
                <a:cubicBezTo>
                  <a:pt x="2794712" y="1083798"/>
                  <a:pt x="2809122" y="1242134"/>
                  <a:pt x="2794991" y="1428318"/>
                </a:cubicBezTo>
                <a:cubicBezTo>
                  <a:pt x="2505572" y="1406161"/>
                  <a:pt x="2400007" y="1456997"/>
                  <a:pt x="2096243" y="1428318"/>
                </a:cubicBezTo>
                <a:cubicBezTo>
                  <a:pt x="1792479" y="1399639"/>
                  <a:pt x="1524965" y="1401698"/>
                  <a:pt x="1369546" y="1428318"/>
                </a:cubicBezTo>
                <a:cubicBezTo>
                  <a:pt x="1214127" y="1454938"/>
                  <a:pt x="860703" y="1429604"/>
                  <a:pt x="698748" y="1428318"/>
                </a:cubicBezTo>
                <a:cubicBezTo>
                  <a:pt x="536793" y="1427032"/>
                  <a:pt x="195202" y="1449039"/>
                  <a:pt x="0" y="1428318"/>
                </a:cubicBezTo>
                <a:cubicBezTo>
                  <a:pt x="-1519" y="1209818"/>
                  <a:pt x="15901" y="1175555"/>
                  <a:pt x="0" y="952212"/>
                </a:cubicBezTo>
                <a:cubicBezTo>
                  <a:pt x="-15901" y="728869"/>
                  <a:pt x="14993" y="668766"/>
                  <a:pt x="0" y="447540"/>
                </a:cubicBezTo>
                <a:cubicBezTo>
                  <a:pt x="-14993" y="226314"/>
                  <a:pt x="15046" y="109164"/>
                  <a:pt x="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7443" y="2532900"/>
            <a:ext cx="2033356" cy="127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1203" y="2504255"/>
            <a:ext cx="1991861" cy="125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En bild som visar text, vektorgrafik&#10;&#10;Automatiskt genererad beskrivn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6584" y="1109682"/>
            <a:ext cx="927610" cy="1227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1435380" y="5526917"/>
            <a:ext cx="94198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Дезинформация – Дискриминация – Насилие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/>
          <p:nvPr/>
        </p:nvSpPr>
        <p:spPr>
          <a:xfrm rot="-5400000">
            <a:off x="9529143" y="532029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Patrick Baz / Getty Images 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/>
          <p:nvPr/>
        </p:nvSpPr>
        <p:spPr>
          <a:xfrm rot="-5400000">
            <a:off x="9529143" y="532029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Photo: Emina Frljak</a:t>
            </a:r>
            <a:endParaRPr sz="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/>
          <p:nvPr/>
        </p:nvSpPr>
        <p:spPr>
          <a:xfrm rot="-5400000">
            <a:off x="9529143" y="5320293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Nahla Center for Education and Research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/>
          <p:nvPr/>
        </p:nvSpPr>
        <p:spPr>
          <a:xfrm>
            <a:off x="1154056" y="1351801"/>
            <a:ext cx="10283496" cy="515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Угрозы </a:t>
            </a:r>
            <a:r>
              <a:rPr lang="ru-RU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(Предвзятое отношение к мусульманам)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spc="-3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Мусульманам, возвратившимся в свои родные места, угрожали и выкрикивали в их адрес связанные с их религией оскорбления, когда в день, связанный с сербским национализмом, через их деревню проехала колонна автомобилей, из которых раздавались националистические песни, разжигающие межрелигиозную ненависть. </a:t>
            </a:r>
            <a:endParaRPr sz="2600" spc="-3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Уничтожение имущества </a:t>
            </a:r>
            <a:r>
              <a:rPr lang="ru-RU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(Предвзятое отношение к христианам) </a:t>
            </a:r>
            <a:br>
              <a:rPr lang="ru-RU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ru-RU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 Сербской православной церкви Рождества Пресвятой Богородицы в селе </a:t>
            </a:r>
            <a:r>
              <a:rPr lang="ru-RU" sz="2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Чекрекчие</a:t>
            </a:r>
            <a:r>
              <a:rPr lang="ru-RU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муниципалитета </a:t>
            </a:r>
            <a:r>
              <a:rPr lang="ru-RU" sz="2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Високо</a:t>
            </a:r>
            <a:r>
              <a:rPr lang="ru-RU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были сожжены религиозные святыни.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8"/>
          <p:cNvSpPr/>
          <p:nvPr/>
        </p:nvSpPr>
        <p:spPr>
          <a:xfrm rot="-5400000">
            <a:off x="9529143" y="5320293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Steven May / Alamy Stock Photo 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/>
          <p:nvPr/>
        </p:nvSpPr>
        <p:spPr>
          <a:xfrm rot="-5400000">
            <a:off x="9529143" y="5320293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Photo: Emina Frljak</a:t>
            </a:r>
            <a:endParaRPr sz="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0" y="800556"/>
            <a:ext cx="12192000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spc="3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СЕССИЯ 5</a:t>
            </a:r>
            <a:endParaRPr sz="3600" spc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Свобода религии или убеждений </a:t>
            </a:r>
            <a:endParaRPr lang="sv-SE"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нашем сообществе</a:t>
            </a: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7481" y="4262914"/>
            <a:ext cx="1777037" cy="179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/>
        </p:nvSpPr>
        <p:spPr>
          <a:xfrm>
            <a:off x="-11749" y="861016"/>
            <a:ext cx="12203749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 хорошо поработали и мы будем </a:t>
            </a:r>
            <a:endParaRPr lang="az-Cyrl-AZ"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z-Cyrl-AZ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рады видеть вас снова!</a:t>
            </a:r>
            <a:endParaRPr lang="sv-SE"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az-Cyrl-AZ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Тема следующей сессии:  </a:t>
            </a:r>
            <a:b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Вдохновленные историями – снабженные тактиками 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808" y="4196904"/>
            <a:ext cx="1790884" cy="1793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" descr="En bild som visar tex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170" y="3428999"/>
            <a:ext cx="4326143" cy="250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0075" y="3970751"/>
            <a:ext cx="3803454" cy="193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 descr="En bild som visar text, yxa, visitkort, vektorgrafik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85175">
            <a:off x="5313656" y="1372273"/>
            <a:ext cx="1332807" cy="278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 descr="En bild som visar tex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4101" y="3778623"/>
            <a:ext cx="3953195" cy="74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9960" y="3085977"/>
            <a:ext cx="1562563" cy="196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 descr="En bild som visar text, vektorgrafik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8874" y="3257812"/>
            <a:ext cx="3108926" cy="201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 descr="En bild som visar text, yxa, visitkort, vektorgrafik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85175">
            <a:off x="2243619" y="2494340"/>
            <a:ext cx="315159" cy="65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 descr="En bild som visar text, yxa, visitkort, vektorgrafik&#10;&#10;Automatiskt genererad beskrivn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285175">
            <a:off x="9515232" y="1629692"/>
            <a:ext cx="773681" cy="16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En bild som visar text, yxa, visitkort, vektorgrafik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85175">
            <a:off x="7501391" y="2516302"/>
            <a:ext cx="315159" cy="65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En bild som visar text, yxa, visitkort, vektorgrafik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85175">
            <a:off x="8631966" y="2501196"/>
            <a:ext cx="315159" cy="65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En bild som visar text, yxa, visitkort, vektorgrafik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85175">
            <a:off x="10050190" y="2522568"/>
            <a:ext cx="315159" cy="65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En bild som visar text, yxa, visitkort, vektorgrafik&#10;&#10;Automatiskt genererad beskrivn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285175">
            <a:off x="8005745" y="1738189"/>
            <a:ext cx="604626" cy="126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En bild som visar text, yxa, visitkort, vektorgrafik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85175">
            <a:off x="9115091" y="2072368"/>
            <a:ext cx="315159" cy="65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 descr="En bild som visar text, clipart, silhuet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649" y="3005847"/>
            <a:ext cx="4147927" cy="231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 descr="En bild som visar text, tecken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7624" y="3005847"/>
            <a:ext cx="2898215" cy="257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 descr="En bild som visar mörk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5515" y="1189044"/>
            <a:ext cx="457861" cy="155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 descr="En bild som visar mörk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246301">
            <a:off x="6830345" y="2146296"/>
            <a:ext cx="531070" cy="179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En bild som visar mörk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90340">
            <a:off x="9405418" y="2219289"/>
            <a:ext cx="458609" cy="155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86767">
            <a:off x="3880162" y="3838179"/>
            <a:ext cx="610769" cy="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Дезинформация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6"/>
          <p:cNvGrpSpPr/>
          <p:nvPr/>
        </p:nvGrpSpPr>
        <p:grpSpPr>
          <a:xfrm>
            <a:off x="2388041" y="2376885"/>
            <a:ext cx="2800178" cy="970835"/>
            <a:chOff x="1727641" y="2312612"/>
            <a:chExt cx="2800178" cy="970835"/>
          </a:xfrm>
        </p:grpSpPr>
        <p:pic>
          <p:nvPicPr>
            <p:cNvPr id="124" name="Google Shape;124;p6" descr="En bild som visar text, clipart, silhuett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27641" y="2316735"/>
              <a:ext cx="1729340" cy="9667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5" name="Google Shape;125;p6"/>
            <p:cNvGrpSpPr/>
            <p:nvPr/>
          </p:nvGrpSpPr>
          <p:grpSpPr>
            <a:xfrm>
              <a:off x="2155367" y="2312612"/>
              <a:ext cx="2372452" cy="916090"/>
              <a:chOff x="1733631" y="3530634"/>
              <a:chExt cx="2428992" cy="979984"/>
            </a:xfrm>
          </p:grpSpPr>
          <p:pic>
            <p:nvPicPr>
              <p:cNvPr id="126" name="Google Shape;126;p6" descr="En bild som visar text, tecken&#10;&#10;Automatiskt genererad beskrivni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060142" y="3530634"/>
                <a:ext cx="1102481" cy="9799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2386767">
                <a:off x="1804153" y="3885655"/>
                <a:ext cx="310884" cy="332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8" name="Google Shape;128;p6" descr="En bild som visar clipart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016" y="2289461"/>
            <a:ext cx="1844510" cy="37868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6"/>
          <p:cNvGrpSpPr/>
          <p:nvPr/>
        </p:nvGrpSpPr>
        <p:grpSpPr>
          <a:xfrm>
            <a:off x="5823897" y="861613"/>
            <a:ext cx="5947981" cy="5102901"/>
            <a:chOff x="5823897" y="861613"/>
            <a:chExt cx="5947981" cy="5102901"/>
          </a:xfrm>
        </p:grpSpPr>
        <p:pic>
          <p:nvPicPr>
            <p:cNvPr id="130" name="Google Shape;130;p6" descr="En bild som visar stråkinstrument, byrå&#10;&#10;Automatiskt genererad beskrivni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835019" y="861613"/>
              <a:ext cx="2936859" cy="2286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15428" y="1316676"/>
              <a:ext cx="1455410" cy="914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23897" y="3068392"/>
              <a:ext cx="3845225" cy="28961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6" descr="En bild som visar stråkinstrument&#10;&#10;Automatiskt genererad beskrivni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71748">
            <a:off x="5394685" y="1145919"/>
            <a:ext cx="2456576" cy="176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 descr="En bild som visar text, tecken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2943" y="1544024"/>
            <a:ext cx="851677" cy="72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1745" y="1795619"/>
            <a:ext cx="4023215" cy="2529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7"/>
          <p:cNvGrpSpPr/>
          <p:nvPr/>
        </p:nvGrpSpPr>
        <p:grpSpPr>
          <a:xfrm>
            <a:off x="1802605" y="4443467"/>
            <a:ext cx="8586790" cy="1872000"/>
            <a:chOff x="1918650" y="4077707"/>
            <a:chExt cx="8586790" cy="1872000"/>
          </a:xfrm>
        </p:grpSpPr>
        <p:sp>
          <p:nvSpPr>
            <p:cNvPr id="144" name="Google Shape;144;p7"/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/>
              <a:ahLst/>
              <a:cxnLst/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" name="Google Shape;145;p7" descr="En bild som visar stråkinstrument, byrå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7" descr="En bild som visar text, tecken&#10;&#10;Automatiskt genererad beskrivn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7" descr="En bild som visar stråkinstrument, byrå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7" descr="En bild som visar text, tecken&#10;&#10;Automatiskt genererad beskrivn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7" descr="En bild som visar stråkinstrument, byrå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7" descr="En bild som visar text, tecken&#10;&#10;Automatiskt genererad beskrivn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7" descr="En bild som visar stråkinstrument, byrå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7" descr="En bild som visar text, tecken&#10;&#10;Automatiskt genererad beskrivn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7"/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Дискриминация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1820781" y="4726902"/>
            <a:ext cx="8550435" cy="1728000"/>
            <a:chOff x="1918650" y="4077707"/>
            <a:chExt cx="8586790" cy="1872000"/>
          </a:xfrm>
        </p:grpSpPr>
        <p:sp>
          <p:nvSpPr>
            <p:cNvPr id="162" name="Google Shape;162;p8"/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/>
              <a:ahLst/>
              <a:cxnLst/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" name="Google Shape;163;p8" descr="En bild som visar stråkinstrument, byrå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8" descr="En bild som visar text, tecken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8" descr="En bild som visar stråkinstrument, byrå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8" descr="En bild som visar text, tecken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8" descr="En bild som visar stråkinstrument, byrå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8" descr="En bild som visar text, tecken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8" descr="En bild som visar stråkinstrument, byrå&#10;&#10;Automatiskt genererad beskrivn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8" descr="En bild som visar text, tecken&#10;&#10;Automatiskt genererad beskrivn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8"/>
          <p:cNvSpPr/>
          <p:nvPr/>
        </p:nvSpPr>
        <p:spPr>
          <a:xfrm>
            <a:off x="3129279" y="3019222"/>
            <a:ext cx="5933441" cy="1728000"/>
          </a:xfrm>
          <a:custGeom>
            <a:avLst/>
            <a:gdLst/>
            <a:ahLst/>
            <a:cxnLst/>
            <a:rect l="l" t="t" r="r" b="b"/>
            <a:pathLst>
              <a:path w="5933441" h="1728000" fill="none" extrusionOk="0">
                <a:moveTo>
                  <a:pt x="0" y="0"/>
                </a:moveTo>
                <a:cubicBezTo>
                  <a:pt x="190273" y="-21103"/>
                  <a:pt x="365676" y="-25963"/>
                  <a:pt x="718606" y="0"/>
                </a:cubicBezTo>
                <a:cubicBezTo>
                  <a:pt x="1071536" y="25963"/>
                  <a:pt x="1256610" y="27552"/>
                  <a:pt x="1496546" y="0"/>
                </a:cubicBezTo>
                <a:cubicBezTo>
                  <a:pt x="1736482" y="-27552"/>
                  <a:pt x="1855645" y="-11520"/>
                  <a:pt x="2037148" y="0"/>
                </a:cubicBezTo>
                <a:cubicBezTo>
                  <a:pt x="2218651" y="11520"/>
                  <a:pt x="2629364" y="-6264"/>
                  <a:pt x="2815088" y="0"/>
                </a:cubicBezTo>
                <a:cubicBezTo>
                  <a:pt x="3000812" y="6264"/>
                  <a:pt x="3101637" y="13471"/>
                  <a:pt x="3355691" y="0"/>
                </a:cubicBezTo>
                <a:cubicBezTo>
                  <a:pt x="3609745" y="-13471"/>
                  <a:pt x="3784645" y="23921"/>
                  <a:pt x="4074296" y="0"/>
                </a:cubicBezTo>
                <a:cubicBezTo>
                  <a:pt x="4363948" y="-23921"/>
                  <a:pt x="4691857" y="-12778"/>
                  <a:pt x="4852236" y="0"/>
                </a:cubicBezTo>
                <a:cubicBezTo>
                  <a:pt x="5012615" y="12778"/>
                  <a:pt x="5517816" y="34828"/>
                  <a:pt x="5933441" y="0"/>
                </a:cubicBezTo>
                <a:cubicBezTo>
                  <a:pt x="5960453" y="262135"/>
                  <a:pt x="5943977" y="383234"/>
                  <a:pt x="5933441" y="593280"/>
                </a:cubicBezTo>
                <a:cubicBezTo>
                  <a:pt x="5922905" y="803326"/>
                  <a:pt x="5916833" y="927201"/>
                  <a:pt x="5933441" y="1134720"/>
                </a:cubicBezTo>
                <a:cubicBezTo>
                  <a:pt x="5950049" y="1342239"/>
                  <a:pt x="5915271" y="1455135"/>
                  <a:pt x="5933441" y="1728000"/>
                </a:cubicBezTo>
                <a:cubicBezTo>
                  <a:pt x="5693765" y="1699699"/>
                  <a:pt x="5413734" y="1706598"/>
                  <a:pt x="5274170" y="1728000"/>
                </a:cubicBezTo>
                <a:cubicBezTo>
                  <a:pt x="5134606" y="1749402"/>
                  <a:pt x="4800242" y="1750806"/>
                  <a:pt x="4496230" y="1728000"/>
                </a:cubicBezTo>
                <a:cubicBezTo>
                  <a:pt x="4192218" y="1705194"/>
                  <a:pt x="3897558" y="1706326"/>
                  <a:pt x="3718290" y="1728000"/>
                </a:cubicBezTo>
                <a:cubicBezTo>
                  <a:pt x="3539022" y="1749674"/>
                  <a:pt x="3333373" y="1710025"/>
                  <a:pt x="3059018" y="1728000"/>
                </a:cubicBezTo>
                <a:cubicBezTo>
                  <a:pt x="2784663" y="1745975"/>
                  <a:pt x="2713358" y="1743269"/>
                  <a:pt x="2518416" y="1728000"/>
                </a:cubicBezTo>
                <a:cubicBezTo>
                  <a:pt x="2323474" y="1712731"/>
                  <a:pt x="2123958" y="1714262"/>
                  <a:pt x="1859145" y="1728000"/>
                </a:cubicBezTo>
                <a:cubicBezTo>
                  <a:pt x="1594332" y="1741738"/>
                  <a:pt x="1505461" y="1737489"/>
                  <a:pt x="1318542" y="1728000"/>
                </a:cubicBezTo>
                <a:cubicBezTo>
                  <a:pt x="1131623" y="1718511"/>
                  <a:pt x="883581" y="1720614"/>
                  <a:pt x="599937" y="1728000"/>
                </a:cubicBezTo>
                <a:cubicBezTo>
                  <a:pt x="316294" y="1735386"/>
                  <a:pt x="204449" y="1742099"/>
                  <a:pt x="0" y="1728000"/>
                </a:cubicBezTo>
                <a:cubicBezTo>
                  <a:pt x="13895" y="1556073"/>
                  <a:pt x="2712" y="1336685"/>
                  <a:pt x="0" y="1134720"/>
                </a:cubicBezTo>
                <a:cubicBezTo>
                  <a:pt x="-2712" y="932755"/>
                  <a:pt x="-5760" y="776128"/>
                  <a:pt x="0" y="610560"/>
                </a:cubicBezTo>
                <a:cubicBezTo>
                  <a:pt x="5760" y="444992"/>
                  <a:pt x="20534" y="226294"/>
                  <a:pt x="0" y="0"/>
                </a:cubicBezTo>
                <a:close/>
              </a:path>
              <a:path w="5933441" h="1728000" extrusionOk="0">
                <a:moveTo>
                  <a:pt x="0" y="0"/>
                </a:moveTo>
                <a:cubicBezTo>
                  <a:pt x="205300" y="23306"/>
                  <a:pt x="467868" y="-27648"/>
                  <a:pt x="599937" y="0"/>
                </a:cubicBezTo>
                <a:cubicBezTo>
                  <a:pt x="732006" y="27648"/>
                  <a:pt x="937045" y="6947"/>
                  <a:pt x="1140539" y="0"/>
                </a:cubicBezTo>
                <a:cubicBezTo>
                  <a:pt x="1344033" y="-6947"/>
                  <a:pt x="1475392" y="19435"/>
                  <a:pt x="1621807" y="0"/>
                </a:cubicBezTo>
                <a:cubicBezTo>
                  <a:pt x="1768222" y="-19435"/>
                  <a:pt x="1952154" y="-15484"/>
                  <a:pt x="2162410" y="0"/>
                </a:cubicBezTo>
                <a:cubicBezTo>
                  <a:pt x="2372666" y="15484"/>
                  <a:pt x="2685090" y="16464"/>
                  <a:pt x="2881015" y="0"/>
                </a:cubicBezTo>
                <a:cubicBezTo>
                  <a:pt x="3076941" y="-16464"/>
                  <a:pt x="3273657" y="-2029"/>
                  <a:pt x="3540286" y="0"/>
                </a:cubicBezTo>
                <a:cubicBezTo>
                  <a:pt x="3806915" y="2029"/>
                  <a:pt x="3895804" y="-11140"/>
                  <a:pt x="4021554" y="0"/>
                </a:cubicBezTo>
                <a:cubicBezTo>
                  <a:pt x="4147304" y="11140"/>
                  <a:pt x="4275560" y="-5802"/>
                  <a:pt x="4502822" y="0"/>
                </a:cubicBezTo>
                <a:cubicBezTo>
                  <a:pt x="4730084" y="5802"/>
                  <a:pt x="4825782" y="663"/>
                  <a:pt x="5043425" y="0"/>
                </a:cubicBezTo>
                <a:cubicBezTo>
                  <a:pt x="5261068" y="-663"/>
                  <a:pt x="5546044" y="-26068"/>
                  <a:pt x="5933441" y="0"/>
                </a:cubicBezTo>
                <a:cubicBezTo>
                  <a:pt x="5950734" y="150935"/>
                  <a:pt x="5927633" y="406738"/>
                  <a:pt x="5933441" y="576000"/>
                </a:cubicBezTo>
                <a:cubicBezTo>
                  <a:pt x="5939249" y="745262"/>
                  <a:pt x="5926412" y="978432"/>
                  <a:pt x="5933441" y="1169280"/>
                </a:cubicBezTo>
                <a:cubicBezTo>
                  <a:pt x="5940470" y="1360128"/>
                  <a:pt x="5946476" y="1490595"/>
                  <a:pt x="5933441" y="1728000"/>
                </a:cubicBezTo>
                <a:cubicBezTo>
                  <a:pt x="5809747" y="1733922"/>
                  <a:pt x="5627678" y="1733033"/>
                  <a:pt x="5452173" y="1728000"/>
                </a:cubicBezTo>
                <a:cubicBezTo>
                  <a:pt x="5276668" y="1722967"/>
                  <a:pt x="5132583" y="1739406"/>
                  <a:pt x="4911571" y="1728000"/>
                </a:cubicBezTo>
                <a:cubicBezTo>
                  <a:pt x="4690559" y="1716594"/>
                  <a:pt x="4391647" y="1761514"/>
                  <a:pt x="4192965" y="1728000"/>
                </a:cubicBezTo>
                <a:cubicBezTo>
                  <a:pt x="3994283" y="1694486"/>
                  <a:pt x="3799146" y="1709823"/>
                  <a:pt x="3652363" y="1728000"/>
                </a:cubicBezTo>
                <a:cubicBezTo>
                  <a:pt x="3505580" y="1746177"/>
                  <a:pt x="3106596" y="1720317"/>
                  <a:pt x="2874423" y="1728000"/>
                </a:cubicBezTo>
                <a:cubicBezTo>
                  <a:pt x="2642250" y="1735683"/>
                  <a:pt x="2480921" y="1702835"/>
                  <a:pt x="2333820" y="1728000"/>
                </a:cubicBezTo>
                <a:cubicBezTo>
                  <a:pt x="2186719" y="1753165"/>
                  <a:pt x="2032298" y="1752406"/>
                  <a:pt x="1733883" y="1728000"/>
                </a:cubicBezTo>
                <a:cubicBezTo>
                  <a:pt x="1435468" y="1703594"/>
                  <a:pt x="1352831" y="1712673"/>
                  <a:pt x="1193281" y="1728000"/>
                </a:cubicBezTo>
                <a:cubicBezTo>
                  <a:pt x="1033731" y="1743327"/>
                  <a:pt x="389004" y="1705161"/>
                  <a:pt x="0" y="1728000"/>
                </a:cubicBezTo>
                <a:cubicBezTo>
                  <a:pt x="3459" y="1477619"/>
                  <a:pt x="15018" y="1393051"/>
                  <a:pt x="0" y="1169280"/>
                </a:cubicBezTo>
                <a:cubicBezTo>
                  <a:pt x="-15018" y="945509"/>
                  <a:pt x="2370" y="839455"/>
                  <a:pt x="0" y="576000"/>
                </a:cubicBezTo>
                <a:cubicBezTo>
                  <a:pt x="-2370" y="312545"/>
                  <a:pt x="-1381" y="170667"/>
                  <a:pt x="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6462" y="3164156"/>
            <a:ext cx="2311642" cy="145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>
            <a:off x="4477777" y="1070848"/>
            <a:ext cx="3236442" cy="1958534"/>
          </a:xfrm>
          <a:custGeom>
            <a:avLst/>
            <a:gdLst/>
            <a:ahLst/>
            <a:cxnLst/>
            <a:rect l="l" t="t" r="r" b="b"/>
            <a:pathLst>
              <a:path w="3236442" h="1958534" fill="none" extrusionOk="0">
                <a:moveTo>
                  <a:pt x="0" y="0"/>
                </a:moveTo>
                <a:cubicBezTo>
                  <a:pt x="267992" y="15189"/>
                  <a:pt x="439486" y="-7118"/>
                  <a:pt x="550195" y="0"/>
                </a:cubicBezTo>
                <a:cubicBezTo>
                  <a:pt x="660905" y="7118"/>
                  <a:pt x="911646" y="7855"/>
                  <a:pt x="1197484" y="0"/>
                </a:cubicBezTo>
                <a:cubicBezTo>
                  <a:pt x="1483322" y="-7855"/>
                  <a:pt x="1676092" y="-2729"/>
                  <a:pt x="1812408" y="0"/>
                </a:cubicBezTo>
                <a:cubicBezTo>
                  <a:pt x="1948724" y="2729"/>
                  <a:pt x="2155704" y="12436"/>
                  <a:pt x="2459696" y="0"/>
                </a:cubicBezTo>
                <a:cubicBezTo>
                  <a:pt x="2763688" y="-12436"/>
                  <a:pt x="3008840" y="831"/>
                  <a:pt x="3236442" y="0"/>
                </a:cubicBezTo>
                <a:cubicBezTo>
                  <a:pt x="3234900" y="231559"/>
                  <a:pt x="3228890" y="419489"/>
                  <a:pt x="3236442" y="613674"/>
                </a:cubicBezTo>
                <a:cubicBezTo>
                  <a:pt x="3243994" y="807859"/>
                  <a:pt x="3237733" y="949082"/>
                  <a:pt x="3236442" y="1227348"/>
                </a:cubicBezTo>
                <a:cubicBezTo>
                  <a:pt x="3235151" y="1505614"/>
                  <a:pt x="3245924" y="1671202"/>
                  <a:pt x="3236442" y="1958534"/>
                </a:cubicBezTo>
                <a:cubicBezTo>
                  <a:pt x="2961149" y="1943219"/>
                  <a:pt x="2807599" y="1947727"/>
                  <a:pt x="2653882" y="1958534"/>
                </a:cubicBezTo>
                <a:cubicBezTo>
                  <a:pt x="2500165" y="1969341"/>
                  <a:pt x="2120000" y="1925890"/>
                  <a:pt x="1974230" y="1958534"/>
                </a:cubicBezTo>
                <a:cubicBezTo>
                  <a:pt x="1828460" y="1991178"/>
                  <a:pt x="1627222" y="1972067"/>
                  <a:pt x="1359306" y="1958534"/>
                </a:cubicBezTo>
                <a:cubicBezTo>
                  <a:pt x="1091390" y="1945001"/>
                  <a:pt x="915478" y="1987038"/>
                  <a:pt x="679653" y="1958534"/>
                </a:cubicBezTo>
                <a:cubicBezTo>
                  <a:pt x="443828" y="1930030"/>
                  <a:pt x="329900" y="1985894"/>
                  <a:pt x="0" y="1958534"/>
                </a:cubicBezTo>
                <a:cubicBezTo>
                  <a:pt x="-28154" y="1662740"/>
                  <a:pt x="25707" y="1554733"/>
                  <a:pt x="0" y="1305689"/>
                </a:cubicBezTo>
                <a:cubicBezTo>
                  <a:pt x="-25707" y="1056645"/>
                  <a:pt x="19517" y="935119"/>
                  <a:pt x="0" y="692015"/>
                </a:cubicBezTo>
                <a:cubicBezTo>
                  <a:pt x="-19517" y="448911"/>
                  <a:pt x="-20232" y="311185"/>
                  <a:pt x="0" y="0"/>
                </a:cubicBezTo>
                <a:close/>
              </a:path>
              <a:path w="3236442" h="1958534" extrusionOk="0">
                <a:moveTo>
                  <a:pt x="0" y="0"/>
                </a:moveTo>
                <a:cubicBezTo>
                  <a:pt x="249652" y="-30374"/>
                  <a:pt x="366071" y="-20818"/>
                  <a:pt x="614924" y="0"/>
                </a:cubicBezTo>
                <a:cubicBezTo>
                  <a:pt x="863777" y="20818"/>
                  <a:pt x="986588" y="718"/>
                  <a:pt x="1197484" y="0"/>
                </a:cubicBezTo>
                <a:cubicBezTo>
                  <a:pt x="1408380" y="-718"/>
                  <a:pt x="1474763" y="-2461"/>
                  <a:pt x="1747679" y="0"/>
                </a:cubicBezTo>
                <a:cubicBezTo>
                  <a:pt x="2020595" y="2461"/>
                  <a:pt x="2075879" y="-15663"/>
                  <a:pt x="2330238" y="0"/>
                </a:cubicBezTo>
                <a:cubicBezTo>
                  <a:pt x="2584597" y="15663"/>
                  <a:pt x="2991882" y="-43030"/>
                  <a:pt x="3236442" y="0"/>
                </a:cubicBezTo>
                <a:cubicBezTo>
                  <a:pt x="3222374" y="305273"/>
                  <a:pt x="3248063" y="454296"/>
                  <a:pt x="3236442" y="652845"/>
                </a:cubicBezTo>
                <a:cubicBezTo>
                  <a:pt x="3224821" y="851395"/>
                  <a:pt x="3215660" y="1044699"/>
                  <a:pt x="3236442" y="1344860"/>
                </a:cubicBezTo>
                <a:cubicBezTo>
                  <a:pt x="3257224" y="1645021"/>
                  <a:pt x="3246964" y="1764868"/>
                  <a:pt x="3236442" y="1958534"/>
                </a:cubicBezTo>
                <a:cubicBezTo>
                  <a:pt x="2904467" y="1962555"/>
                  <a:pt x="2778527" y="1977514"/>
                  <a:pt x="2524425" y="1958534"/>
                </a:cubicBezTo>
                <a:cubicBezTo>
                  <a:pt x="2270323" y="1939554"/>
                  <a:pt x="2098697" y="1988434"/>
                  <a:pt x="1909501" y="1958534"/>
                </a:cubicBezTo>
                <a:cubicBezTo>
                  <a:pt x="1720305" y="1928634"/>
                  <a:pt x="1579324" y="1960702"/>
                  <a:pt x="1359306" y="1958534"/>
                </a:cubicBezTo>
                <a:cubicBezTo>
                  <a:pt x="1139289" y="1956366"/>
                  <a:pt x="1003578" y="1940587"/>
                  <a:pt x="712017" y="1958534"/>
                </a:cubicBezTo>
                <a:cubicBezTo>
                  <a:pt x="420456" y="1976481"/>
                  <a:pt x="313454" y="1967381"/>
                  <a:pt x="0" y="1958534"/>
                </a:cubicBezTo>
                <a:cubicBezTo>
                  <a:pt x="-20835" y="1796900"/>
                  <a:pt x="-3155" y="1540300"/>
                  <a:pt x="0" y="1364445"/>
                </a:cubicBezTo>
                <a:cubicBezTo>
                  <a:pt x="3155" y="1188590"/>
                  <a:pt x="24646" y="842668"/>
                  <a:pt x="0" y="692015"/>
                </a:cubicBezTo>
                <a:cubicBezTo>
                  <a:pt x="-24646" y="541362"/>
                  <a:pt x="-42" y="313821"/>
                  <a:pt x="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795" y="3186017"/>
            <a:ext cx="2311642" cy="145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 descr="En bild som visar text, vektorgrafik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1543" y="1232001"/>
            <a:ext cx="1228909" cy="162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Насилие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9" descr="En bild som visar tex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515" y="1269109"/>
            <a:ext cx="3570360" cy="81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5216" y="1108927"/>
            <a:ext cx="902569" cy="113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En bild som visar text, vektorgrafik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6994" y="956172"/>
            <a:ext cx="2189178" cy="141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En bild som visar tex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514" y="3189111"/>
            <a:ext cx="3570361" cy="81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 descr="En bild som visar tex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5388" y="5123932"/>
            <a:ext cx="3595556" cy="81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 descr="En bild som visar text, yxa, visitkort, vektorgrafik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85175">
            <a:off x="4257010" y="5011322"/>
            <a:ext cx="455069" cy="95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 descr="En bild som visar text, yxa, visitkort, vektorgrafik&#10;&#10;Automatiskt genererad beskrivn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285175">
            <a:off x="9347226" y="4511370"/>
            <a:ext cx="1058651" cy="22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 descr="En bild som visar text, yxa, visitkort, vektorgrafik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85175">
            <a:off x="4293137" y="3126694"/>
            <a:ext cx="455069" cy="950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9"/>
          <p:cNvGrpSpPr/>
          <p:nvPr/>
        </p:nvGrpSpPr>
        <p:grpSpPr>
          <a:xfrm>
            <a:off x="9087265" y="2821854"/>
            <a:ext cx="2596782" cy="1509178"/>
            <a:chOff x="8264274" y="2536507"/>
            <a:chExt cx="2828020" cy="1672546"/>
          </a:xfrm>
        </p:grpSpPr>
        <p:pic>
          <p:nvPicPr>
            <p:cNvPr id="193" name="Google Shape;193;p9" descr="En bild som visar text, yxa, visitkort, vektorgrafik&#10;&#10;Automatiskt genererad beskrivn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285175">
              <a:off x="10479304" y="2586762"/>
              <a:ext cx="455069" cy="950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9" descr="En bild som visar text, yxa, visitkort, vektorgrafik&#10;&#10;Automatiskt genererad beskrivn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285175">
              <a:off x="9941449" y="3127546"/>
              <a:ext cx="455069" cy="950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9" descr="En bild som visar text, yxa, visitkort, vektorgrafik&#10;&#10;Automatiskt genererad beskrivn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285175">
              <a:off x="9789050" y="2659773"/>
              <a:ext cx="455069" cy="950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9" descr="En bild som visar text, yxa, visitkort, vektorgrafik&#10;&#10;Automatiskt genererad beskrivn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285175">
              <a:off x="9220945" y="3207876"/>
              <a:ext cx="455069" cy="950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9" descr="En bild som visar text, yxa, visitkort, vektorgrafik&#10;&#10;Automatiskt genererad beskrivn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285175">
              <a:off x="9173988" y="2601830"/>
              <a:ext cx="455069" cy="950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9" descr="En bild som visar text, yxa, visitkort, vektorgrafik&#10;&#10;Automatiskt genererad beskrivn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285175">
              <a:off x="8574593" y="3174194"/>
              <a:ext cx="455069" cy="950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9" descr="En bild som visar text, yxa, visitkort, vektorgrafik&#10;&#10;Automatiskt genererad beskrivn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285175">
              <a:off x="8422194" y="2659773"/>
              <a:ext cx="455069" cy="9509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9"/>
          <p:cNvSpPr/>
          <p:nvPr/>
        </p:nvSpPr>
        <p:spPr>
          <a:xfrm>
            <a:off x="1551291" y="1472408"/>
            <a:ext cx="26147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Масштаб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641931" y="5117100"/>
            <a:ext cx="34449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Последствия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131978" y="3233174"/>
            <a:ext cx="415471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Периодичность</a:t>
            </a:r>
            <a:endParaRPr sz="4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879760-8d42-4139-817b-a85748325e78">
      <Terms xmlns="http://schemas.microsoft.com/office/infopath/2007/PartnerControls"/>
    </lcf76f155ced4ddcb4097134ff3c332f>
    <_x00c5_r xmlns="27879760-8d42-4139-817b-a85748325e78">2021</_x00c5_r>
    <TaxCatchAll xmlns="007ce96f-f6e4-41e9-bbc1-3453ece26c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475302-C10B-4D98-A569-FE668BFE180C}">
  <ds:schemaRefs>
    <ds:schemaRef ds:uri="http://schemas.microsoft.com/office/2006/documentManagement/types"/>
    <ds:schemaRef ds:uri="http://schemas.microsoft.com/office/2006/metadata/properties"/>
    <ds:schemaRef ds:uri="27879760-8d42-4139-817b-a85748325e78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07ce96f-f6e4-41e9-bbc1-3453ece26c5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943956-C410-493F-A036-0C6C94D6F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363CB-70A6-4288-BA06-A6A06F4E8205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1507</Words>
  <Application>Microsoft Office PowerPoint</Application>
  <PresentationFormat>Widescreen</PresentationFormat>
  <Paragraphs>130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Quattrocento Sans</vt:lpstr>
      <vt:lpstr>Times New Roman</vt:lpstr>
      <vt:lpstr>Noto Sans Symbols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FORB Learning Platform;Katherine.Cash@smc.global</dc:creator>
  <cp:lastModifiedBy>Eben Bhujel</cp:lastModifiedBy>
  <cp:revision>6</cp:revision>
  <dcterms:created xsi:type="dcterms:W3CDTF">2021-07-01T21:41:19Z</dcterms:created>
  <dcterms:modified xsi:type="dcterms:W3CDTF">2023-08-16T08:29:03Z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