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9"/>
  </p:notesMasterIdLst>
  <p:handoutMasterIdLst>
    <p:handoutMasterId r:id="rId30"/>
  </p:handoutMasterIdLst>
  <p:sldIdLst>
    <p:sldId id="256" r:id="rId9"/>
    <p:sldId id="373" r:id="rId10"/>
    <p:sldId id="353" r:id="rId11"/>
    <p:sldId id="370"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7"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Eva-Marie Wadman" initials="EMW" lastIdx="1" clrIdx="10">
    <p:extLst>
      <p:ext uri="{19B8F6BF-5375-455C-9EA6-DF929625EA0E}">
        <p15:presenceInfo xmlns:p15="http://schemas.microsoft.com/office/powerpoint/2012/main" userId="3960c2161a5dcad0" providerId="Windows Live"/>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EE69D-24D3-16A6-56BE-7D9DFF892BC0}" v="5" dt="2026-04-29T12:42:51.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6"/>
    <p:restoredTop sz="74804" autoAdjust="0"/>
  </p:normalViewPr>
  <p:slideViewPr>
    <p:cSldViewPr snapToGrid="0">
      <p:cViewPr varScale="1">
        <p:scale>
          <a:sx n="74" d="100"/>
          <a:sy n="74" d="100"/>
        </p:scale>
        <p:origin x="208" y="320"/>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201EE69D-24D3-16A6-56BE-7D9DFF892BC0}"/>
    <pc:docChg chg="modSld">
      <pc:chgData name="Katherine Cash" userId="S::katherine.cash_smc.global#ext#@stefanusalliansen.onmicrosoft.com::c8443033-ba39-4d66-bc55-3451e72e1980" providerId="AD" clId="Web-{201EE69D-24D3-16A6-56BE-7D9DFF892BC0}" dt="2026-04-29T12:42:51.091" v="1" actId="20577"/>
      <pc:docMkLst>
        <pc:docMk/>
      </pc:docMkLst>
      <pc:sldChg chg="modSp">
        <pc:chgData name="Katherine Cash" userId="S::katherine.cash_smc.global#ext#@stefanusalliansen.onmicrosoft.com::c8443033-ba39-4d66-bc55-3451e72e1980" providerId="AD" clId="Web-{201EE69D-24D3-16A6-56BE-7D9DFF892BC0}" dt="2026-04-29T12:12:04.362" v="0" actId="20577"/>
        <pc:sldMkLst>
          <pc:docMk/>
          <pc:sldMk cId="2800922083" sldId="256"/>
        </pc:sldMkLst>
        <pc:spChg chg="mod">
          <ac:chgData name="Katherine Cash" userId="S::katherine.cash_smc.global#ext#@stefanusalliansen.onmicrosoft.com::c8443033-ba39-4d66-bc55-3451e72e1980" providerId="AD" clId="Web-{201EE69D-24D3-16A6-56BE-7D9DFF892BC0}" dt="2026-04-29T12:12:04.362" v="0" actId="20577"/>
          <ac:spMkLst>
            <pc:docMk/>
            <pc:sldMk cId="2800922083" sldId="256"/>
            <ac:spMk id="7" creationId="{C34BC06C-AE5D-44D7-A508-A62B3C60C78C}"/>
          </ac:spMkLst>
        </pc:spChg>
      </pc:sldChg>
      <pc:sldChg chg="modSp">
        <pc:chgData name="Katherine Cash" userId="S::katherine.cash_smc.global#ext#@stefanusalliansen.onmicrosoft.com::c8443033-ba39-4d66-bc55-3451e72e1980" providerId="AD" clId="Web-{201EE69D-24D3-16A6-56BE-7D9DFF892BC0}" dt="2026-04-29T12:42:51.091" v="1" actId="20577"/>
        <pc:sldMkLst>
          <pc:docMk/>
          <pc:sldMk cId="1558524240" sldId="380"/>
        </pc:sldMkLst>
        <pc:spChg chg="mod">
          <ac:chgData name="Katherine Cash" userId="S::katherine.cash_smc.global#ext#@stefanusalliansen.onmicrosoft.com::c8443033-ba39-4d66-bc55-3451e72e1980" providerId="AD" clId="Web-{201EE69D-24D3-16A6-56BE-7D9DFF892BC0}" dt="2026-04-29T12:42:51.091" v="1" actId="20577"/>
          <ac:spMkLst>
            <pc:docMk/>
            <pc:sldMk cId="1558524240" sldId="380"/>
            <ac:spMk id="2" creationId="{2ED1089A-6A78-429C-9A7F-9A8C188F05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2026-05-04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2026-05-04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2026-05-04</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Kinh nghiệm ở nhiều quốc gia cho chúng ta thấy rằng các định kiến ​​và thông tin sai lệch càng lan rộng và nghiêm trọng, thì sự phân biệt đối xử càng lan rộng và nghiêm trọng hơn và cả hai điều này càng lan rộng thì khả năng xảy ra bạo lực càng phổ biến và mức độ nghiêm trọng càng lớn. Một điều này dẫn đến nhiều điều khác. Việc này nghe có vẻ đáng buồn nhưng nếu có thể hiểu được cách mọi thứ trở nên tồi tệ hơn như thế nào có thể giúp chúng ta suy nghĩ cách để có thể làm cho chúng tốt đẹp hơn.</a:t>
            </a:r>
            <a:endParaRPr lang="en-US"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PHẦN KẾT LUẬN</a:t>
            </a:r>
            <a:br>
              <a:rPr lang="vi-VN" sz="1200" b="1" i="0" noProof="0" dirty="0">
                <a:effectLst/>
                <a:cs typeface="+mn-lt"/>
              </a:rPr>
            </a:br>
            <a:r>
              <a:rPr lang="vi-VN" noProof="0" dirty="0">
                <a:solidFill>
                  <a:srgbClr val="000000"/>
                </a:solidFill>
                <a:cs typeface="Calibri"/>
              </a:rPr>
              <a:t>Mọi</a:t>
            </a:r>
            <a:r>
              <a:rPr lang="vi-VN" noProof="0" dirty="0">
                <a:solidFill>
                  <a:srgbClr val="000000"/>
                </a:solidFill>
                <a:latin typeface="Calibri"/>
                <a:ea typeface="Calibri"/>
                <a:cs typeface="Calibri"/>
              </a:rPr>
              <a:t> việc bắt đầu với cách chúng ta nghĩ và nói về nhau</a:t>
            </a:r>
            <a:r>
              <a:rPr lang="vi-VN" b="0" i="0" noProof="0" dirty="0">
                <a:solidFill>
                  <a:srgbClr val="000000"/>
                </a:solidFill>
                <a:effectLst/>
                <a:latin typeface="Calibri"/>
                <a:ea typeface="Calibri"/>
                <a:cs typeface="Calibri"/>
              </a:rPr>
              <a:t>. </a:t>
            </a:r>
            <a:r>
              <a:rPr lang="vi-VN" noProof="0" dirty="0">
                <a:solidFill>
                  <a:srgbClr val="000000"/>
                </a:solidFill>
                <a:latin typeface="Calibri"/>
                <a:ea typeface="Calibri"/>
                <a:cs typeface="Calibri"/>
              </a:rPr>
              <a:t>Và đó là điều mà mỗi người chúng ta có thể làm </a:t>
            </a:r>
            <a:r>
              <a:rPr lang="vi-VN" b="0" i="0" noProof="0" dirty="0">
                <a:solidFill>
                  <a:srgbClr val="000000"/>
                </a:solidFill>
                <a:effectLst/>
                <a:latin typeface="Calibri"/>
                <a:ea typeface="Calibri"/>
                <a:cs typeface="Calibri"/>
              </a:rPr>
              <a:t>– </a:t>
            </a:r>
            <a:r>
              <a:rPr lang="vi-VN" noProof="0" dirty="0">
                <a:solidFill>
                  <a:srgbClr val="000000"/>
                </a:solidFill>
                <a:latin typeface="Calibri"/>
                <a:ea typeface="Calibri"/>
                <a:cs typeface="Calibri"/>
              </a:rPr>
              <a:t>trong gia đình và mạng lưới cá nhân của chúng ta</a:t>
            </a:r>
            <a:r>
              <a:rPr lang="vi-VN" b="0" i="0" noProof="0" dirty="0">
                <a:solidFill>
                  <a:srgbClr val="000000"/>
                </a:solidFill>
                <a:effectLst/>
                <a:latin typeface="Calibri"/>
                <a:ea typeface="Calibri"/>
                <a:cs typeface="Calibri"/>
              </a:rPr>
              <a:t>. </a:t>
            </a:r>
            <a:r>
              <a:rPr lang="vi-VN" noProof="0" dirty="0">
                <a:solidFill>
                  <a:srgbClr val="000000"/>
                </a:solidFill>
                <a:latin typeface="Calibri"/>
                <a:ea typeface="Calibri"/>
                <a:cs typeface="Calibri"/>
              </a:rPr>
              <a:t>Chúng ta có thể làm điều gì đó ở cấp độ cộng đồng </a:t>
            </a:r>
            <a:r>
              <a:rPr lang="vi-VN" b="0" i="0" noProof="0" dirty="0">
                <a:solidFill>
                  <a:srgbClr val="000000"/>
                </a:solidFill>
                <a:effectLst/>
                <a:latin typeface="Calibri"/>
                <a:ea typeface="Calibri"/>
                <a:cs typeface="Calibri"/>
              </a:rPr>
              <a:t>– </a:t>
            </a:r>
            <a:r>
              <a:rPr lang="vi-VN" noProof="0" dirty="0">
                <a:solidFill>
                  <a:srgbClr val="000000"/>
                </a:solidFill>
                <a:latin typeface="Calibri"/>
                <a:ea typeface="Calibri"/>
                <a:cs typeface="Calibri"/>
              </a:rPr>
              <a:t>chẳng hạn liên quan đến các cộng đồng tín ngưỡng, trường học và nơi làm việc. Tất nhiên, điều này chưa đủ</a:t>
            </a:r>
            <a:r>
              <a:rPr lang="vi-VN" b="0" i="0" noProof="0" dirty="0">
                <a:solidFill>
                  <a:srgbClr val="000000"/>
                </a:solidFill>
                <a:effectLst/>
                <a:latin typeface="Calibri"/>
                <a:ea typeface="Calibri"/>
                <a:cs typeface="Calibri"/>
              </a:rPr>
              <a:t>.</a:t>
            </a:r>
            <a:r>
              <a:rPr lang="vi-VN" noProof="0" dirty="0">
                <a:solidFill>
                  <a:srgbClr val="000000"/>
                </a:solidFill>
              </a:rPr>
              <a:t> Chúng ta cũng cần thay đổi các hệ thống chính thức phân biệt đối xử và gây hại cho mọi người – từ luật xấu cho đến hành vi của các quan chức như giáo viên hoặc cảnh sát.</a:t>
            </a:r>
            <a:r>
              <a:rPr lang="vi-VN" sz="1200" b="0" i="0" noProof="0" dirty="0">
                <a:solidFill>
                  <a:srgbClr val="000000"/>
                </a:solidFill>
                <a:effectLst/>
                <a:latin typeface="+mn-lt"/>
              </a:rPr>
              <a:t>    </a:t>
            </a:r>
            <a:endParaRPr lang="vi-VN" noProof="0"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solidFill>
                  <a:srgbClr val="000000"/>
                </a:solidFill>
              </a:rPr>
              <a:t>Để thực hiện được sự thay đổi đó, chúng ta cần những nhóm thiểu số biết đến quyền của họ và được trang bị đầy đủ kiến thức để đứng lên bảo vệ chính mình</a:t>
            </a:r>
            <a:r>
              <a:rPr lang="vi-VN" b="0" i="0" noProof="0" dirty="0">
                <a:solidFill>
                  <a:srgbClr val="000000"/>
                </a:solidFill>
                <a:effectLst/>
              </a:rPr>
              <a:t>, </a:t>
            </a:r>
            <a:r>
              <a:rPr lang="vi-VN" noProof="0" dirty="0">
                <a:solidFill>
                  <a:srgbClr val="000000"/>
                </a:solidFill>
              </a:rPr>
              <a:t>phần lớn những người sẵn sàng đứng về phía họ</a:t>
            </a:r>
            <a:r>
              <a:rPr lang="vi-VN" b="0" i="0" noProof="0" dirty="0">
                <a:solidFill>
                  <a:srgbClr val="000000"/>
                </a:solidFill>
                <a:effectLst/>
              </a:rPr>
              <a:t>, </a:t>
            </a:r>
            <a:r>
              <a:rPr lang="vi-VN" noProof="0" dirty="0">
                <a:solidFill>
                  <a:srgbClr val="000000"/>
                </a:solidFill>
              </a:rPr>
              <a:t>và các nhà lãnh đạo chính trị và tôn giáo hiểu rõ trách nhiệm của mình trong việc tôn trọng</a:t>
            </a:r>
            <a:r>
              <a:rPr lang="vi-VN" b="0" i="0" noProof="0" dirty="0">
                <a:solidFill>
                  <a:srgbClr val="000000"/>
                </a:solidFill>
                <a:effectLst/>
              </a:rPr>
              <a:t>, </a:t>
            </a:r>
            <a:r>
              <a:rPr lang="vi-VN" noProof="0" dirty="0">
                <a:solidFill>
                  <a:srgbClr val="000000"/>
                </a:solidFill>
              </a:rPr>
              <a:t>bảo vệ và thúc đẩy quyền con người. Biến điều này thành hiện thực là một quá trình chậm và khó khăn</a:t>
            </a:r>
            <a:r>
              <a:rPr lang="vi-VN" sz="1200" b="0" i="0" noProof="0" dirty="0">
                <a:solidFill>
                  <a:srgbClr val="000000"/>
                </a:solidFill>
                <a:effectLst/>
                <a:latin typeface="+mn-lt"/>
              </a:rPr>
              <a:t>.  </a:t>
            </a:r>
            <a:endParaRPr lang="vi-VN" sz="1200" kern="1200" noProof="0" dirty="0">
              <a:solidFill>
                <a:schemeClr val="tx1"/>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noProof="0" dirty="0">
                <a:solidFill>
                  <a:srgbClr val="000000"/>
                </a:solidFill>
              </a:rPr>
              <a:t>Quá trình đó bắt đầu khi chúng ta phân tích bối cảnh của mình và xác định vấn đề là gì</a:t>
            </a:r>
            <a:r>
              <a:rPr lang="vi-VN" sz="1200" b="0" i="0" noProof="0" dirty="0">
                <a:solidFill>
                  <a:srgbClr val="000000"/>
                </a:solidFill>
                <a:effectLst/>
                <a:latin typeface="+mn-lt"/>
              </a:rPr>
              <a:t>.</a:t>
            </a:r>
            <a:r>
              <a:rPr lang="vi-VN" noProof="0" dirty="0">
                <a:solidFill>
                  <a:srgbClr val="000000"/>
                </a:solidFill>
              </a:rPr>
              <a:t> </a:t>
            </a:r>
          </a:p>
          <a:p>
            <a:r>
              <a:rPr lang="vi-VN" noProof="0" dirty="0">
                <a:solidFill>
                  <a:srgbClr val="000000"/>
                </a:solidFill>
              </a:rPr>
              <a:t>Chúng ta có thể sử dụng mô hình ba giai đoạn: thông tin sai lệch </a:t>
            </a:r>
            <a:r>
              <a:rPr lang="vi-VN" sz="1200" b="0" i="0" noProof="0" dirty="0">
                <a:solidFill>
                  <a:srgbClr val="000000"/>
                </a:solidFill>
                <a:effectLst/>
                <a:latin typeface="+mn-lt"/>
              </a:rPr>
              <a:t>– </a:t>
            </a:r>
            <a:r>
              <a:rPr lang="vi-VN" noProof="0" dirty="0">
                <a:solidFill>
                  <a:srgbClr val="000000"/>
                </a:solidFill>
              </a:rPr>
              <a:t>phân biệt đối xử </a:t>
            </a:r>
            <a:r>
              <a:rPr lang="vi-VN" sz="1200" b="0" i="0" noProof="0" dirty="0">
                <a:solidFill>
                  <a:srgbClr val="000000"/>
                </a:solidFill>
                <a:effectLst/>
                <a:latin typeface="+mn-lt"/>
              </a:rPr>
              <a:t>– </a:t>
            </a:r>
            <a:r>
              <a:rPr lang="vi-VN" noProof="0" dirty="0">
                <a:solidFill>
                  <a:srgbClr val="000000"/>
                </a:solidFill>
              </a:rPr>
              <a:t>bạo lực để giúp chúng ta thực hiện điều đó.</a:t>
            </a:r>
            <a:endParaRPr lang="vi-VN" noProof="0"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1" noProof="0" dirty="0">
                <a:solidFill>
                  <a:srgbClr val="000000"/>
                </a:solidFill>
                <a:effectLst/>
                <a:latin typeface="+mn-lt"/>
              </a:rPr>
              <a:t>Trang trình bày 14-19 minh họa câu chuyện của Emina – một phần của phần nhận xét kết thúc phiên họp </a:t>
            </a:r>
          </a:p>
          <a:p>
            <a:pPr algn="l" rtl="0" fontAlgn="base"/>
            <a:r>
              <a:rPr lang="vi-VN" sz="1200" b="0" i="0" noProof="0" dirty="0">
                <a:solidFill>
                  <a:srgbClr val="000000"/>
                </a:solidFill>
                <a:effectLst/>
                <a:latin typeface="+mn-lt"/>
              </a:rPr>
              <a:t> </a:t>
            </a:r>
          </a:p>
          <a:p>
            <a:r>
              <a:rPr lang="vi-VN" b="1" noProof="0" dirty="0">
                <a:solidFill>
                  <a:srgbClr val="000000"/>
                </a:solidFill>
              </a:rPr>
              <a:t>Câu chuyện của Emina</a:t>
            </a:r>
            <a:r>
              <a:rPr lang="vi-VN" b="1" i="0" noProof="0" dirty="0">
                <a:solidFill>
                  <a:srgbClr val="000000"/>
                </a:solidFill>
                <a:effectLst/>
              </a:rPr>
              <a:t>, Bosnia Herzegovina</a:t>
            </a:r>
            <a:endParaRPr lang="vi-VN" b="1" i="0" noProof="0" dirty="0">
              <a:solidFill>
                <a:srgbClr val="000000"/>
              </a:solidFill>
              <a:effectLst/>
              <a:ea typeface="Calibri"/>
              <a:cs typeface="Calibri"/>
            </a:endParaRPr>
          </a:p>
          <a:p>
            <a:r>
              <a:rPr lang="vi-VN" noProof="0" dirty="0">
                <a:solidFill>
                  <a:srgbClr val="000000"/>
                </a:solidFill>
              </a:rPr>
              <a:t>Vào cuối cuộc chiến tranh Bosnian năm 1995</a:t>
            </a:r>
            <a:r>
              <a:rPr lang="vi-VN" b="0" i="0" noProof="0" dirty="0">
                <a:solidFill>
                  <a:srgbClr val="000000"/>
                </a:solidFill>
                <a:effectLst/>
              </a:rPr>
              <a:t>, </a:t>
            </a:r>
            <a:r>
              <a:rPr lang="vi-VN" noProof="0" dirty="0">
                <a:solidFill>
                  <a:srgbClr val="000000"/>
                </a:solidFill>
              </a:rPr>
              <a:t>cảnh quan tôn giáo của Bosnia Herzegovina đã thay đổi đáng kể</a:t>
            </a:r>
            <a:r>
              <a:rPr lang="vi-VN" b="0" i="0" noProof="0" dirty="0">
                <a:solidFill>
                  <a:srgbClr val="000000"/>
                </a:solidFill>
                <a:effectLst/>
              </a:rPr>
              <a:t>. </a:t>
            </a:r>
            <a:endParaRPr lang="vi-VN" noProof="0" dirty="0">
              <a:solidFill>
                <a:srgbClr val="000000"/>
              </a:solidFill>
            </a:endParaRPr>
          </a:p>
          <a:p>
            <a:r>
              <a:rPr lang="vi-VN" noProof="0" dirty="0">
                <a:solidFill>
                  <a:srgbClr val="000000"/>
                </a:solidFill>
              </a:rPr>
              <a:t>Một số khu vực có phần đông là người Hồi giáo trở thành khu vực có nhiều người theo đạo Thiên chúa và ngược lại. </a:t>
            </a:r>
            <a:endParaRPr lang="vi-VN" b="0" i="0" noProof="0" dirty="0">
              <a:solidFill>
                <a:srgbClr val="000000"/>
              </a:solidFill>
              <a:effectLst/>
              <a:ea typeface="Calibri"/>
              <a:cs typeface="Calibri"/>
            </a:endParaRPr>
          </a:p>
          <a:p>
            <a:r>
              <a:rPr lang="vi-VN" noProof="0" dirty="0">
                <a:solidFill>
                  <a:srgbClr val="000000"/>
                </a:solidFill>
              </a:rPr>
              <a:t>Sự phân biệt dân tộc và tôn giáo vẫn còn</a:t>
            </a:r>
            <a:r>
              <a:rPr lang="vi-VN" b="0" i="0" noProof="0" dirty="0">
                <a:solidFill>
                  <a:srgbClr val="000000"/>
                </a:solidFill>
                <a:effectLst/>
              </a:rPr>
              <a:t>, </a:t>
            </a:r>
            <a:r>
              <a:rPr lang="vi-VN" noProof="0" dirty="0">
                <a:solidFill>
                  <a:srgbClr val="000000"/>
                </a:solidFill>
              </a:rPr>
              <a:t>và những người trở lại chính quê hương mình đặc biệt dễ bị tổn thương.</a:t>
            </a:r>
          </a:p>
          <a:p>
            <a:pPr algn="l"/>
            <a:endParaRPr lang="en-US" sz="1200" b="0" i="0" dirty="0">
              <a:solidFill>
                <a:srgbClr val="000000"/>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noProof="0" dirty="0">
                <a:solidFill>
                  <a:srgbClr val="000000"/>
                </a:solidFill>
              </a:rPr>
              <a:t>Đây là  </a:t>
            </a:r>
            <a:r>
              <a:rPr lang="vi-VN" sz="1200" b="0" i="0" noProof="0" dirty="0">
                <a:solidFill>
                  <a:srgbClr val="000000"/>
                </a:solidFill>
                <a:effectLst/>
                <a:latin typeface="+mn-lt"/>
              </a:rPr>
              <a:t>Emina. </a:t>
            </a:r>
            <a:r>
              <a:rPr lang="vi-VN" noProof="0" dirty="0">
                <a:solidFill>
                  <a:srgbClr val="000000"/>
                </a:solidFill>
              </a:rPr>
              <a:t>Emina muốn đóng góp vào sự thay đổi tích cực</a:t>
            </a:r>
            <a:r>
              <a:rPr lang="vi-VN" sz="1200" b="0" i="0" noProof="0" dirty="0">
                <a:solidFill>
                  <a:srgbClr val="000000"/>
                </a:solidFill>
                <a:effectLst/>
                <a:latin typeface="+mn-lt"/>
              </a:rPr>
              <a:t>, </a:t>
            </a:r>
            <a:r>
              <a:rPr lang="vi-VN" noProof="0" dirty="0">
                <a:solidFill>
                  <a:srgbClr val="000000"/>
                </a:solidFill>
              </a:rPr>
              <a:t>vì vậy cô đã tham gia khóa đào tạo về nhân quyền do một tổ chức phi chính phủ Bosnia có tên là </a:t>
            </a:r>
            <a:r>
              <a:rPr lang="vi-VN" sz="1200" b="0" i="0" noProof="0" dirty="0">
                <a:solidFill>
                  <a:srgbClr val="000000"/>
                </a:solidFill>
                <a:effectLst/>
                <a:latin typeface="+mn-lt"/>
              </a:rPr>
              <a:t>Nahla</a:t>
            </a:r>
            <a:r>
              <a:rPr lang="vi-VN" noProof="0" dirty="0">
                <a:solidFill>
                  <a:srgbClr val="000000"/>
                </a:solidFill>
              </a:rPr>
              <a:t> điều hành.</a:t>
            </a:r>
          </a:p>
          <a:p>
            <a:r>
              <a:rPr lang="vi-VN" b="0" i="1" noProof="0" dirty="0">
                <a:solidFill>
                  <a:srgbClr val="000000"/>
                </a:solidFill>
                <a:effectLst/>
              </a:rPr>
              <a:t>“</a:t>
            </a:r>
            <a:r>
              <a:rPr lang="vi-VN" i="1" noProof="0" dirty="0">
                <a:solidFill>
                  <a:srgbClr val="000000"/>
                </a:solidFill>
              </a:rPr>
              <a:t>Tôi đã tiếp thu rất nhiều từ khóa học</a:t>
            </a:r>
            <a:r>
              <a:rPr lang="vi-VN" b="0" i="1" noProof="0" dirty="0">
                <a:solidFill>
                  <a:srgbClr val="000000"/>
                </a:solidFill>
                <a:effectLst/>
              </a:rPr>
              <a:t>. </a:t>
            </a:r>
            <a:r>
              <a:rPr lang="vi-VN" i="1" noProof="0" dirty="0">
                <a:solidFill>
                  <a:srgbClr val="000000"/>
                </a:solidFill>
              </a:rPr>
              <a:t>Tôi hiểu Tự do Tôn giáo hoặc Niềm tin có nghĩa là gì và bắt đầu nhận ra các hành vi vi phạm trong bối cảnh của riêng mình</a:t>
            </a:r>
            <a:r>
              <a:rPr lang="vi-VN" b="0" i="1" noProof="0" dirty="0">
                <a:solidFill>
                  <a:srgbClr val="000000"/>
                </a:solidFill>
                <a:effectLst/>
              </a:rPr>
              <a:t>. </a:t>
            </a:r>
            <a:r>
              <a:rPr lang="vi-VN" i="1" noProof="0" dirty="0">
                <a:solidFill>
                  <a:srgbClr val="000000"/>
                </a:solidFill>
              </a:rPr>
              <a:t>Tôi đã bắt đầu báo cáo về lời nói căm thù trên mạng xã hội</a:t>
            </a:r>
            <a:r>
              <a:rPr lang="vi-VN" b="0" i="1" noProof="0" dirty="0">
                <a:solidFill>
                  <a:srgbClr val="000000"/>
                </a:solidFill>
                <a:effectLst/>
              </a:rPr>
              <a:t>.”</a:t>
            </a:r>
            <a:endParaRPr lang="vi-VN" i="1" noProof="0" dirty="0"/>
          </a:p>
          <a:p>
            <a:pPr algn="l"/>
            <a:r>
              <a:rPr lang="vi-VN" sz="1200" b="0" i="1" noProof="0" dirty="0">
                <a:solidFill>
                  <a:srgbClr val="000000"/>
                </a:solidFill>
                <a:effectLst/>
                <a:latin typeface="+mn-lt"/>
              </a:rPr>
              <a:t> </a:t>
            </a:r>
            <a:r>
              <a:rPr lang="vi-VN" sz="1200" b="0" i="0" noProof="0" dirty="0">
                <a:solidFill>
                  <a:srgbClr val="000000"/>
                </a:solidFill>
                <a:effectLst/>
                <a:latin typeface="+mn-lt"/>
              </a:rPr>
              <a:t>  </a:t>
            </a:r>
            <a:endParaRPr lang="vi-VN" noProof="0" dirty="0"/>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noProof="0" dirty="0"/>
              <a:t>Sau khóa học, Nahla đã giới thiệu Emina với một nhóm các tình nguyện viên trẻ tuổi sử dụng các báo cáo đáng tin từ các vụ vi phạm tự do tôn giáo hoặc niềm tin trong nước, tổng hợp danh sách tất cả các vụ việc xảy ra mỗi năm.</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noProof="0" dirty="0"/>
              <a:t>Emina nói, “Chúng tôi có một bộ câu hỏi mà chúng tôi dùng để phân loại các sự cố - ví dụ như cộng đồng nào bị ảnh hưởng và thuộc loại vi phạm nào - đe dọa</a:t>
            </a:r>
            <a:r>
              <a:rPr lang="vi-VN" sz="1200" b="0" noProof="0" dirty="0">
                <a:effectLst/>
                <a:latin typeface="+mn-lt"/>
              </a:rPr>
              <a:t>, </a:t>
            </a:r>
            <a:r>
              <a:rPr lang="vi-VN" noProof="0" dirty="0"/>
              <a:t>tấn công tài sản hoặc tấn công người</a:t>
            </a:r>
            <a:r>
              <a:rPr lang="vi-VN" sz="1200" b="0" noProof="0" dirty="0">
                <a:effectLst/>
                <a:latin typeface="+mn-lt"/>
              </a:rPr>
              <a:t>, </a:t>
            </a:r>
            <a:r>
              <a:rPr lang="vi-VN" noProof="0" dirty="0"/>
              <a:t>v.v.”.</a:t>
            </a:r>
            <a:endParaRPr lang="vi-VN" sz="1200" noProof="0" dirty="0">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noProof="0" dirty="0">
                <a:solidFill>
                  <a:srgbClr val="000000"/>
                </a:solidFill>
              </a:rPr>
              <a:t>Nhóm người gửi báo cáo cho các cơ quan chức năng và giới truyền thông ở </a:t>
            </a:r>
            <a:r>
              <a:rPr lang="vi-VN" sz="1200" b="0" i="0" noProof="0" dirty="0">
                <a:solidFill>
                  <a:srgbClr val="000000"/>
                </a:solidFill>
                <a:effectLst/>
                <a:latin typeface="+mn-lt"/>
              </a:rPr>
              <a:t>Bosnia </a:t>
            </a:r>
            <a:r>
              <a:rPr lang="vi-VN" noProof="0" dirty="0">
                <a:solidFill>
                  <a:srgbClr val="000000"/>
                </a:solidFill>
              </a:rPr>
              <a:t>và cho các cơ quan quốc tế như Tổ chức An ninh và Hợp tác Châu Âu </a:t>
            </a:r>
            <a:r>
              <a:rPr lang="vi-VN" sz="1200" b="0" i="0" noProof="0" dirty="0">
                <a:solidFill>
                  <a:srgbClr val="000000"/>
                </a:solidFill>
                <a:effectLst/>
                <a:latin typeface="+mn-lt"/>
              </a:rPr>
              <a:t>(OSCE), </a:t>
            </a:r>
            <a:r>
              <a:rPr lang="vi-VN" noProof="0" dirty="0">
                <a:solidFill>
                  <a:srgbClr val="000000"/>
                </a:solidFill>
              </a:rPr>
              <a:t>thường bao gồm thông tin từ các tình nguyện viên báo cáo hàng năm.</a:t>
            </a:r>
            <a:endParaRPr lang="vi-VN" sz="1200" b="0" i="0" noProof="0" dirty="0">
              <a:solidFill>
                <a:srgbClr val="000000"/>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Emina nói, “Tôi nghĩ rằng tất cả các hành động của chúng tôi đều tạo ra sự khác biệt</a:t>
            </a:r>
            <a:r>
              <a:rPr lang="vi-VN" sz="1200" b="0" noProof="0" dirty="0">
                <a:effectLst/>
                <a:latin typeface="+mn-lt"/>
              </a:rPr>
              <a:t>, </a:t>
            </a:r>
            <a:r>
              <a:rPr lang="vi-VN" noProof="0" dirty="0"/>
              <a:t>cho dù những hành động đó có nhỏ bé đến mức nào. Việc lập hồ sơ và thu hút sự chú ý của quốc tế về các vi phạm có thể thuyết phục các nhà chức trách xem xét vấn đề một cách nghiêm túc</a:t>
            </a:r>
            <a:r>
              <a:rPr lang="vi-VN" sz="1200" b="0" noProof="0" dirty="0">
                <a:effectLst/>
                <a:latin typeface="+mn-lt"/>
              </a:rPr>
              <a:t>. </a:t>
            </a:r>
            <a:r>
              <a:rPr lang="vi-VN" noProof="0" dirty="0"/>
              <a:t>Nâng cao nhận thức về vi phạm nhân quyền đồng thời giúp chúng tôi hiểu được thành kiến của chính mình.”</a:t>
            </a:r>
            <a:r>
              <a:rPr lang="vi-VN" i="1" noProof="0" dirty="0"/>
              <a:t> </a:t>
            </a:r>
            <a:r>
              <a:rPr lang="vi-VN" noProof="0" dirty="0"/>
              <a:t> </a:t>
            </a:r>
            <a:r>
              <a:rPr lang="vi-VN" sz="1200" b="0" i="0" noProof="0" dirty="0">
                <a:effectLst/>
                <a:latin typeface="+mn-lt"/>
              </a:rPr>
              <a:t> </a:t>
            </a:r>
            <a:endParaRPr lang="vi-VN" sz="1200"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1" i="1" noProof="0" dirty="0">
                <a:solidFill>
                  <a:srgbClr val="000000"/>
                </a:solidFill>
                <a:effectLst/>
                <a:latin typeface="+mn-lt"/>
              </a:rPr>
              <a:t>Chào mừng tất cả mọi người đến với buổi học. </a:t>
            </a:r>
          </a:p>
          <a:p>
            <a:pPr algn="l" rtl="0" fontAlgn="base"/>
            <a:r>
              <a:rPr lang="vi-VN" sz="1200" b="0" i="1" noProof="0" dirty="0">
                <a:solidFill>
                  <a:srgbClr val="000000"/>
                </a:solidFill>
                <a:effectLst/>
                <a:latin typeface="+mn-lt"/>
              </a:rPr>
              <a:t>Giới thiệu chuyên đề bằng cách giải thích những điều sau: </a:t>
            </a:r>
            <a:endParaRPr lang="vi-VN" b="0" i="0" noProof="0" dirty="0">
              <a:solidFill>
                <a:srgbClr val="000000"/>
              </a:solidFill>
              <a:effectLst/>
              <a:latin typeface="+mn-lt"/>
            </a:endParaRPr>
          </a:p>
          <a:p>
            <a:pPr algn="l" rtl="0" fontAlgn="base"/>
            <a:endParaRPr lang="vi-VN" sz="1200" b="0" i="0" noProof="0" dirty="0">
              <a:solidFill>
                <a:srgbClr val="000000"/>
              </a:solidFill>
              <a:effectLst/>
              <a:latin typeface="+mn-lt"/>
            </a:endParaRPr>
          </a:p>
          <a:p>
            <a:r>
              <a:rPr lang="vi-VN" noProof="0" dirty="0">
                <a:solidFill>
                  <a:srgbClr val="000000"/>
                </a:solidFill>
              </a:rPr>
              <a:t>Trong </a:t>
            </a:r>
            <a:r>
              <a:rPr lang="vi-VN" b="0" i="0" noProof="0" dirty="0">
                <a:solidFill>
                  <a:srgbClr val="000000"/>
                </a:solidFill>
                <a:effectLst/>
              </a:rPr>
              <a:t>3 </a:t>
            </a:r>
            <a:r>
              <a:rPr lang="vi-VN" noProof="0" dirty="0">
                <a:solidFill>
                  <a:srgbClr val="000000"/>
                </a:solidFill>
              </a:rPr>
              <a:t>chuyên đề trước, chúng ta đã xem xét quyền tự do tôn giáo hoặc niềm tin của con người</a:t>
            </a:r>
            <a:r>
              <a:rPr lang="vi-VN" b="0" i="0" noProof="0" dirty="0">
                <a:solidFill>
                  <a:srgbClr val="000000"/>
                </a:solidFill>
                <a:effectLst/>
              </a:rPr>
              <a:t>. </a:t>
            </a:r>
            <a:r>
              <a:rPr lang="vi-VN" noProof="0" dirty="0">
                <a:solidFill>
                  <a:srgbClr val="000000"/>
                </a:solidFill>
              </a:rPr>
              <a:t>Chúng ta đã tìm hiểu về các quyền mà chúng ta có và các loại vi phạm khác nhau có thể xảy ra</a:t>
            </a:r>
            <a:r>
              <a:rPr lang="vi-VN" b="0" i="0" noProof="0" dirty="0">
                <a:solidFill>
                  <a:srgbClr val="000000"/>
                </a:solidFill>
                <a:effectLst/>
              </a:rPr>
              <a:t>. </a:t>
            </a:r>
            <a:r>
              <a:rPr lang="vi-VN" noProof="0" dirty="0">
                <a:solidFill>
                  <a:srgbClr val="000000"/>
                </a:solidFill>
              </a:rPr>
              <a:t>Chúng ta cũng đã phản ánh về ý nghĩa của nhân quyền đối với chúng ta và khám phá các vấn đề về danh tính</a:t>
            </a:r>
            <a:r>
              <a:rPr lang="vi-VN" b="0" i="0" noProof="0" dirty="0">
                <a:solidFill>
                  <a:srgbClr val="000000"/>
                </a:solidFill>
                <a:effectLst/>
              </a:rPr>
              <a:t>, </a:t>
            </a:r>
            <a:r>
              <a:rPr lang="vi-VN" noProof="0" dirty="0">
                <a:solidFill>
                  <a:srgbClr val="000000"/>
                </a:solidFill>
              </a:rPr>
              <a:t>đặc quyền và bất lợi</a:t>
            </a:r>
            <a:r>
              <a:rPr lang="vi-VN" b="0" i="0" noProof="0" dirty="0">
                <a:solidFill>
                  <a:srgbClr val="000000"/>
                </a:solidFill>
                <a:effectLst/>
              </a:rPr>
              <a:t>.</a:t>
            </a:r>
            <a:endParaRPr lang="vi-VN" b="0" i="0" noProof="0" dirty="0">
              <a:solidFill>
                <a:srgbClr val="000000"/>
              </a:solidFill>
              <a:effectLst/>
              <a:ea typeface="Calibri"/>
              <a:cs typeface="Calibri"/>
            </a:endParaRPr>
          </a:p>
          <a:p>
            <a:r>
              <a:rPr lang="vi-VN" noProof="0" dirty="0">
                <a:solidFill>
                  <a:srgbClr val="000000"/>
                </a:solidFill>
              </a:rPr>
              <a:t>Trong chuyên đề này, chúng ta sẽ tập trung vào việc phân tích bối cảnh của chính mình để xác định những vấn đề mà những người hoặc nhóm khác nhau có thể gặp phải. Chúng ta sẽ làm điều đó bằng cách cùng nhau tạo ra một ‘bản đồ’ Tự do Tôn giáo hoặc niềm tin trực quan cho thị trấn của mình. Nhưng trước khi bắt đầu xem xét các vấn đề, hãy thử cùng nhau nghĩ về những điều tốt đẹp khác!</a:t>
            </a:r>
            <a:endParaRPr lang="vi-VN" b="0" i="0" noProof="0" dirty="0">
              <a:solidFill>
                <a:srgbClr val="000000"/>
              </a:solidFill>
              <a:effectLst/>
              <a:ea typeface="Calibri"/>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1" noProof="0" dirty="0">
                <a:solidFill>
                  <a:srgbClr val="000000"/>
                </a:solidFill>
                <a:effectLst/>
                <a:latin typeface="+mn-lt"/>
              </a:rPr>
              <a:t>Trang trình bày 3-13 minh họa Phần trình bày Chuyên đề 5.</a:t>
            </a:r>
            <a:r>
              <a:rPr lang="vi-VN" sz="1200" b="0" i="0" noProof="0" dirty="0">
                <a:solidFill>
                  <a:srgbClr val="000000"/>
                </a:solidFill>
                <a:effectLst/>
                <a:latin typeface="+mn-lt"/>
              </a:rPr>
              <a:t>  </a:t>
            </a:r>
          </a:p>
          <a:p>
            <a:pPr algn="l" rtl="0" fontAlgn="base"/>
            <a:endParaRPr lang="vi-VN" sz="1200" b="0" i="0" noProof="0" dirty="0">
              <a:solidFill>
                <a:srgbClr val="000000"/>
              </a:solidFill>
              <a:effectLst/>
              <a:latin typeface="+mn-lt"/>
            </a:endParaRPr>
          </a:p>
          <a:p>
            <a:pPr fontAlgn="base"/>
            <a:r>
              <a:rPr lang="vi-VN" sz="1200" b="1" i="0" noProof="0" dirty="0">
                <a:solidFill>
                  <a:srgbClr val="000000"/>
                </a:solidFill>
                <a:effectLst/>
                <a:latin typeface="+mn-lt"/>
              </a:rPr>
              <a:t>Bài thuyết trình: </a:t>
            </a:r>
            <a:r>
              <a:rPr lang="vi-VN" sz="1200" b="1" i="0" noProof="0" dirty="0">
                <a:solidFill>
                  <a:srgbClr val="000000"/>
                </a:solidFill>
                <a:effectLst/>
                <a:latin typeface="Calibri"/>
                <a:ea typeface="Calibri"/>
                <a:cs typeface="Calibri"/>
              </a:rPr>
              <a:t>Mọi thứ trở nên tệ hơn (và tốt hơn) như thế </a:t>
            </a:r>
            <a:r>
              <a:rPr lang="vi-VN" b="1" noProof="0" dirty="0">
                <a:solidFill>
                  <a:srgbClr val="000000"/>
                </a:solidFill>
                <a:latin typeface="Calibri"/>
                <a:ea typeface="Calibri"/>
                <a:cs typeface="Calibri"/>
              </a:rPr>
              <a:t>nào </a:t>
            </a:r>
            <a:endParaRPr lang="vi-VN" sz="1200" b="1" i="0" noProof="0" dirty="0">
              <a:solidFill>
                <a:srgbClr val="000000"/>
              </a:solidFill>
              <a:effectLst/>
              <a:latin typeface="+mn-lt"/>
              <a:ea typeface="Calibri"/>
              <a:cs typeface="Calibri"/>
            </a:endParaRPr>
          </a:p>
          <a:p>
            <a:pPr fontAlgn="base"/>
            <a:endParaRPr lang="vi-VN" sz="1200" b="0" i="0" noProof="0" dirty="0">
              <a:solidFill>
                <a:srgbClr val="000000"/>
              </a:solidFill>
              <a:effectLst/>
              <a:latin typeface="+mn-lt"/>
            </a:endParaRPr>
          </a:p>
          <a:p>
            <a:r>
              <a:rPr lang="vi-VN" b="1" noProof="0" dirty="0">
                <a:latin typeface="Arial"/>
                <a:cs typeface="Arial"/>
              </a:rPr>
              <a:t>GIỚI THIỆU </a:t>
            </a:r>
            <a:br>
              <a:rPr lang="vi-VN" sz="1200" b="0" i="0" noProof="0" dirty="0">
                <a:effectLst/>
                <a:cs typeface="+mn-lt"/>
              </a:rPr>
            </a:br>
            <a:r>
              <a:rPr lang="vi-VN" noProof="0" dirty="0">
                <a:cs typeface="+mn-lt"/>
              </a:rPr>
              <a:t>Trong chuyên đề trước:  </a:t>
            </a:r>
          </a:p>
          <a:p>
            <a:pPr marL="285750" indent="-285750">
              <a:buFont typeface="Arial"/>
              <a:buChar char="•"/>
            </a:pPr>
            <a:r>
              <a:rPr lang="vi-VN" noProof="0" dirty="0"/>
              <a:t>chúng ta tập trung vào việc vi phạm quyền tự do tôn giáo hoặc niềm tin như thế nào và chúng ảnh hưởng như thế nào đến cuộc sống của mọi người, </a:t>
            </a:r>
            <a:endParaRPr lang="vi-VN" noProof="0" dirty="0">
              <a:ea typeface="Calibri" panose="020F0502020204030204"/>
              <a:cs typeface="Calibri" panose="020F0502020204030204"/>
            </a:endParaRPr>
          </a:p>
          <a:p>
            <a:pPr marL="285750" indent="-285750">
              <a:buFont typeface="Arial"/>
              <a:buChar char="•"/>
            </a:pPr>
            <a:r>
              <a:rPr lang="vi-VN" noProof="0" dirty="0"/>
              <a:t>chúng ta đã suy nghĩ về việc ai là người thực hiện các hành vi vi phạm – nhà nước, thông qua luật pháp và các hành động hoặc việc không hành động của các quan chức hoặc người dân trong cộng đồng,  </a:t>
            </a:r>
            <a:endParaRPr lang="vi-VN" noProof="0" dirty="0">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vi-VN" sz="1200" kern="1200" noProof="0" dirty="0">
                <a:solidFill>
                  <a:schemeClr val="tx1"/>
                </a:solidFill>
                <a:effectLst/>
                <a:latin typeface="+mn-lt"/>
                <a:ea typeface="+mn-ea"/>
                <a:cs typeface="+mn-cs"/>
              </a:rPr>
              <a:t>và chúng ta đã sử dụng các vở kịch như một công cụ để bắt đầu nhìn nhận những vi phạm và thực hành nhận định những vi phạm này.  </a:t>
            </a:r>
            <a:r>
              <a:rPr lang="vi-VN" b="0" i="0" noProof="0" dirty="0">
                <a:effectLst/>
              </a:rPr>
              <a:t>  </a:t>
            </a:r>
            <a:endParaRPr lang="vi-VN" noProof="0" dirty="0">
              <a:ea typeface="Calibri" panose="020F0502020204030204"/>
              <a:cs typeface="Calibri" panose="020F0502020204030204"/>
            </a:endParaRPr>
          </a:p>
          <a:p>
            <a:endParaRPr lang="vi-VN" noProof="0" dirty="0"/>
          </a:p>
          <a:p>
            <a:endParaRPr lang="en-US" dirty="0">
              <a:cs typeface="+mn-lt"/>
            </a:endParaRPr>
          </a:p>
          <a:p>
            <a:pPr algn="l" rtl="0" fontAlgn="base"/>
            <a:endParaRPr lang="en-US" sz="1800" b="0" i="0" dirty="0">
              <a:solidFill>
                <a:srgbClr val="000000"/>
              </a:solidFill>
              <a:effectLst/>
              <a:latin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Chúng ta sẽ kết thúc phần này bằng cách suy nghĩ về cách thức vi phạm từ mức độ trung bình, từ mức độ xấu đến mức độ tồi tệ hơn – từ các sự kiện không thường xuyên ảnh hưởng đến các cá nhân, đến các cuộc tấn công có hệ thống, rộng rãi và nghiêm trọng vào quyền của mọi người. Một cách để suy nghĩ về việc mọi thứ trở nên tồi tệ hơn là nghĩ về ba giai đoạn – Thông tin sai lệch, Phân biệt đối xử và Bạo lực. </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solidFill>
                  <a:srgbClr val="000000"/>
                </a:solidFill>
              </a:rPr>
              <a:t>BA GIAI ĐOẠN CỦA CUỘC BÁCH HẠI</a:t>
            </a:r>
            <a:endParaRPr lang="en-US" dirty="0"/>
          </a:p>
          <a:p>
            <a:r>
              <a:rPr lang="vi-VN" sz="1200" kern="1200" dirty="0">
                <a:solidFill>
                  <a:schemeClr val="tx1"/>
                </a:solidFill>
                <a:effectLst/>
                <a:latin typeface="+mn-lt"/>
                <a:ea typeface="+mn-ea"/>
                <a:cs typeface="+mn-cs"/>
              </a:rPr>
              <a:t>Giai đoạn đầu tiên là sai lệch thông tin. Trong giai đoạn này, các định kiến, khuôn mẫu và dối trá được lan truyền về các cá nhân hoặc về các nhóm người – chẳng hạn như tôn giáo thiểu số chẳng hạn. Những định kiến ​​này được lan truyền theo nhiều cách – trong những gì cha mẹ, giáo viên và sách giáo khoa dạy trẻ em, qua đài phát thanh hoặc phương tiện truyền thông xã hội hoặc qua bài phát biểu của các chính trị gia và lời thuyết giảng của các nhà lãnh đạo tôn giáo. </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solidFill>
                  <a:srgbClr val="000000"/>
                </a:solidFill>
              </a:rPr>
              <a:t>Không xã hội nào là không có định kiến, nhưng khi các định kiến và khuôn mẫu không bị thách thức</a:t>
            </a:r>
            <a:r>
              <a:rPr lang="vi-VN" b="0" i="0" noProof="0" dirty="0">
                <a:solidFill>
                  <a:srgbClr val="000000"/>
                </a:solidFill>
                <a:effectLst/>
              </a:rPr>
              <a:t>, </a:t>
            </a:r>
            <a:r>
              <a:rPr lang="vi-VN" noProof="0" dirty="0">
                <a:solidFill>
                  <a:srgbClr val="000000"/>
                </a:solidFill>
              </a:rPr>
              <a:t>và đặc biệt là khi chúng được thúc đẩy bởi các nhà lãnh đạo chính trị và tôn giáo</a:t>
            </a:r>
            <a:r>
              <a:rPr lang="vi-VN" b="0" i="0" noProof="0" dirty="0">
                <a:solidFill>
                  <a:srgbClr val="000000"/>
                </a:solidFill>
                <a:effectLst/>
              </a:rPr>
              <a:t>, </a:t>
            </a:r>
            <a:r>
              <a:rPr lang="vi-VN" noProof="0" dirty="0">
                <a:solidFill>
                  <a:srgbClr val="000000"/>
                </a:solidFill>
              </a:rPr>
              <a:t>chúng sẽ phát triển để tạo ra một nền văn hóa không khoan dung và làm nảy sinh căng thẳng giữa các nhóm.</a:t>
            </a:r>
            <a:endParaRPr lang="vi-VN" b="0" i="0" noProof="0" dirty="0">
              <a:solidFill>
                <a:srgbClr val="000000"/>
              </a:solidFill>
              <a:effectLst/>
            </a:endParaRPr>
          </a:p>
          <a:p>
            <a:endParaRPr lang="vi-VN" noProof="0" dirty="0">
              <a:solidFill>
                <a:srgbClr val="000000"/>
              </a:solidFill>
            </a:endParaRPr>
          </a:p>
          <a:p>
            <a:r>
              <a:rPr lang="vi-VN" noProof="0" dirty="0">
                <a:solidFill>
                  <a:srgbClr val="000000"/>
                </a:solidFill>
              </a:rPr>
              <a:t>Khi điều đó xảy ra</a:t>
            </a:r>
            <a:r>
              <a:rPr lang="vi-VN" b="0" i="0" noProof="0" dirty="0">
                <a:solidFill>
                  <a:srgbClr val="000000"/>
                </a:solidFill>
                <a:effectLst/>
              </a:rPr>
              <a:t>, </a:t>
            </a:r>
            <a:r>
              <a:rPr lang="vi-VN" noProof="0" dirty="0">
                <a:solidFill>
                  <a:srgbClr val="000000"/>
                </a:solidFill>
              </a:rPr>
              <a:t>việc người dân bình thường</a:t>
            </a:r>
            <a:r>
              <a:rPr lang="vi-VN" b="0" i="0" noProof="0" dirty="0">
                <a:solidFill>
                  <a:srgbClr val="000000"/>
                </a:solidFill>
                <a:effectLst/>
              </a:rPr>
              <a:t>, </a:t>
            </a:r>
            <a:r>
              <a:rPr lang="vi-VN" noProof="0" dirty="0">
                <a:solidFill>
                  <a:srgbClr val="000000"/>
                </a:solidFill>
              </a:rPr>
              <a:t>quan chức địa phương và thậm chí là chính phủ bắt đầu không chỉ suy nghĩ và nói mà còn có những hành động phân biệt đối xử với người khác và xem việc đó là bình thường. Thông tin sai lệch làm cho sự phân biệt đối xử được chấp nhận</a:t>
            </a:r>
            <a:r>
              <a:rPr lang="vi-VN" b="0" i="0" noProof="0" dirty="0">
                <a:solidFill>
                  <a:srgbClr val="000000"/>
                </a:solidFill>
                <a:effectLst/>
              </a:rPr>
              <a:t>.</a:t>
            </a:r>
            <a:r>
              <a:rPr lang="vi-VN" noProof="0" dirty="0">
                <a:solidFill>
                  <a:srgbClr val="000000"/>
                </a:solidFill>
              </a:rPr>
              <a:t> Ở dạng cực đoan nhất</a:t>
            </a:r>
            <a:r>
              <a:rPr lang="vi-VN" b="0" i="0" noProof="0" dirty="0">
                <a:solidFill>
                  <a:srgbClr val="000000"/>
                </a:solidFill>
                <a:effectLst/>
              </a:rPr>
              <a:t>, </a:t>
            </a:r>
            <a:r>
              <a:rPr lang="vi-VN" noProof="0" dirty="0">
                <a:solidFill>
                  <a:srgbClr val="000000"/>
                </a:solidFill>
              </a:rPr>
              <a:t>thông tin sai lệch được sử dụng để kích động mọi người tin rằng không chỉ phân biệt đối xử mà bạo lực đối với người khác là có thể chấp nhận được hoặc thậm chí là đúng.</a:t>
            </a:r>
            <a:endParaRPr lang="vi-VN" noProof="0" dirty="0"/>
          </a:p>
          <a:p>
            <a:pPr algn="l"/>
            <a:endParaRPr lang="en-US" sz="1200" b="0" i="0" dirty="0">
              <a:solidFill>
                <a:srgbClr val="000000"/>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Sự phân biệt đối xử ảnh hưởng đến mọi người trong mọi lĩnh vực của cuộc sống. Trong phần trước, chúng ta đã xem xét các ví dụ về phân biệt đối xử của nhà nước – ví dụ như luật phân biệt đối xử về gia đình và </a:t>
            </a:r>
            <a:r>
              <a:rPr lang="en-US" sz="1200" kern="1200" dirty="0" err="1">
                <a:solidFill>
                  <a:schemeClr val="tx1"/>
                </a:solidFill>
                <a:effectLst/>
                <a:latin typeface="+mn-lt"/>
                <a:ea typeface="+mn-ea"/>
                <a:cs typeface="+mn-cs"/>
              </a:rPr>
              <a:t>danh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vi-VN" sz="1200" kern="1200" dirty="0">
                <a:solidFill>
                  <a:schemeClr val="tx1"/>
                </a:solidFill>
                <a:effectLst/>
                <a:latin typeface="+mn-lt"/>
                <a:ea typeface="+mn-ea"/>
                <a:cs typeface="+mn-cs"/>
              </a:rPr>
              <a:t> cá nhân, phân biệt đối xử trong cách thức thực thi luật của cảnh sát và tòa án và phân biệt đối xử trong việc cung cấp các dịch vụ như giáo dục. Chúng ta cũng thấy các ví dụ về phân biệt đối xử trong khu vực tư nhân ảnh hưởng đến khả năng tiếp cận việc làm của mọi người. Không có xã hội nào không bị phân biệt đối xử, nhưng sự phân biệt đối xử trên diện rộng và có hệ thống chỉ có thể tồn tại khi nó được xây dựng trên một nền văn hóa thiếu hiểu biết và không khoan dung. Sự phân biệt đối xử sẽ không tiếp tục xảy ra nếu đa số mọi người không chấp nhận điều đó.</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solidFill>
                  <a:srgbClr val="000000"/>
                </a:solidFill>
              </a:rPr>
              <a:t>Và cũng giống như thông tin sai lệch tạo ra nền tảng cho sự phân biệt đối xử, thì thông tin sai lệch và phân biệt đối xử cũng tạo nên nền tảng cho bạo lực. Bạo lực trong cộng đồng có thể diễn ra dưới nhiều hình thức – từ phá hoại đến quấy rối</a:t>
            </a:r>
            <a:r>
              <a:rPr lang="vi-VN" b="0" i="0" noProof="0" dirty="0">
                <a:solidFill>
                  <a:srgbClr val="000000"/>
                </a:solidFill>
                <a:effectLst/>
              </a:rPr>
              <a:t>, </a:t>
            </a:r>
            <a:r>
              <a:rPr lang="vi-VN" noProof="0" dirty="0">
                <a:solidFill>
                  <a:srgbClr val="000000"/>
                </a:solidFill>
              </a:rPr>
              <a:t>đe dọa bạo lực thể xác</a:t>
            </a:r>
            <a:r>
              <a:rPr lang="vi-VN" b="0" i="0" noProof="0" dirty="0">
                <a:solidFill>
                  <a:srgbClr val="000000"/>
                </a:solidFill>
                <a:effectLst/>
              </a:rPr>
              <a:t>.</a:t>
            </a:r>
            <a:r>
              <a:rPr lang="vi-VN" noProof="0" dirty="0">
                <a:solidFill>
                  <a:srgbClr val="000000"/>
                </a:solidFill>
              </a:rPr>
              <a:t> Và bạo lực nhà nước có thể liên quan đến việc bỏ tù, tra tấn tùy tiện và bạo lực trên cơ sở giới.</a:t>
            </a:r>
            <a:endParaRPr lang="vi-VN"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b="1" noProof="0" dirty="0">
                <a:solidFill>
                  <a:srgbClr val="000000"/>
                </a:solidFill>
              </a:rPr>
              <a:t>QUY MÔ</a:t>
            </a:r>
            <a:r>
              <a:rPr lang="vi-VN" b="1" i="0" noProof="0" dirty="0">
                <a:solidFill>
                  <a:srgbClr val="000000"/>
                </a:solidFill>
                <a:effectLst/>
              </a:rPr>
              <a:t>, </a:t>
            </a:r>
            <a:r>
              <a:rPr lang="vi-VN" b="1" noProof="0" dirty="0">
                <a:solidFill>
                  <a:srgbClr val="000000"/>
                </a:solidFill>
              </a:rPr>
              <a:t>TẦN SUẤT VÀ TÁC ĐỘNG</a:t>
            </a:r>
            <a:endParaRPr lang="vi-VN" noProof="0" dirty="0"/>
          </a:p>
          <a:p>
            <a:pPr>
              <a:defRPr/>
            </a:pPr>
            <a:r>
              <a:rPr lang="vi-VN" noProof="0" dirty="0">
                <a:solidFill>
                  <a:srgbClr val="000000"/>
                </a:solidFill>
              </a:rPr>
              <a:t>Cả ba loại vấn đề – thông tin sai lệch, phân biệt đối xử và bạo lực – đều có thể diễn ra với các mức độ khác nhau về quy mô, tần suất và mức độ tác động khác nhau. Một vi phạm có thể ảnh hưởng đến một vài cá nhân hoặc một nhóm lớn</a:t>
            </a:r>
            <a:r>
              <a:rPr lang="vi-VN" sz="1200" b="0" i="0" noProof="0" dirty="0">
                <a:solidFill>
                  <a:srgbClr val="000000"/>
                </a:solidFill>
                <a:effectLst/>
                <a:latin typeface="+mn-lt"/>
              </a:rPr>
              <a:t>. </a:t>
            </a:r>
            <a:r>
              <a:rPr lang="vi-VN" noProof="0" dirty="0">
                <a:solidFill>
                  <a:srgbClr val="000000"/>
                </a:solidFill>
              </a:rPr>
              <a:t>Nó có thể không thường xuyên, thường xuyên hoặc có hệ thống – có nghĩa là nó được xây dựng trong các hệ thống và cấu trúc của xã hội</a:t>
            </a:r>
            <a:r>
              <a:rPr lang="vi-VN" sz="1200" b="0" i="0" noProof="0" dirty="0">
                <a:solidFill>
                  <a:srgbClr val="000000"/>
                </a:solidFill>
                <a:effectLst/>
                <a:latin typeface="+mn-lt"/>
              </a:rPr>
              <a:t>. </a:t>
            </a:r>
            <a:r>
              <a:rPr lang="vi-VN" noProof="0" dirty="0">
                <a:solidFill>
                  <a:srgbClr val="000000"/>
                </a:solidFill>
              </a:rPr>
              <a:t>Và nó có tác động hạn chế hoặc tàn phá đối với những người bị ảnh hưởng.</a:t>
            </a:r>
            <a:endParaRPr lang="vi-VN" sz="1200" kern="1200" noProof="0" dirty="0">
              <a:solidFill>
                <a:schemeClr val="tx1"/>
              </a:solidFill>
              <a:effectLst/>
              <a:latin typeface="+mn-lt"/>
              <a:ea typeface="Calibri" panose="020F0502020204030204"/>
              <a:cs typeface="Calibri" panose="020F0502020204030204"/>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876A8BE0-4DF7-4591-948D-6F2CF49FF58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95525"/>
            <a:ext cx="10515600" cy="3881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E8B1D04B-5736-40D3-91F0-66B29CFE0BE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4DE07031-9E70-4E9F-9925-C1A227B1167B}"/>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452F55-3ADB-4670-AC0D-F4ADCCE25C6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EDF9140-5D42-4B7E-BC84-25ED329BDCC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2026-05-04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2" name="textruta 1">
            <a:extLst>
              <a:ext uri="{FF2B5EF4-FFF2-40B4-BE49-F238E27FC236}">
                <a16:creationId xmlns:a16="http://schemas.microsoft.com/office/drawing/2014/main" id="{47089553-A9CF-0084-4DA4-1E8AFFA103F4}"/>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3" name="Bildobjekt 2" descr="En bild som visar text, clipart&#10;&#10;Automatiskt genererad beskrivning">
            <a:extLst>
              <a:ext uri="{FF2B5EF4-FFF2-40B4-BE49-F238E27FC236}">
                <a16:creationId xmlns:a16="http://schemas.microsoft.com/office/drawing/2014/main" id="{5B5E38DF-7095-2C8F-CB59-2BDC73B90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onnsiteX0" fmla="*/ 0 w 5398083"/>
              <a:gd name="connsiteY0" fmla="*/ 0 h 1428318"/>
              <a:gd name="connsiteX1" fmla="*/ 728741 w 5398083"/>
              <a:gd name="connsiteY1" fmla="*/ 0 h 1428318"/>
              <a:gd name="connsiteX2" fmla="*/ 1511463 w 5398083"/>
              <a:gd name="connsiteY2" fmla="*/ 0 h 1428318"/>
              <a:gd name="connsiteX3" fmla="*/ 2132243 w 5398083"/>
              <a:gd name="connsiteY3" fmla="*/ 0 h 1428318"/>
              <a:gd name="connsiteX4" fmla="*/ 2914965 w 5398083"/>
              <a:gd name="connsiteY4" fmla="*/ 0 h 1428318"/>
              <a:gd name="connsiteX5" fmla="*/ 3481764 w 5398083"/>
              <a:gd name="connsiteY5" fmla="*/ 0 h 1428318"/>
              <a:gd name="connsiteX6" fmla="*/ 4264486 w 5398083"/>
              <a:gd name="connsiteY6" fmla="*/ 0 h 1428318"/>
              <a:gd name="connsiteX7" fmla="*/ 5398083 w 5398083"/>
              <a:gd name="connsiteY7" fmla="*/ 0 h 1428318"/>
              <a:gd name="connsiteX8" fmla="*/ 5398083 w 5398083"/>
              <a:gd name="connsiteY8" fmla="*/ 490389 h 1428318"/>
              <a:gd name="connsiteX9" fmla="*/ 5398083 w 5398083"/>
              <a:gd name="connsiteY9" fmla="*/ 937929 h 1428318"/>
              <a:gd name="connsiteX10" fmla="*/ 5398083 w 5398083"/>
              <a:gd name="connsiteY10" fmla="*/ 1428318 h 1428318"/>
              <a:gd name="connsiteX11" fmla="*/ 4885265 w 5398083"/>
              <a:gd name="connsiteY11" fmla="*/ 1428318 h 1428318"/>
              <a:gd name="connsiteX12" fmla="*/ 4372447 w 5398083"/>
              <a:gd name="connsiteY12" fmla="*/ 1428318 h 1428318"/>
              <a:gd name="connsiteX13" fmla="*/ 3751668 w 5398083"/>
              <a:gd name="connsiteY13" fmla="*/ 1428318 h 1428318"/>
              <a:gd name="connsiteX14" fmla="*/ 3238850 w 5398083"/>
              <a:gd name="connsiteY14" fmla="*/ 1428318 h 1428318"/>
              <a:gd name="connsiteX15" fmla="*/ 2456128 w 5398083"/>
              <a:gd name="connsiteY15" fmla="*/ 1428318 h 1428318"/>
              <a:gd name="connsiteX16" fmla="*/ 1673406 w 5398083"/>
              <a:gd name="connsiteY16" fmla="*/ 1428318 h 1428318"/>
              <a:gd name="connsiteX17" fmla="*/ 998645 w 5398083"/>
              <a:gd name="connsiteY17" fmla="*/ 1428318 h 1428318"/>
              <a:gd name="connsiteX18" fmla="*/ 0 w 5398083"/>
              <a:gd name="connsiteY18" fmla="*/ 1428318 h 1428318"/>
              <a:gd name="connsiteX19" fmla="*/ 0 w 5398083"/>
              <a:gd name="connsiteY19" fmla="*/ 952212 h 1428318"/>
              <a:gd name="connsiteX20" fmla="*/ 0 w 5398083"/>
              <a:gd name="connsiteY20" fmla="*/ 476106 h 1428318"/>
              <a:gd name="connsiteX21" fmla="*/ 0 w 5398083"/>
              <a:gd name="connsiteY21"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onnsiteX0" fmla="*/ 0 w 2794991"/>
              <a:gd name="connsiteY0" fmla="*/ 0 h 1428318"/>
              <a:gd name="connsiteX1" fmla="*/ 726698 w 2794991"/>
              <a:gd name="connsiteY1" fmla="*/ 0 h 1428318"/>
              <a:gd name="connsiteX2" fmla="*/ 1341596 w 2794991"/>
              <a:gd name="connsiteY2" fmla="*/ 0 h 1428318"/>
              <a:gd name="connsiteX3" fmla="*/ 2040343 w 2794991"/>
              <a:gd name="connsiteY3" fmla="*/ 0 h 1428318"/>
              <a:gd name="connsiteX4" fmla="*/ 2794991 w 2794991"/>
              <a:gd name="connsiteY4" fmla="*/ 0 h 1428318"/>
              <a:gd name="connsiteX5" fmla="*/ 2794991 w 2794991"/>
              <a:gd name="connsiteY5" fmla="*/ 461823 h 1428318"/>
              <a:gd name="connsiteX6" fmla="*/ 2794991 w 2794991"/>
              <a:gd name="connsiteY6" fmla="*/ 966495 h 1428318"/>
              <a:gd name="connsiteX7" fmla="*/ 2794991 w 2794991"/>
              <a:gd name="connsiteY7" fmla="*/ 1428318 h 1428318"/>
              <a:gd name="connsiteX8" fmla="*/ 2124193 w 2794991"/>
              <a:gd name="connsiteY8" fmla="*/ 1428318 h 1428318"/>
              <a:gd name="connsiteX9" fmla="*/ 1481345 w 2794991"/>
              <a:gd name="connsiteY9" fmla="*/ 1428318 h 1428318"/>
              <a:gd name="connsiteX10" fmla="*/ 754648 w 2794991"/>
              <a:gd name="connsiteY10" fmla="*/ 1428318 h 1428318"/>
              <a:gd name="connsiteX11" fmla="*/ 0 w 2794991"/>
              <a:gd name="connsiteY11" fmla="*/ 1428318 h 1428318"/>
              <a:gd name="connsiteX12" fmla="*/ 0 w 2794991"/>
              <a:gd name="connsiteY12" fmla="*/ 937929 h 1428318"/>
              <a:gd name="connsiteX13" fmla="*/ 0 w 2794991"/>
              <a:gd name="connsiteY13" fmla="*/ 433256 h 1428318"/>
              <a:gd name="connsiteX14" fmla="*/ 0 w 2794991"/>
              <a:gd name="connsiteY14"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530663" y="5669963"/>
            <a:ext cx="11229258" cy="646331"/>
          </a:xfrm>
          <a:prstGeom prst="rect">
            <a:avLst/>
          </a:prstGeom>
          <a:noFill/>
        </p:spPr>
        <p:txBody>
          <a:bodyPr wrap="square" lIns="91440" tIns="45720" rIns="91440" bIns="45720" rtlCol="0" anchor="t">
            <a:spAutoFit/>
          </a:bodyPr>
          <a:lstStyle/>
          <a:p>
            <a:pPr algn="ctr"/>
            <a:r>
              <a:rPr lang="vi-VN" sz="3600" b="1" noProof="0" dirty="0">
                <a:solidFill>
                  <a:srgbClr val="000000"/>
                </a:solidFill>
                <a:latin typeface="Calibri"/>
                <a:ea typeface="Calibri"/>
                <a:cs typeface="Calibri"/>
              </a:rPr>
              <a:t>Sai lệch thông tin  </a:t>
            </a:r>
            <a:r>
              <a:rPr lang="vi-VN" sz="3600" b="1" i="0" noProof="0" dirty="0">
                <a:solidFill>
                  <a:srgbClr val="000000"/>
                </a:solidFill>
                <a:effectLst/>
                <a:latin typeface="Calibri"/>
                <a:ea typeface="Calibri"/>
                <a:cs typeface="Calibri"/>
              </a:rPr>
              <a:t>– P</a:t>
            </a:r>
            <a:r>
              <a:rPr lang="vi-VN" sz="3600" b="1" noProof="0" dirty="0">
                <a:solidFill>
                  <a:srgbClr val="000000"/>
                </a:solidFill>
                <a:latin typeface="Calibri"/>
                <a:ea typeface="Calibri"/>
                <a:cs typeface="Calibri"/>
              </a:rPr>
              <a:t>hân biệt đối xử </a:t>
            </a:r>
            <a:r>
              <a:rPr lang="vi-VN" sz="3600" b="1" i="0" noProof="0" dirty="0">
                <a:solidFill>
                  <a:srgbClr val="000000"/>
                </a:solidFill>
                <a:effectLst/>
                <a:latin typeface="Calibri"/>
                <a:ea typeface="Calibri"/>
                <a:cs typeface="Calibri"/>
              </a:rPr>
              <a:t>– B</a:t>
            </a:r>
            <a:r>
              <a:rPr lang="vi-VN" sz="3600" b="1" noProof="0" dirty="0">
                <a:solidFill>
                  <a:srgbClr val="000000"/>
                </a:solidFill>
                <a:latin typeface="Calibri"/>
                <a:ea typeface="Calibri"/>
                <a:cs typeface="Calibri"/>
              </a:rPr>
              <a:t>ạo lực </a:t>
            </a:r>
            <a:r>
              <a:rPr lang="vi-VN" sz="3600" b="1" noProof="0" dirty="0">
                <a:latin typeface="Calibri"/>
                <a:ea typeface="Calibri"/>
                <a:cs typeface="Calibri"/>
              </a:rPr>
              <a:t> </a:t>
            </a:r>
          </a:p>
        </p:txBody>
      </p:sp>
    </p:spTree>
    <p:extLst>
      <p:ext uri="{BB962C8B-B14F-4D97-AF65-F5344CB8AC3E}">
        <p14:creationId xmlns:p14="http://schemas.microsoft.com/office/powerpoint/2010/main" val="15585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9143" y="5320294"/>
            <a:ext cx="2483058" cy="215444"/>
          </a:xfrm>
          <a:prstGeom prst="rect">
            <a:avLst/>
          </a:prstGeom>
        </p:spPr>
        <p:txBody>
          <a:bodyPr wrap="square">
            <a:spAutoFit/>
          </a:bodyPr>
          <a:lstStyle/>
          <a:p>
            <a:r>
              <a:rPr lang="vi-VN" sz="800" b="0" i="0" noProof="0" dirty="0">
                <a:solidFill>
                  <a:schemeClr val="tx1">
                    <a:lumMod val="65000"/>
                    <a:lumOff val="35000"/>
                  </a:schemeClr>
                </a:solidFill>
                <a:effectLst/>
                <a:latin typeface="Calibri" panose="020F0502020204030204" pitchFamily="34" charset="0"/>
              </a:rPr>
              <a:t>Photo: Patrick Baz / Getty Images </a:t>
            </a:r>
            <a:endParaRPr lang="vi-VN" sz="800" noProof="0" dirty="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9143" y="5320294"/>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Segoe UI" panose="020B0502040204020203" pitchFamily="34" charset="0"/>
              </a:rPr>
              <a:t>Photo: Emina Frljak</a:t>
            </a:r>
            <a:endParaRPr lang="vi-VN"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9143" y="5320293"/>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Calibri" panose="020F0502020204030204" pitchFamily="34" charset="0"/>
                <a:cs typeface="Calibri" panose="020F0502020204030204" pitchFamily="34" charset="0"/>
              </a:rPr>
              <a:t>Photo: Nahla Center for Education and Research</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015632" y="1305341"/>
            <a:ext cx="10474753" cy="4524315"/>
          </a:xfrm>
          <a:prstGeom prst="rect">
            <a:avLst/>
          </a:prstGeom>
        </p:spPr>
        <p:txBody>
          <a:bodyPr wrap="square" lIns="91440" tIns="45720" rIns="91440" bIns="45720" anchor="t">
            <a:spAutoFit/>
          </a:bodyPr>
          <a:lstStyle/>
          <a:p>
            <a:pPr fontAlgn="base"/>
            <a:r>
              <a:rPr lang="vi-VN" sz="3200" b="1" noProof="0" dirty="0">
                <a:latin typeface="Calibri" panose="020F0502020204030204" pitchFamily="34" charset="0"/>
                <a:ea typeface="Calibri" panose="020F0502020204030204" pitchFamily="34" charset="0"/>
                <a:cs typeface="Calibri" panose="020F0502020204030204" pitchFamily="34" charset="0"/>
              </a:rPr>
              <a:t>Đe dọa (Kỳ thị người Hồi giáo)</a:t>
            </a:r>
          </a:p>
          <a:p>
            <a:pPr fontAlgn="base"/>
            <a:r>
              <a:rPr lang="vi-VN" sz="3200" noProof="0" dirty="0">
                <a:latin typeface="Calibri" panose="020F0502020204030204" pitchFamily="34" charset="0"/>
                <a:ea typeface="Calibri" panose="020F0502020204030204" pitchFamily="34" charset="0"/>
                <a:cs typeface="Calibri" panose="020F0502020204030204" pitchFamily="34" charset="0"/>
              </a:rPr>
              <a:t>Những người Hồi giáo hồi hương đã bị đe dọa và bị lăng </a:t>
            </a:r>
            <a:br>
              <a:rPr lang="vi-VN" sz="3200" noProof="0" dirty="0">
                <a:latin typeface="Calibri" panose="020F0502020204030204" pitchFamily="34" charset="0"/>
                <a:ea typeface="Calibri" panose="020F0502020204030204" pitchFamily="34" charset="0"/>
                <a:cs typeface="Calibri" panose="020F0502020204030204" pitchFamily="34" charset="0"/>
              </a:rPr>
            </a:br>
            <a:r>
              <a:rPr lang="vi-VN" sz="3200" noProof="0" dirty="0">
                <a:latin typeface="Calibri" panose="020F0502020204030204" pitchFamily="34" charset="0"/>
                <a:ea typeface="Calibri" panose="020F0502020204030204" pitchFamily="34" charset="0"/>
                <a:cs typeface="Calibri" panose="020F0502020204030204" pitchFamily="34" charset="0"/>
              </a:rPr>
              <a:t>mạ chống Hồi giáo khi một đoàn xe phát những bài hát kích </a:t>
            </a:r>
            <a:br>
              <a:rPr lang="vi-VN" sz="3200" noProof="0" dirty="0">
                <a:latin typeface="Calibri" panose="020F0502020204030204" pitchFamily="34" charset="0"/>
                <a:ea typeface="Calibri" panose="020F0502020204030204" pitchFamily="34" charset="0"/>
                <a:cs typeface="Calibri" panose="020F0502020204030204" pitchFamily="34" charset="0"/>
              </a:rPr>
            </a:br>
            <a:r>
              <a:rPr lang="vi-VN" sz="3200" noProof="0" dirty="0">
                <a:latin typeface="Calibri" panose="020F0502020204030204" pitchFamily="34" charset="0"/>
                <a:ea typeface="Calibri" panose="020F0502020204030204" pitchFamily="34" charset="0"/>
                <a:cs typeface="Calibri" panose="020F0502020204030204" pitchFamily="34" charset="0"/>
              </a:rPr>
              <a:t>động thù hận dân tộc chủ nghĩa đi qua làng của họ vào một ngày gắn liền với chủ nghĩa dân tộc Serbia.</a:t>
            </a:r>
          </a:p>
          <a:p>
            <a:pPr fontAlgn="base"/>
            <a:endParaRPr lang="vi-VN" sz="3200" noProof="0" dirty="0">
              <a:latin typeface="Calibri" panose="020F0502020204030204" pitchFamily="34" charset="0"/>
              <a:ea typeface="Calibri" panose="020F0502020204030204" pitchFamily="34" charset="0"/>
              <a:cs typeface="Calibri" panose="020F0502020204030204" pitchFamily="34" charset="0"/>
            </a:endParaRPr>
          </a:p>
          <a:p>
            <a:pPr fontAlgn="base"/>
            <a:r>
              <a:rPr lang="vi-VN" sz="3200" b="1" noProof="0" dirty="0">
                <a:latin typeface="Calibri" panose="020F0502020204030204" pitchFamily="34" charset="0"/>
                <a:ea typeface="Calibri" panose="020F0502020204030204" pitchFamily="34" charset="0"/>
                <a:cs typeface="Calibri" panose="020F0502020204030204" pitchFamily="34" charset="0"/>
              </a:rPr>
              <a:t>Tấn công tài sản (Kỳ thị người Kitô giáo) </a:t>
            </a:r>
          </a:p>
          <a:p>
            <a:pPr fontAlgn="base"/>
            <a:r>
              <a:rPr lang="vi-VN" sz="3200" noProof="0" dirty="0">
                <a:latin typeface="Calibri" panose="020F0502020204030204" pitchFamily="34" charset="0"/>
                <a:ea typeface="Calibri" panose="020F0502020204030204" pitchFamily="34" charset="0"/>
                <a:cs typeface="Calibri" panose="020F0502020204030204" pitchFamily="34" charset="0"/>
              </a:rPr>
              <a:t>Các hiện vật tôn giáo đã bị đốt cháy tại Nhà thờ Chính thống </a:t>
            </a:r>
            <a:r>
              <a:rPr lang="vi-VN" sz="3200" spc="-50" noProof="0" dirty="0">
                <a:latin typeface="Calibri" panose="020F0502020204030204" pitchFamily="34" charset="0"/>
                <a:ea typeface="Calibri" panose="020F0502020204030204" pitchFamily="34" charset="0"/>
                <a:cs typeface="Calibri" panose="020F0502020204030204" pitchFamily="34" charset="0"/>
              </a:rPr>
              <a:t>Serbia Giáng sinh Đức Mẹ Maria ở Čekrekčije, thành phố Visoko.</a:t>
            </a:r>
          </a:p>
        </p:txBody>
      </p:sp>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9143" y="5320293"/>
            <a:ext cx="2483058" cy="215444"/>
          </a:xfrm>
          <a:prstGeom prst="rect">
            <a:avLst/>
          </a:prstGeom>
        </p:spPr>
        <p:txBody>
          <a:bodyPr wrap="square">
            <a:spAutoFit/>
          </a:bodyPr>
          <a:lstStyle/>
          <a:p>
            <a:r>
              <a:rPr lang="vi-VN" sz="800" b="0" i="0" noProof="0" dirty="0">
                <a:solidFill>
                  <a:schemeClr val="tx1">
                    <a:lumMod val="65000"/>
                    <a:lumOff val="35000"/>
                  </a:schemeClr>
                </a:solidFill>
                <a:effectLst/>
              </a:rPr>
              <a:t>Photo: Steven May / Alamy Stock Photo </a:t>
            </a:r>
            <a:endParaRPr lang="vi-VN" sz="800" noProof="0" dirty="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9143" y="5320293"/>
            <a:ext cx="2483058" cy="215444"/>
          </a:xfrm>
          <a:prstGeom prst="rect">
            <a:avLst/>
          </a:prstGeom>
        </p:spPr>
        <p:txBody>
          <a:bodyPr wrap="square">
            <a:spAutoFit/>
          </a:bodyPr>
          <a:lstStyle/>
          <a:p>
            <a:r>
              <a:rPr lang="vi-VN" sz="800" noProof="0" dirty="0">
                <a:solidFill>
                  <a:schemeClr val="tx1">
                    <a:lumMod val="65000"/>
                    <a:lumOff val="35000"/>
                  </a:schemeClr>
                </a:solidFill>
                <a:effectLst/>
                <a:latin typeface="Segoe UI" panose="020B0502040204020203" pitchFamily="34" charset="0"/>
              </a:rPr>
              <a:t>Photo: Emina Frljak</a:t>
            </a:r>
            <a:endParaRPr lang="vi-VN"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2769989"/>
          </a:xfrm>
          <a:prstGeom prst="rect">
            <a:avLst/>
          </a:prstGeom>
          <a:noFill/>
        </p:spPr>
        <p:txBody>
          <a:bodyPr wrap="square" rtlCol="0">
            <a:spAutoFit/>
          </a:bodyPr>
          <a:lstStyle/>
          <a:p>
            <a:pPr algn="ctr">
              <a:lnSpc>
                <a:spcPct val="150000"/>
              </a:lnSpc>
            </a:pPr>
            <a:r>
              <a:rPr lang="vi-VN" sz="3200" spc="600" noProof="0" dirty="0">
                <a:solidFill>
                  <a:schemeClr val="bg1"/>
                </a:solidFill>
                <a:latin typeface="Calibri" panose="020F0502020204030204" pitchFamily="34" charset="0"/>
              </a:rPr>
              <a:t>CHUYÊN ĐỀ 5</a:t>
            </a:r>
          </a:p>
          <a:p>
            <a:pPr algn="ctr"/>
            <a:endParaRPr lang="vi-VN" noProof="0" dirty="0">
              <a:solidFill>
                <a:schemeClr val="bg1"/>
              </a:solidFill>
              <a:latin typeface="Calibri" panose="020F0502020204030204" pitchFamily="34" charset="0"/>
            </a:endParaRPr>
          </a:p>
          <a:p>
            <a:pPr algn="ctr"/>
            <a:r>
              <a:rPr lang="vi-VN" sz="5400" noProof="0" dirty="0">
                <a:solidFill>
                  <a:schemeClr val="bg1"/>
                </a:solidFill>
                <a:latin typeface="Calibri" panose="020F0502020204030204" pitchFamily="34" charset="0"/>
              </a:rPr>
              <a:t>Tự do tôn giáo hoặc niềm tin trong </a:t>
            </a:r>
            <a:br>
              <a:rPr lang="vi-VN" sz="5400" noProof="0" dirty="0">
                <a:solidFill>
                  <a:schemeClr val="bg1"/>
                </a:solidFill>
                <a:latin typeface="Calibri" panose="020F0502020204030204" pitchFamily="34" charset="0"/>
              </a:rPr>
            </a:br>
            <a:r>
              <a:rPr lang="vi-VN" sz="5400" noProof="0" dirty="0">
                <a:solidFill>
                  <a:schemeClr val="bg1"/>
                </a:solidFill>
                <a:latin typeface="Calibri" panose="020F0502020204030204" pitchFamily="34" charset="0"/>
              </a:rPr>
              <a:t>cộng đồng của chúng ta</a:t>
            </a: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622046"/>
            <a:ext cx="12203749" cy="3927229"/>
          </a:xfrm>
          <a:prstGeom prst="rect">
            <a:avLst/>
          </a:prstGeom>
          <a:noFill/>
        </p:spPr>
        <p:txBody>
          <a:bodyPr wrap="square" rtlCol="0">
            <a:spAutoFit/>
          </a:bodyPr>
          <a:lstStyle/>
          <a:p>
            <a:pPr algn="ctr">
              <a:lnSpc>
                <a:spcPct val="150000"/>
              </a:lnSpc>
            </a:pPr>
            <a:endParaRPr lang="vi-VN" sz="3600" spc="600" noProof="0" dirty="0">
              <a:solidFill>
                <a:schemeClr val="bg1"/>
              </a:solidFill>
              <a:latin typeface="Calibri" panose="020F0502020204030204" pitchFamily="34" charset="0"/>
            </a:endParaRPr>
          </a:p>
          <a:p>
            <a:pPr algn="ctr"/>
            <a:r>
              <a:rPr lang="vi-VN" sz="4400" b="1" noProof="0" dirty="0">
                <a:solidFill>
                  <a:schemeClr val="bg1"/>
                </a:solidFill>
                <a:latin typeface="Calibri" panose="020F0502020204030204" pitchFamily="34" charset="0"/>
              </a:rPr>
              <a:t>Tốt lắm và chào mừng bạn trở lại!</a:t>
            </a:r>
          </a:p>
          <a:p>
            <a:pPr algn="ctr"/>
            <a:endParaRPr lang="vi-VN" sz="2000" noProof="0" dirty="0">
              <a:solidFill>
                <a:schemeClr val="bg1"/>
              </a:solidFill>
              <a:latin typeface="Calibri" panose="020F0502020204030204" pitchFamily="34" charset="0"/>
            </a:endParaRPr>
          </a:p>
          <a:p>
            <a:pPr algn="ctr"/>
            <a:r>
              <a:rPr lang="vi-VN" sz="3600" noProof="0" dirty="0">
                <a:solidFill>
                  <a:schemeClr val="bg1"/>
                </a:solidFill>
                <a:latin typeface="Calibri" panose="020F0502020204030204" pitchFamily="34" charset="0"/>
              </a:rPr>
              <a:t>Chuyên đề kế tiếp: </a:t>
            </a:r>
            <a:br>
              <a:rPr lang="vi-VN" sz="3600" noProof="0" dirty="0">
                <a:solidFill>
                  <a:schemeClr val="bg1"/>
                </a:solidFill>
                <a:latin typeface="Calibri" panose="020F0502020204030204" pitchFamily="34" charset="0"/>
              </a:rPr>
            </a:br>
            <a:r>
              <a:rPr lang="vi-VN" sz="3600" noProof="0" dirty="0">
                <a:solidFill>
                  <a:schemeClr val="bg1"/>
                </a:solidFill>
                <a:latin typeface="Calibri" panose="020F0502020204030204" pitchFamily="34" charset="0"/>
              </a:rPr>
              <a:t>Những câu chuyện về chiến thuật </a:t>
            </a:r>
          </a:p>
          <a:p>
            <a:pPr algn="ctr"/>
            <a:r>
              <a:rPr lang="vi-VN" sz="3600" noProof="0" dirty="0">
                <a:solidFill>
                  <a:schemeClr val="bg1"/>
                </a:solidFill>
                <a:latin typeface="Calibri" panose="020F0502020204030204" pitchFamily="34" charset="0"/>
              </a:rPr>
              <a:t>để truyền cảm hứng cho bạn</a:t>
            </a:r>
            <a:endParaRPr lang="vi-VN" sz="6000" noProof="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94683" y="4493875"/>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
        <p:nvSpPr>
          <p:cNvPr id="6" name="Rubrik 5">
            <a:extLst>
              <a:ext uri="{FF2B5EF4-FFF2-40B4-BE49-F238E27FC236}">
                <a16:creationId xmlns:a16="http://schemas.microsoft.com/office/drawing/2014/main" id="{4C15AF67-ECA0-F7EA-D3D2-86984988F22B}"/>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517" y="3049479"/>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699">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7" name="Rektangel 6">
            <a:extLst>
              <a:ext uri="{FF2B5EF4-FFF2-40B4-BE49-F238E27FC236}">
                <a16:creationId xmlns:a16="http://schemas.microsoft.com/office/drawing/2014/main" id="{C9CAB9A2-C870-3526-374C-39AA1312CAFA}"/>
              </a:ext>
            </a:extLst>
          </p:cNvPr>
          <p:cNvSpPr/>
          <p:nvPr/>
        </p:nvSpPr>
        <p:spPr>
          <a:xfrm>
            <a:off x="1145667" y="1275962"/>
            <a:ext cx="10225718" cy="769441"/>
          </a:xfrm>
          <a:prstGeom prst="rect">
            <a:avLst/>
          </a:prstGeom>
        </p:spPr>
        <p:txBody>
          <a:bodyPr wrap="square">
            <a:spAutoFit/>
          </a:bodyPr>
          <a:lstStyle/>
          <a:p>
            <a:pPr fontAlgn="base"/>
            <a:r>
              <a:rPr lang="vi-VN" sz="4400" b="1" dirty="0">
                <a:latin typeface="Calibri" panose="020F0502020204030204" pitchFamily="34" charset="0"/>
                <a:cs typeface="Calibri" panose="020F0502020204030204" pitchFamily="34" charset="0"/>
              </a:rPr>
              <a:t>Sai lệch thông tin</a:t>
            </a:r>
            <a:endParaRPr lang="sv-SE"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92232"/>
            <a:ext cx="4236513" cy="769441"/>
          </a:xfrm>
          <a:prstGeom prst="rect">
            <a:avLst/>
          </a:prstGeom>
        </p:spPr>
        <p:txBody>
          <a:bodyPr wrap="square">
            <a:spAutoFit/>
          </a:bodyPr>
          <a:lstStyle/>
          <a:p>
            <a:pPr fontAlgn="base"/>
            <a:r>
              <a:rPr lang="vi-VN" sz="4400" b="1" noProof="0" dirty="0">
                <a:solidFill>
                  <a:srgbClr val="000000"/>
                </a:solidFill>
                <a:latin typeface="Calibri" panose="020F0502020204030204" pitchFamily="34" charset="0"/>
                <a:ea typeface="Calibri" panose="020F0502020204030204" pitchFamily="34" charset="0"/>
                <a:cs typeface="Calibri" panose="020F0502020204030204" pitchFamily="34" charset="0"/>
              </a:rPr>
              <a:t>Phân biệt đối xử </a:t>
            </a:r>
            <a:endParaRPr lang="vi-VN" sz="4400" b="1"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1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onnsiteX0" fmla="*/ 0 w 5933441"/>
              <a:gd name="connsiteY0" fmla="*/ 0 h 1728000"/>
              <a:gd name="connsiteX1" fmla="*/ 718606 w 5933441"/>
              <a:gd name="connsiteY1" fmla="*/ 0 h 1728000"/>
              <a:gd name="connsiteX2" fmla="*/ 1496546 w 5933441"/>
              <a:gd name="connsiteY2" fmla="*/ 0 h 1728000"/>
              <a:gd name="connsiteX3" fmla="*/ 2037148 w 5933441"/>
              <a:gd name="connsiteY3" fmla="*/ 0 h 1728000"/>
              <a:gd name="connsiteX4" fmla="*/ 2815088 w 5933441"/>
              <a:gd name="connsiteY4" fmla="*/ 0 h 1728000"/>
              <a:gd name="connsiteX5" fmla="*/ 3355691 w 5933441"/>
              <a:gd name="connsiteY5" fmla="*/ 0 h 1728000"/>
              <a:gd name="connsiteX6" fmla="*/ 4074296 w 5933441"/>
              <a:gd name="connsiteY6" fmla="*/ 0 h 1728000"/>
              <a:gd name="connsiteX7" fmla="*/ 4852236 w 5933441"/>
              <a:gd name="connsiteY7" fmla="*/ 0 h 1728000"/>
              <a:gd name="connsiteX8" fmla="*/ 5933441 w 5933441"/>
              <a:gd name="connsiteY8" fmla="*/ 0 h 1728000"/>
              <a:gd name="connsiteX9" fmla="*/ 5933441 w 5933441"/>
              <a:gd name="connsiteY9" fmla="*/ 593280 h 1728000"/>
              <a:gd name="connsiteX10" fmla="*/ 5933441 w 5933441"/>
              <a:gd name="connsiteY10" fmla="*/ 1134720 h 1728000"/>
              <a:gd name="connsiteX11" fmla="*/ 5933441 w 5933441"/>
              <a:gd name="connsiteY11" fmla="*/ 1728000 h 1728000"/>
              <a:gd name="connsiteX12" fmla="*/ 5274170 w 5933441"/>
              <a:gd name="connsiteY12" fmla="*/ 1728000 h 1728000"/>
              <a:gd name="connsiteX13" fmla="*/ 4496230 w 5933441"/>
              <a:gd name="connsiteY13" fmla="*/ 1728000 h 1728000"/>
              <a:gd name="connsiteX14" fmla="*/ 3718290 w 5933441"/>
              <a:gd name="connsiteY14" fmla="*/ 1728000 h 1728000"/>
              <a:gd name="connsiteX15" fmla="*/ 3059018 w 5933441"/>
              <a:gd name="connsiteY15" fmla="*/ 1728000 h 1728000"/>
              <a:gd name="connsiteX16" fmla="*/ 2518416 w 5933441"/>
              <a:gd name="connsiteY16" fmla="*/ 1728000 h 1728000"/>
              <a:gd name="connsiteX17" fmla="*/ 1859145 w 5933441"/>
              <a:gd name="connsiteY17" fmla="*/ 1728000 h 1728000"/>
              <a:gd name="connsiteX18" fmla="*/ 1318542 w 5933441"/>
              <a:gd name="connsiteY18" fmla="*/ 1728000 h 1728000"/>
              <a:gd name="connsiteX19" fmla="*/ 599937 w 5933441"/>
              <a:gd name="connsiteY19" fmla="*/ 1728000 h 1728000"/>
              <a:gd name="connsiteX20" fmla="*/ 0 w 5933441"/>
              <a:gd name="connsiteY20" fmla="*/ 1728000 h 1728000"/>
              <a:gd name="connsiteX21" fmla="*/ 0 w 5933441"/>
              <a:gd name="connsiteY21" fmla="*/ 1134720 h 1728000"/>
              <a:gd name="connsiteX22" fmla="*/ 0 w 5933441"/>
              <a:gd name="connsiteY22" fmla="*/ 610560 h 1728000"/>
              <a:gd name="connsiteX23" fmla="*/ 0 w 5933441"/>
              <a:gd name="connsiteY23"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onnsiteX0" fmla="*/ 0 w 3236442"/>
              <a:gd name="connsiteY0" fmla="*/ 0 h 1958534"/>
              <a:gd name="connsiteX1" fmla="*/ 550195 w 3236442"/>
              <a:gd name="connsiteY1" fmla="*/ 0 h 1958534"/>
              <a:gd name="connsiteX2" fmla="*/ 1197484 w 3236442"/>
              <a:gd name="connsiteY2" fmla="*/ 0 h 1958534"/>
              <a:gd name="connsiteX3" fmla="*/ 1812408 w 3236442"/>
              <a:gd name="connsiteY3" fmla="*/ 0 h 1958534"/>
              <a:gd name="connsiteX4" fmla="*/ 2459696 w 3236442"/>
              <a:gd name="connsiteY4" fmla="*/ 0 h 1958534"/>
              <a:gd name="connsiteX5" fmla="*/ 3236442 w 3236442"/>
              <a:gd name="connsiteY5" fmla="*/ 0 h 1958534"/>
              <a:gd name="connsiteX6" fmla="*/ 3236442 w 3236442"/>
              <a:gd name="connsiteY6" fmla="*/ 613674 h 1958534"/>
              <a:gd name="connsiteX7" fmla="*/ 3236442 w 3236442"/>
              <a:gd name="connsiteY7" fmla="*/ 1227348 h 1958534"/>
              <a:gd name="connsiteX8" fmla="*/ 3236442 w 3236442"/>
              <a:gd name="connsiteY8" fmla="*/ 1958534 h 1958534"/>
              <a:gd name="connsiteX9" fmla="*/ 2653882 w 3236442"/>
              <a:gd name="connsiteY9" fmla="*/ 1958534 h 1958534"/>
              <a:gd name="connsiteX10" fmla="*/ 1974230 w 3236442"/>
              <a:gd name="connsiteY10" fmla="*/ 1958534 h 1958534"/>
              <a:gd name="connsiteX11" fmla="*/ 1359306 w 3236442"/>
              <a:gd name="connsiteY11" fmla="*/ 1958534 h 1958534"/>
              <a:gd name="connsiteX12" fmla="*/ 679653 w 3236442"/>
              <a:gd name="connsiteY12" fmla="*/ 1958534 h 1958534"/>
              <a:gd name="connsiteX13" fmla="*/ 0 w 3236442"/>
              <a:gd name="connsiteY13" fmla="*/ 1958534 h 1958534"/>
              <a:gd name="connsiteX14" fmla="*/ 0 w 3236442"/>
              <a:gd name="connsiteY14" fmla="*/ 1305689 h 1958534"/>
              <a:gd name="connsiteX15" fmla="*/ 0 w 3236442"/>
              <a:gd name="connsiteY15" fmla="*/ 692015 h 1958534"/>
              <a:gd name="connsiteX16" fmla="*/ 0 w 3236442"/>
              <a:gd name="connsiteY16" fmla="*/ 0 h 19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6" name="Rektangel 15">
            <a:extLst>
              <a:ext uri="{FF2B5EF4-FFF2-40B4-BE49-F238E27FC236}">
                <a16:creationId xmlns:a16="http://schemas.microsoft.com/office/drawing/2014/main" id="{1CE46780-1291-F0E1-A59A-5FC59BAE6EE6}"/>
              </a:ext>
            </a:extLst>
          </p:cNvPr>
          <p:cNvSpPr/>
          <p:nvPr/>
        </p:nvSpPr>
        <p:spPr>
          <a:xfrm>
            <a:off x="1145667" y="1292232"/>
            <a:ext cx="4236513" cy="769441"/>
          </a:xfrm>
          <a:prstGeom prst="rect">
            <a:avLst/>
          </a:prstGeom>
        </p:spPr>
        <p:txBody>
          <a:bodyPr wrap="square">
            <a:spAutoFit/>
          </a:bodyPr>
          <a:lstStyle/>
          <a:p>
            <a:pPr fontAlgn="base"/>
            <a:r>
              <a:rPr lang="vi-VN" sz="4400" b="1" dirty="0">
                <a:solidFill>
                  <a:srgbClr val="000000"/>
                </a:solidFill>
                <a:latin typeface="Calibri" panose="020F0502020204030204" pitchFamily="34" charset="0"/>
                <a:cs typeface="Calibri" panose="020F0502020204030204" pitchFamily="34" charset="0"/>
              </a:rPr>
              <a:t>Bạo lực </a:t>
            </a: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95"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57389"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93516"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916987" y="1266744"/>
            <a:ext cx="2234119" cy="769441"/>
          </a:xfrm>
          <a:prstGeom prst="rect">
            <a:avLst/>
          </a:prstGeom>
        </p:spPr>
        <p:txBody>
          <a:bodyPr wrap="square" lIns="91440" tIns="45720" rIns="91440" bIns="45720" anchor="t">
            <a:spAutoFit/>
          </a:bodyPr>
          <a:lstStyle/>
          <a:p>
            <a:pPr algn="r" fontAlgn="base"/>
            <a:r>
              <a:rPr lang="vi-VN" sz="4400" b="1" noProof="0" dirty="0">
                <a:latin typeface="Calibri" panose="020F0502020204030204" pitchFamily="34" charset="0"/>
                <a:ea typeface="Calibri" panose="020F0502020204030204" pitchFamily="34" charset="0"/>
                <a:cs typeface="Calibri" panose="020F0502020204030204" pitchFamily="34" charset="0"/>
              </a:rPr>
              <a:t>Quy mô</a:t>
            </a:r>
            <a:endParaRPr lang="vi-VN" sz="44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28" name="Rektangel 27">
            <a:extLst>
              <a:ext uri="{FF2B5EF4-FFF2-40B4-BE49-F238E27FC236}">
                <a16:creationId xmlns:a16="http://schemas.microsoft.com/office/drawing/2014/main" id="{D5E9EEF4-34CB-4B2D-800B-383306D3BED0}"/>
              </a:ext>
            </a:extLst>
          </p:cNvPr>
          <p:cNvSpPr/>
          <p:nvPr/>
        </p:nvSpPr>
        <p:spPr>
          <a:xfrm>
            <a:off x="515119" y="5116440"/>
            <a:ext cx="2632854" cy="769441"/>
          </a:xfrm>
          <a:prstGeom prst="rect">
            <a:avLst/>
          </a:prstGeom>
        </p:spPr>
        <p:txBody>
          <a:bodyPr wrap="square" lIns="91440" tIns="45720" rIns="91440" bIns="45720" anchor="t">
            <a:spAutoFit/>
          </a:bodyPr>
          <a:lstStyle/>
          <a:p>
            <a:pPr algn="r" fontAlgn="base"/>
            <a:r>
              <a:rPr lang="vi-VN" sz="4400" b="1" noProof="0" dirty="0">
                <a:latin typeface="Calibri" panose="020F0502020204030204" pitchFamily="34" charset="0"/>
                <a:ea typeface="Calibri" panose="020F0502020204030204" pitchFamily="34" charset="0"/>
                <a:cs typeface="Calibri" panose="020F0502020204030204" pitchFamily="34" charset="0"/>
              </a:rPr>
              <a:t>Tác động</a:t>
            </a:r>
          </a:p>
        </p:txBody>
      </p:sp>
      <p:sp>
        <p:nvSpPr>
          <p:cNvPr id="29" name="Rektangel 28">
            <a:extLst>
              <a:ext uri="{FF2B5EF4-FFF2-40B4-BE49-F238E27FC236}">
                <a16:creationId xmlns:a16="http://schemas.microsoft.com/office/drawing/2014/main" id="{CAA684D7-4B39-4D44-B3F1-F4A891A064B7}"/>
              </a:ext>
            </a:extLst>
          </p:cNvPr>
          <p:cNvSpPr/>
          <p:nvPr/>
        </p:nvSpPr>
        <p:spPr>
          <a:xfrm>
            <a:off x="533264" y="3184403"/>
            <a:ext cx="2614709" cy="769441"/>
          </a:xfrm>
          <a:prstGeom prst="rect">
            <a:avLst/>
          </a:prstGeom>
        </p:spPr>
        <p:txBody>
          <a:bodyPr wrap="square" lIns="91440" tIns="45720" rIns="91440" bIns="45720" anchor="t">
            <a:spAutoFit/>
          </a:bodyPr>
          <a:lstStyle/>
          <a:p>
            <a:pPr algn="r" fontAlgn="base"/>
            <a:r>
              <a:rPr lang="vi-VN" sz="4400" b="1" noProof="0" dirty="0">
                <a:latin typeface="Calibri" panose="020F0502020204030204" pitchFamily="34" charset="0"/>
                <a:ea typeface="Calibri" panose="020F0502020204030204" pitchFamily="34" charset="0"/>
                <a:cs typeface="Calibri" panose="020F0502020204030204" pitchFamily="34" charset="0"/>
              </a:rPr>
              <a:t>Tần suất</a:t>
            </a:r>
            <a:endParaRPr lang="vi-VN" sz="44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9503635"/>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A849EA95-6312-412C-AAD7-5B0E48D3C977}"/>
</file>

<file path=customXml/itemProps3.xml><?xml version="1.0" encoding="utf-8"?>
<ds:datastoreItem xmlns:ds="http://schemas.openxmlformats.org/officeDocument/2006/customXml" ds:itemID="{6C759612-FB27-4A08-A657-FD317E5BFB2E}">
  <ds:schemaRefs>
    <ds:schemaRef ds:uri="007ce96f-f6e4-41e9-bbc1-3453ece26c5d"/>
    <ds:schemaRef ds:uri="27879760-8d42-4139-817b-a85748325e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PPT_template</Template>
  <TotalTime>16</TotalTime>
  <Words>2248</Words>
  <Application>Microsoft Macintosh PowerPoint</Application>
  <PresentationFormat>Bredbild</PresentationFormat>
  <Paragraphs>130</Paragraphs>
  <Slides>20</Slides>
  <Notes>20</Notes>
  <HiddenSlides>0</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20</vt:i4>
      </vt:variant>
    </vt:vector>
  </HeadingPairs>
  <TitlesOfParts>
    <vt:vector size="29" baseType="lpstr">
      <vt:lpstr>Arial</vt:lpstr>
      <vt:lpstr>Calibri</vt:lpstr>
      <vt:lpstr>Calibri Light</vt:lpstr>
      <vt:lpstr>Segoe UI</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Kristina Schollin-Borg</cp:lastModifiedBy>
  <cp:revision>9</cp:revision>
  <cp:lastPrinted>2021-06-02T17:53:06Z</cp:lastPrinted>
  <dcterms:created xsi:type="dcterms:W3CDTF">2021-07-01T21:41:19Z</dcterms:created>
  <dcterms:modified xsi:type="dcterms:W3CDTF">2026-05-04T12:25:39Z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