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95" r:id="rId12"/>
    <p:sldId id="370" r:id="rId13"/>
    <p:sldId id="371" r:id="rId14"/>
    <p:sldId id="372" r:id="rId15"/>
    <p:sldId id="374" r:id="rId16"/>
    <p:sldId id="375" r:id="rId17"/>
    <p:sldId id="382" r:id="rId18"/>
    <p:sldId id="377" r:id="rId19"/>
    <p:sldId id="378" r:id="rId20"/>
    <p:sldId id="379" r:id="rId21"/>
    <p:sldId id="380" r:id="rId22"/>
    <p:sldId id="381" r:id="rId23"/>
    <p:sldId id="398" r:id="rId24"/>
    <p:sldId id="399" r:id="rId25"/>
    <p:sldId id="385" r:id="rId26"/>
    <p:sldId id="401" r:id="rId27"/>
    <p:sldId id="386" r:id="rId28"/>
    <p:sldId id="400" r:id="rId29"/>
    <p:sldId id="388" r:id="rId30"/>
    <p:sldId id="402" r:id="rId31"/>
    <p:sldId id="397" r:id="rId32"/>
    <p:sldId id="390" r:id="rId33"/>
    <p:sldId id="391" r:id="rId34"/>
    <p:sldId id="403" r:id="rId35"/>
    <p:sldId id="393" r:id="rId36"/>
    <p:sldId id="4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3"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A81"/>
    <a:srgbClr val="919191"/>
    <a:srgbClr val="88546C"/>
    <a:srgbClr val="E1945A"/>
    <a:srgbClr val="4E7D88"/>
    <a:srgbClr val="574961"/>
    <a:srgbClr val="D1E0DF"/>
    <a:srgbClr val="D4C2CA"/>
    <a:srgbClr val="86A2AB"/>
    <a:srgbClr val="F4E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3" autoAdjust="0"/>
    <p:restoredTop sz="82474" autoAdjust="0"/>
  </p:normalViewPr>
  <p:slideViewPr>
    <p:cSldViewPr snapToGrid="0">
      <p:cViewPr varScale="1">
        <p:scale>
          <a:sx n="63" d="100"/>
          <a:sy n="63" d="100"/>
        </p:scale>
        <p:origin x="216" y="248"/>
      </p:cViewPr>
      <p:guideLst>
        <p:guide orient="horz" pos="2160"/>
        <p:guide pos="3863"/>
      </p:guideLst>
    </p:cSldViewPr>
  </p:slideViewPr>
  <p:notesTextViewPr>
    <p:cViewPr>
      <p:scale>
        <a:sx n="100" d="100"/>
        <a:sy n="100" d="100"/>
      </p:scale>
      <p:origin x="0" y="0"/>
    </p:cViewPr>
  </p:notesTextViewPr>
  <p:notesViewPr>
    <p:cSldViewPr snapToGrid="0">
      <p:cViewPr varScale="1">
        <p:scale>
          <a:sx n="55" d="100"/>
          <a:sy n="55" d="100"/>
        </p:scale>
        <p:origin x="20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pPr/>
              <a:t>2023-11-16</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pPr/>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pPr/>
              <a:t>2023-11-16</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pPr/>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pPr/>
              <a:t>2023-11-16</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anose="02000500020000020004" pitchFamily="2" charset="0"/>
                <a:ea typeface="Nirmala UI" panose="020B0502040204020203" pitchFamily="34" charset="0"/>
                <a:cs typeface="SolaimanLipi" panose="02000500020000020004" pitchFamily="2" charset="0"/>
              </a:rPr>
              <a:t>পদক্ষেপ নিতে প্ররোচিত করার ক্ষমতা</a:t>
            </a:r>
            <a:r>
              <a:rPr lang="as-IN" b="1">
                <a:latin typeface="SolaimanLipi" panose="02000500020000020004" pitchFamily="2" charset="0"/>
                <a:ea typeface="Nirmala UI" panose="020B0502040204020203" pitchFamily="34" charset="0"/>
                <a:cs typeface="SolaimanLipi" panose="02000500020000020004" pitchFamily="2" charset="0"/>
              </a:rPr>
              <a:t>, কিরগিজস্তান</a:t>
            </a:r>
            <a:endParaRPr lang="en-US" dirty="0">
              <a:latin typeface="SolaimanLipi" panose="02000500020000020004" pitchFamily="2" charset="0"/>
              <a:ea typeface="Nirmala UI" panose="020B0502040204020203" pitchFamily="34" charset="0"/>
              <a:cs typeface="SolaimanLipi" panose="02000500020000020004" pitchFamily="2" charset="0"/>
            </a:endParaRPr>
          </a:p>
          <a:p>
            <a:r>
              <a:rPr lang="as-IN" dirty="0">
                <a:latin typeface="SolaimanLipi" pitchFamily="65" charset="0"/>
                <a:ea typeface="Nirmala UI" panose="020B0502040204020203" pitchFamily="34" charset="0"/>
                <a:cs typeface="SolaimanLipi" pitchFamily="65" charset="0"/>
              </a:rPr>
              <a:t>২০১০ সালের বিপ্লবের পর, অসহিষ্ণু ভাঙচুরকারীদের একটি ছোট দল প্রোটেস্ট্যান্ট এবং অর্থোডক্স খ্রিস্টান সম্প্রদায়ের উপাসনালয় লুটপাট শুরু করে। প্রায় ছয় মাস ধরে এই হামলা চলতে থাকে। অনেক অভিযোগ সত্ত্বেও, প্রসিকিউটরের কার্যালয়, ধর্ম বিষয়ক রাষ্ট্রীয় পরিষদ বা স্বরাষ্ট্র মন্ত্রণালয়ের পক্ষ থেকে কোনও প্রতিক্রিয়া পাওয়া যায়নি। এমনকি কর্তৃপক্ষ সম্প্রদায়গুলিকে পরামর্শ দেয়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তারা নিজেরাই যেন সমস্যাটি মোকাবেলা </a:t>
            </a:r>
            <a:r>
              <a:rPr lang="as-IN">
                <a:latin typeface="SolaimanLipi" pitchFamily="65" charset="0"/>
                <a:ea typeface="Nirmala UI" panose="020B0502040204020203" pitchFamily="34" charset="0"/>
                <a:cs typeface="SolaimanLipi" pitchFamily="65" charset="0"/>
              </a:rPr>
              <a:t>করে।</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হতাশ হয়ে ধর্মীয় নেতারা একত্রিত হয়ে ঘটনাগুলো এবং এ ব্যাপারে কর্তৃপক্ষের নিষ্ক্রিয়তা তুলে ধরতে একটি জাতীয় সংবাদপত্রের সাথে যোগাযোগ করেন। এই</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তথ্য রাষ্ট্রপতির কাছে পৌঁছালে তিনি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মামলাটি সরাসরি তার নিজের নিয়ন্ত্রণে নিয়ে নেন। ৪ দিনের মধ্যে হামলাকারীদের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দলের সব সদস্য ধরা পড়ে।</a:t>
            </a:r>
            <a:endParaRPr lang="en-US" sz="28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10</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itchFamily="65" charset="0"/>
                <a:ea typeface="Nirmala UI" panose="020B0502040204020203" pitchFamily="34" charset="0"/>
                <a:cs typeface="SolaimanLipi" pitchFamily="65" charset="0"/>
              </a:rPr>
              <a:t>দর্শক-নিরাময়কারী অনুশীলন</a:t>
            </a:r>
          </a:p>
          <a:p>
            <a:r>
              <a:rPr lang="as-IN" i="1" dirty="0">
                <a:latin typeface="SolaimanLipi" pitchFamily="65" charset="0"/>
                <a:ea typeface="Nirmala UI" panose="020B0502040204020203" pitchFamily="34" charset="0"/>
                <a:cs typeface="SolaimanLipi" pitchFamily="65" charset="0"/>
              </a:rPr>
              <a:t>অনুশীলন শেষ করার সময় এই স্লাইডটি ব্যবহার করুন, এবং নিম্নোক্ত</a:t>
            </a:r>
            <a:r>
              <a:rPr lang="en-US" i="1" dirty="0">
                <a:latin typeface="SolaimanLipi" pitchFamily="65" charset="0"/>
                <a:ea typeface="Nirmala UI" panose="020B0502040204020203" pitchFamily="34" charset="0"/>
                <a:cs typeface="SolaimanLipi" pitchFamily="65" charset="0"/>
              </a:rPr>
              <a:t> </a:t>
            </a:r>
            <a:r>
              <a:rPr lang="as-IN" i="1" dirty="0">
                <a:latin typeface="SolaimanLipi" pitchFamily="65" charset="0"/>
                <a:ea typeface="Nirmala UI" panose="020B0502040204020203" pitchFamily="34" charset="0"/>
                <a:cs typeface="SolaimanLipi" pitchFamily="65" charset="0"/>
              </a:rPr>
              <a:t>মন্তব্যগুলো করুন।</a:t>
            </a:r>
          </a:p>
          <a:p>
            <a:r>
              <a:rPr lang="as-IN" dirty="0">
                <a:latin typeface="SolaimanLipi" pitchFamily="65" charset="0"/>
                <a:ea typeface="Nirmala UI" panose="020B0502040204020203" pitchFamily="34" charset="0"/>
                <a:cs typeface="SolaimanLipi" pitchFamily="65" charset="0"/>
              </a:rPr>
              <a:t> </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দর্শক </a:t>
            </a:r>
            <a:r>
              <a:rPr lang="as-IN" dirty="0">
                <a:latin typeface="SolaimanLipi" pitchFamily="65" charset="0"/>
                <a:ea typeface="Nirmala UI" panose="020B0502040204020203" pitchFamily="34" charset="0"/>
                <a:cs typeface="SolaimanLipi" pitchFamily="65" charset="0"/>
              </a:rPr>
              <a:t>না হয়ে বরং নিরাময়কারী হওয়ার জন্য সচেতন সিদ্ধান্ত নিতে পারি আমরা। যেমন, অধিকার লঙ্ঘনের দরুন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ক্ষতিগ্রস্ত মানুষের সাথে সম্পর্ক গড়ে তোলা, দলে দলে সংগঠিত হওয়া, প্রয়োজনীয় তথ্য খোঁজা এবং কীভাবে একসাথে কাজ করা যায়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তার পরিকল্পনা করা।</a:t>
            </a:r>
            <a:endParaRPr lang="en-US"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আমরা </a:t>
            </a:r>
            <a:r>
              <a:rPr lang="as-IN" dirty="0">
                <a:latin typeface="SolaimanLipi" pitchFamily="65" charset="0"/>
                <a:ea typeface="Nirmala UI" panose="020B0502040204020203" pitchFamily="34" charset="0"/>
                <a:cs typeface="SolaimanLipi" pitchFamily="65" charset="0"/>
              </a:rPr>
              <a:t>সবসময় কাজ করতে পারব না - আর পারলেও সেটা করা নিরাপদ বা গঠনমূলক হবে না! কিন্তু আমরা যদি সম্পর্ক গড়ে তুলি এবং একত্রে কাজ করি তাহলে পদক্ষেপ নেয়ার সম্ভাবনাও বাড়বে এবং পদক্ষেপটি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কার্যকরও হবে।</a:t>
            </a:r>
            <a:endParaRPr lang="en-US"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আমাদের </a:t>
            </a:r>
            <a:r>
              <a:rPr lang="as-IN" dirty="0">
                <a:latin typeface="SolaimanLipi" pitchFamily="65" charset="0"/>
                <a:ea typeface="Nirmala UI" panose="020B0502040204020203" pitchFamily="34" charset="0"/>
                <a:cs typeface="SolaimanLipi" pitchFamily="65" charset="0"/>
              </a:rPr>
              <a:t>শহরের ফরব মানচিত্রের ফ্লিপ চার্ট শীটগুলির প্রতি সবার দৃষ্টি আকর্ষণ করুন। সবাইকে মনে মনে চিন্তা করতে বলুন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চিহ্নিত সমস্যাগুলির মধ্যে থেকে কোন কোনটির তারা নিরাময়কারী হতে চান। (তাদেরকে চিন্তা করার সুযোগ দিন, উত্তরের জন্য তাড়া দেবেন </a:t>
            </a:r>
            <a:r>
              <a:rPr lang="as-IN">
                <a:latin typeface="SolaimanLipi" pitchFamily="65" charset="0"/>
                <a:ea typeface="Nirmala UI" panose="020B0502040204020203" pitchFamily="34" charset="0"/>
                <a:cs typeface="SolaimanLipi" pitchFamily="65" charset="0"/>
              </a:rPr>
              <a:t>না।</a:t>
            </a:r>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a:t>
            </a:r>
            <a:endParaRPr lang="en-US"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বাকি </a:t>
            </a:r>
            <a:r>
              <a:rPr lang="as-IN" dirty="0">
                <a:latin typeface="SolaimanLipi" pitchFamily="65" charset="0"/>
                <a:ea typeface="Nirmala UI" panose="020B0502040204020203" pitchFamily="34" charset="0"/>
                <a:cs typeface="SolaimanLipi" pitchFamily="65" charset="0"/>
              </a:rPr>
              <a:t>অধিবেশনগুলিতে, কীভাবে আমরা এই সমস্যাগুলির ক্ষেত্রে দর্শক হয়ে না থেকে বরং নিরাময়কারী হতে পারি তা নিয়ে ভাববো।</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11</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sz="1200" b="1" i="1" dirty="0">
                <a:latin typeface="SolaimanLipi" pitchFamily="65" charset="0"/>
                <a:ea typeface="Nirmala UI" panose="020B0502040204020203" pitchFamily="34" charset="0"/>
                <a:cs typeface="SolaimanLipi" pitchFamily="65" charset="0"/>
              </a:rPr>
              <a:t>আমি কে অনুশীলন</a:t>
            </a:r>
          </a:p>
          <a:p>
            <a:r>
              <a:rPr lang="as-IN" sz="1200" i="1" dirty="0">
                <a:latin typeface="SolaimanLipi" pitchFamily="65" charset="0"/>
                <a:ea typeface="Nirmala UI" panose="020B0502040204020203" pitchFamily="34" charset="0"/>
                <a:cs typeface="SolaimanLipi" pitchFamily="65" charset="0"/>
              </a:rPr>
              <a:t>অনুশীলন শেষ করার সময় এই স্লাইডটি ব্যবহার করুন, নিম্নোক্ত মন্তব্যগুলি করুন।</a:t>
            </a:r>
          </a:p>
          <a:p>
            <a:pPr marL="171450" indent="-171450">
              <a:buFont typeface="Arial" panose="020B0604020202020204" pitchFamily="34" charset="0"/>
              <a:buChar char="•"/>
            </a:pPr>
            <a:r>
              <a:rPr lang="as-IN" sz="1200">
                <a:latin typeface="SolaimanLipi" pitchFamily="65" charset="0"/>
                <a:ea typeface="Nirmala UI" panose="020B0502040204020203" pitchFamily="34" charset="0"/>
                <a:cs typeface="SolaimanLipi" pitchFamily="65" charset="0"/>
              </a:rPr>
              <a:t>চিহ্নিত </a:t>
            </a:r>
            <a:r>
              <a:rPr lang="as-IN" sz="1200" dirty="0">
                <a:latin typeface="SolaimanLipi" pitchFamily="65" charset="0"/>
                <a:ea typeface="Nirmala UI" panose="020B0502040204020203" pitchFamily="34" charset="0"/>
                <a:cs typeface="SolaimanLipi" pitchFamily="65" charset="0"/>
              </a:rPr>
              <a:t>বিভিন্ন পরিস্থিতির প্রতিটিতে আমরা একজন দর্শক বা সক্রিয় নিরাময়কারী হওয়ার ভূমিকা পালন করতে পারি। এই নেটওয়ার্ক এবং দলগুলির মধ্যে এবং এদের মাধ্যমে ধর্ম</a:t>
            </a:r>
            <a:r>
              <a:rPr lang="en-US" sz="1200" dirty="0">
                <a:latin typeface="SolaimanLipi" pitchFamily="65" charset="0"/>
                <a:ea typeface="Nirmala UI" panose="020B0502040204020203" pitchFamily="34" charset="0"/>
                <a:cs typeface="SolaimanLipi" pitchFamily="65" charset="0"/>
              </a:rPr>
              <a:t> </a:t>
            </a:r>
            <a:r>
              <a:rPr lang="as-IN" sz="1200" dirty="0">
                <a:latin typeface="SolaimanLipi" pitchFamily="65" charset="0"/>
                <a:ea typeface="Nirmala UI" panose="020B0502040204020203" pitchFamily="34" charset="0"/>
                <a:cs typeface="SolaimanLipi" pitchFamily="65" charset="0"/>
              </a:rPr>
              <a:t>বা বিশ্বাসের স্বাধীনতা প্রচারের ক্ষেত্রে আমরা একেকজন একেকটি সম্পদ হয়ে উঠতে পারি।</a:t>
            </a:r>
            <a:endParaRPr lang="en-US" sz="1200"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sz="1200">
                <a:latin typeface="SolaimanLipi" pitchFamily="65" charset="0"/>
                <a:ea typeface="Nirmala UI" panose="020B0502040204020203" pitchFamily="34" charset="0"/>
                <a:cs typeface="SolaimanLipi" pitchFamily="65" charset="0"/>
              </a:rPr>
              <a:t>কোর্সের </a:t>
            </a:r>
            <a:r>
              <a:rPr lang="as-IN" sz="1200" dirty="0">
                <a:latin typeface="SolaimanLipi" pitchFamily="65" charset="0"/>
                <a:ea typeface="Nirmala UI" panose="020B0502040204020203" pitchFamily="34" charset="0"/>
                <a:cs typeface="SolaimanLipi" pitchFamily="65" charset="0"/>
              </a:rPr>
              <a:t>বাকি অংশে আপনি যা কিছু শুনবেন এবং করবেন তাতে অনুগ্রহ করে ৩টি প্রশ্ন সম্পর্কে চিন্তা করবেন।</a:t>
            </a:r>
          </a:p>
          <a:p>
            <a:pPr marL="628650" lvl="1" indent="-171450">
              <a:buFont typeface="Arial" panose="020B0604020202020204" pitchFamily="34" charset="0"/>
              <a:buChar char="•"/>
            </a:pPr>
            <a:r>
              <a:rPr lang="as-IN" sz="1200" u="sng">
                <a:latin typeface="SolaimanLipi" pitchFamily="65" charset="0"/>
                <a:ea typeface="Nirmala UI" panose="020B0502040204020203" pitchFamily="34" charset="0"/>
                <a:cs typeface="SolaimanLipi" pitchFamily="65" charset="0"/>
              </a:rPr>
              <a:t>আমি </a:t>
            </a:r>
            <a:r>
              <a:rPr lang="as-IN" sz="1200" u="sng" dirty="0">
                <a:latin typeface="SolaimanLipi" pitchFamily="65" charset="0"/>
                <a:ea typeface="Nirmala UI" panose="020B0502040204020203" pitchFamily="34" charset="0"/>
                <a:cs typeface="SolaimanLipi" pitchFamily="65" charset="0"/>
              </a:rPr>
              <a:t>কী করতে পারি?</a:t>
            </a:r>
          </a:p>
          <a:p>
            <a:pPr marL="457200" lvl="1" indent="0">
              <a:buFont typeface="Arial" panose="020B0604020202020204" pitchFamily="34" charset="0"/>
              <a:buNone/>
            </a:pPr>
            <a:r>
              <a:rPr lang="nb-NO" sz="1200">
                <a:latin typeface="SolaimanLipi" pitchFamily="65" charset="0"/>
                <a:ea typeface="Nirmala UI" panose="020B0502040204020203" pitchFamily="34" charset="0"/>
                <a:cs typeface="SolaimanLipi" pitchFamily="65" charset="0"/>
              </a:rPr>
              <a:t>     </a:t>
            </a:r>
            <a:r>
              <a:rPr lang="as-IN" sz="1200">
                <a:latin typeface="SolaimanLipi" pitchFamily="65" charset="0"/>
                <a:ea typeface="Nirmala UI" panose="020B0502040204020203" pitchFamily="34" charset="0"/>
                <a:cs typeface="SolaimanLipi" pitchFamily="65" charset="0"/>
              </a:rPr>
              <a:t>যেমন</a:t>
            </a:r>
            <a:r>
              <a:rPr lang="as-IN" sz="1200" dirty="0">
                <a:latin typeface="SolaimanLipi" pitchFamily="65" charset="0"/>
                <a:ea typeface="Nirmala UI" panose="020B0502040204020203" pitchFamily="34" charset="0"/>
                <a:cs typeface="SolaimanLipi" pitchFamily="65" charset="0"/>
              </a:rPr>
              <a:t>, পিতামাতা, সন্তান, বন্ধু বা প্রতিবেশী হিসাবে আমার ভূমিকার ক্ষেত্রে। কর্মক্ষেত্রে অথবা ব্যক্তিগত জীবনে আমার ভূমিকার মাধ্যমে আমি কী করতে পারি - যেমন নিজের ধর্মীয় বা বিশ্বাসকেন্দ্রিক সম্প্রদায়ে?</a:t>
            </a:r>
          </a:p>
          <a:p>
            <a:pPr marL="628650" lvl="1" indent="-171450">
              <a:buFont typeface="Arial" panose="020B0604020202020204" pitchFamily="34" charset="0"/>
              <a:buChar char="•"/>
            </a:pPr>
            <a:r>
              <a:rPr lang="as-IN" sz="1200" u="sng">
                <a:latin typeface="SolaimanLipi" pitchFamily="65" charset="0"/>
                <a:ea typeface="Nirmala UI" panose="020B0502040204020203" pitchFamily="34" charset="0"/>
                <a:cs typeface="SolaimanLipi" pitchFamily="65" charset="0"/>
              </a:rPr>
              <a:t>আমরা </a:t>
            </a:r>
            <a:r>
              <a:rPr lang="as-IN" sz="1200" u="sng" dirty="0">
                <a:latin typeface="SolaimanLipi" pitchFamily="65" charset="0"/>
                <a:ea typeface="Nirmala UI" panose="020B0502040204020203" pitchFamily="34" charset="0"/>
                <a:cs typeface="SolaimanLipi" pitchFamily="65" charset="0"/>
              </a:rPr>
              <a:t>কি করতে </a:t>
            </a:r>
            <a:r>
              <a:rPr lang="as-IN" sz="1200" u="sng">
                <a:latin typeface="SolaimanLipi" pitchFamily="65" charset="0"/>
                <a:ea typeface="Nirmala UI" panose="020B0502040204020203" pitchFamily="34" charset="0"/>
                <a:cs typeface="SolaimanLipi" pitchFamily="65" charset="0"/>
              </a:rPr>
              <a:t>পারি?</a:t>
            </a:r>
          </a:p>
          <a:p>
            <a:pPr marL="457200" lvl="1" indent="0">
              <a:buFont typeface="Arial" panose="020B0604020202020204" pitchFamily="34" charset="0"/>
              <a:buNone/>
            </a:pPr>
            <a:r>
              <a:rPr lang="nb-NO" sz="1200">
                <a:latin typeface="SolaimanLipi" pitchFamily="65" charset="0"/>
                <a:ea typeface="Nirmala UI" panose="020B0502040204020203" pitchFamily="34" charset="0"/>
                <a:cs typeface="SolaimanLipi" pitchFamily="65" charset="0"/>
              </a:rPr>
              <a:t>     </a:t>
            </a:r>
            <a:r>
              <a:rPr lang="as-IN" sz="1200">
                <a:latin typeface="SolaimanLipi" pitchFamily="65" charset="0"/>
                <a:ea typeface="Nirmala UI" panose="020B0502040204020203" pitchFamily="34" charset="0"/>
                <a:cs typeface="SolaimanLipi" pitchFamily="65" charset="0"/>
              </a:rPr>
              <a:t>যদি সংগঠিত হই এবং একসঙ্গে কাজ করি। যেমন নিজের ধর্মীয় বা বিশ্বাসকেন্দ্রিক সম্প্রদায়, যুব গোষ্ঠী বা কর্মক্ষেত্র থেকে কি কোন উদ্যোগ নিতে পারে?</a:t>
            </a:r>
            <a:endParaRPr lang="as-IN" sz="1200" dirty="0">
              <a:latin typeface="SolaimanLipi" pitchFamily="65" charset="0"/>
              <a:ea typeface="Nirmala UI" panose="020B0502040204020203" pitchFamily="34" charset="0"/>
              <a:cs typeface="SolaimanLipi" pitchFamily="65" charset="0"/>
            </a:endParaRPr>
          </a:p>
          <a:p>
            <a:pPr marL="628650" lvl="1" indent="-171450">
              <a:buFont typeface="Arial" panose="020B0604020202020204" pitchFamily="34" charset="0"/>
              <a:buChar char="•"/>
            </a:pPr>
            <a:r>
              <a:rPr lang="as-IN" sz="1200" u="sng">
                <a:latin typeface="SolaimanLipi" pitchFamily="65" charset="0"/>
                <a:ea typeface="Nirmala UI" panose="020B0502040204020203" pitchFamily="34" charset="0"/>
                <a:cs typeface="SolaimanLipi" pitchFamily="65" charset="0"/>
              </a:rPr>
              <a:t>অন্যান্য </a:t>
            </a:r>
            <a:r>
              <a:rPr lang="as-IN" sz="1200" u="sng" dirty="0">
                <a:latin typeface="SolaimanLipi" pitchFamily="65" charset="0"/>
                <a:ea typeface="Nirmala UI" panose="020B0502040204020203" pitchFamily="34" charset="0"/>
                <a:cs typeface="SolaimanLipi" pitchFamily="65" charset="0"/>
              </a:rPr>
              <a:t>ব্যক্তি/প্রতিষ্ঠানকে আমরা কী করতে উৎসাহিত করতে পারি?</a:t>
            </a:r>
          </a:p>
          <a:p>
            <a:pPr marL="457200" lvl="1" indent="0">
              <a:buFont typeface="Arial" panose="020B0604020202020204" pitchFamily="34" charset="0"/>
              <a:buNone/>
            </a:pPr>
            <a:r>
              <a:rPr lang="nb-NO" sz="1200">
                <a:latin typeface="SolaimanLipi" pitchFamily="65" charset="0"/>
                <a:ea typeface="Nirmala UI" panose="020B0502040204020203" pitchFamily="34" charset="0"/>
                <a:cs typeface="SolaimanLipi" pitchFamily="65" charset="0"/>
              </a:rPr>
              <a:t>    </a:t>
            </a:r>
            <a:r>
              <a:rPr lang="as-IN" sz="1200">
                <a:latin typeface="SolaimanLipi" pitchFamily="65" charset="0"/>
                <a:ea typeface="Nirmala UI" panose="020B0502040204020203" pitchFamily="34" charset="0"/>
                <a:cs typeface="SolaimanLipi" pitchFamily="65" charset="0"/>
              </a:rPr>
              <a:t>কিছু </a:t>
            </a:r>
            <a:r>
              <a:rPr lang="as-IN" sz="1200" dirty="0">
                <a:latin typeface="SolaimanLipi" pitchFamily="65" charset="0"/>
                <a:ea typeface="Nirmala UI" panose="020B0502040204020203" pitchFamily="34" charset="0"/>
                <a:cs typeface="SolaimanLipi" pitchFamily="65" charset="0"/>
              </a:rPr>
              <a:t>কাজ আছে যেগুলো আমরা করতে পারি না, কিন্তু অন্যরা পারে - যেমন ভিন্ন একটি বিশ্বাসকেন্দ্রিক সম্প্রদায়, বা স্থানীয় স্কুলের প্রধান শিক্ষক। আমরা কাকে পদক্ষেপ নিতে উৎসাহিত করতে পারি?</a:t>
            </a:r>
            <a:endParaRPr lang="en-US" sz="1200"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12</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i="1" dirty="0">
                <a:latin typeface="SolaimanLipi" pitchFamily="65" charset="0"/>
                <a:ea typeface="Nirmala UI" panose="020B0502040204020203" pitchFamily="34" charset="0"/>
                <a:cs typeface="SolaimanLipi" pitchFamily="65" charset="0"/>
              </a:rPr>
              <a:t>স্লাইড ১৩-২৪ অধিবেশন ৬-এর উপস্থাপনাগুলো চিত্রিত করে</a:t>
            </a:r>
          </a:p>
          <a:p>
            <a:r>
              <a:rPr lang="as-IN" dirty="0">
                <a:latin typeface="SolaimanLipi" pitchFamily="65" charset="0"/>
                <a:ea typeface="Nirmala UI" panose="020B0502040204020203" pitchFamily="34" charset="0"/>
                <a:cs typeface="SolaimanLipi" pitchFamily="65" charset="0"/>
              </a:rPr>
              <a:t> </a:t>
            </a:r>
          </a:p>
          <a:p>
            <a:r>
              <a:rPr lang="as-IN" b="1" dirty="0">
                <a:latin typeface="SolaimanLipi" pitchFamily="65" charset="0"/>
                <a:ea typeface="Nirmala UI" panose="020B0502040204020203" pitchFamily="34" charset="0"/>
                <a:cs typeface="SolaimanLipi" pitchFamily="65" charset="0"/>
              </a:rPr>
              <a:t>উপস্থাপনা: মানবাধিকার প্রচার বা সমুন্নত করার কৌশলসমূহ</a:t>
            </a:r>
            <a:endParaRPr lang="en-US" b="1" dirty="0">
              <a:latin typeface="SolaimanLipi" pitchFamily="65" charset="0"/>
              <a:ea typeface="Nirmala UI" panose="020B0502040204020203" pitchFamily="34" charset="0"/>
              <a:cs typeface="SolaimanLipi" pitchFamily="65" charset="0"/>
            </a:endParaRPr>
          </a:p>
          <a:p>
            <a:endParaRPr lang="as-IN" b="1"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এই অধিবেশন এবং এর আগেরটিতে আমরা বিভিন্ন ব্যক্তিদের গল্প শুনেছি যারা তাদের সমাজে ধর্ম বা বিশ্বাসের স্বাধীনতা সংক্রান্ত পরিস্থিতি আরও ভাল করার জন্য অনেক কিছু করেছেন বা করছেন। নিজেদের সমাজে ফরব-এর সমস্যার কথাও আমরা স্মরণ করেছি </a:t>
            </a:r>
            <a:r>
              <a:rPr lang="as-IN" i="1" dirty="0">
                <a:latin typeface="SolaimanLipi" pitchFamily="65" charset="0"/>
                <a:ea typeface="Nirmala UI" panose="020B0502040204020203" pitchFamily="34" charset="0"/>
                <a:cs typeface="SolaimanLipi" pitchFamily="65" charset="0"/>
              </a:rPr>
              <a:t>(আমাদের শহরের ফ্লিপ চার্ট শীটে ফরব-এর প্রতি সবার দৃষ্টি আকর্ষণ করুন)</a:t>
            </a:r>
            <a:r>
              <a:rPr lang="as-IN" dirty="0">
                <a:latin typeface="SolaimanLipi" pitchFamily="65" charset="0"/>
                <a:ea typeface="Nirmala UI" panose="020B0502040204020203" pitchFamily="34" charset="0"/>
                <a:cs typeface="SolaimanLipi" pitchFamily="65" charset="0"/>
              </a:rPr>
              <a:t>।</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আমরা এখন বিভিন্ন কৌশল সম্পর্কে শিখবো যেগুলো সমাজ পর্যায়ে মানবাধিকারের প্রচার ও সুরক্ষার জন্য ব্যবহার করা যেতে পারে। এ পর্যায়ে আমরা </a:t>
            </a:r>
            <a:r>
              <a:rPr lang="as-IN" u="sng" dirty="0">
                <a:latin typeface="SolaimanLipi" pitchFamily="65" charset="0"/>
                <a:ea typeface="Nirmala UI" panose="020B0502040204020203" pitchFamily="34" charset="0"/>
                <a:cs typeface="SolaimanLipi" pitchFamily="65" charset="0"/>
              </a:rPr>
              <a:t>আমাদের</a:t>
            </a:r>
            <a:r>
              <a:rPr lang="as-IN" dirty="0">
                <a:latin typeface="SolaimanLipi" pitchFamily="65" charset="0"/>
                <a:ea typeface="Nirmala UI" panose="020B0502040204020203" pitchFamily="34" charset="0"/>
                <a:cs typeface="SolaimanLipi" pitchFamily="65" charset="0"/>
              </a:rPr>
              <a:t> সমাজে যে সমস্যাগুলি চিহ্নিত করেছি সেগুলো মোকাবেলা করার জন্য কীভাবে এই কৌশলগুলি </a:t>
            </a:r>
            <a:r>
              <a:rPr lang="as-IN" u="sng" dirty="0">
                <a:latin typeface="SolaimanLipi" pitchFamily="65" charset="0"/>
                <a:ea typeface="Nirmala UI" panose="020B0502040204020203" pitchFamily="34" charset="0"/>
                <a:cs typeface="SolaimanLipi" pitchFamily="65" charset="0"/>
              </a:rPr>
              <a:t>আমরা</a:t>
            </a:r>
            <a:r>
              <a:rPr lang="as-IN" dirty="0">
                <a:latin typeface="SolaimanLipi" pitchFamily="65" charset="0"/>
                <a:ea typeface="Nirmala UI" panose="020B0502040204020203" pitchFamily="34" charset="0"/>
                <a:cs typeface="SolaimanLipi" pitchFamily="65" charset="0"/>
              </a:rPr>
              <a:t> ব্যবহার করবো তা নিয়ে চিন্তা করবো।</a:t>
            </a:r>
            <a:endParaRPr lang="en-US"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13</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as-IN" dirty="0">
                <a:latin typeface="SolaimanLipi" pitchFamily="65" charset="0"/>
                <a:ea typeface="Nirmala UI" panose="020B0502040204020203" pitchFamily="34" charset="0"/>
                <a:cs typeface="SolaimanLipi" pitchFamily="65" charset="0"/>
              </a:rPr>
              <a:t>কিন্তু, কৌশল বলতে আমরা কী বুঝি? কৌশলকে সংজ্ঞায়িত করা হয় এভাবে যে ‘কোন লক্ষ্য অর্জনের জন্য পরিকল্পিত পদক্ষেপের তালিকা’।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14</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মানবাধিকার সম্পর্কিত কাজের জন্য চারটি ভিন্ন ধরনের কৌশল রয়েছে। এই চার ধরনের কৌশলগুলো সহজে বুঝার জন্য আমরা অগ্নিকান্ডকে রূপকার্থে মানবাধিকার লঙ্ঘন বলে ভাবতে পারি। অগ্নিকান্ড</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এমন আগুন নয় যার চারপাশে বসে আরামদায়ক উষ্ণতা উপভোগ করা যায়; এটা বিপজ্জনক, নিয়ন্ত্রণের বাইরে চলে যাওয়া আগুন। মানবাধিকার লঙ্ঘনের মতোই আগুন মানুষের ক্ষতি করে - আঘাতে জর্জরিত করে, আহত করে, জীবনহানি করে এবং সম্পত্তি ধ্বংস করে।</a:t>
            </a:r>
          </a:p>
          <a:p>
            <a:r>
              <a:rPr lang="as-IN" dirty="0">
                <a:latin typeface="SolaimanLipi" pitchFamily="65" charset="0"/>
                <a:ea typeface="Nirmala UI" panose="020B0502040204020203" pitchFamily="34" charset="0"/>
                <a:cs typeface="SolaimanLipi" pitchFamily="65" charset="0"/>
              </a:rPr>
              <a:t>তাহলে আমরা কীভাবে অগ্নিকান্ড বন্ধ করবো? আমরা চার ধরনের কাজ করে থাকি: </a:t>
            </a:r>
          </a:p>
          <a:p>
            <a:r>
              <a:rPr lang="as-IN" dirty="0">
                <a:latin typeface="SolaimanLipi" pitchFamily="65" charset="0"/>
                <a:ea typeface="Nirmala UI" panose="020B0502040204020203" pitchFamily="34" charset="0"/>
                <a:cs typeface="SolaimanLipi" pitchFamily="65" charset="0"/>
              </a:rPr>
              <a:t> </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15</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29050"/>
          </a:xfrm>
        </p:spPr>
        <p:txBody>
          <a:bodyPr/>
          <a:lstStyle/>
          <a:p>
            <a:r>
              <a:rPr lang="as-IN" b="1" i="1" dirty="0">
                <a:latin typeface="SolaimanLipi" pitchFamily="65" charset="0"/>
                <a:ea typeface="Nirmala UI" panose="020B0502040204020203" pitchFamily="34" charset="0"/>
                <a:cs typeface="SolaimanLipi" pitchFamily="65" charset="0"/>
              </a:rPr>
              <a:t>ক: জরুরী কৌশল</a:t>
            </a:r>
          </a:p>
          <a:p>
            <a:r>
              <a:rPr lang="as-IN" dirty="0">
                <a:latin typeface="SolaimanLipi" pitchFamily="65" charset="0"/>
                <a:ea typeface="Nirmala UI" panose="020B0502040204020203" pitchFamily="34" charset="0"/>
                <a:cs typeface="SolaimanLipi" pitchFamily="65" charset="0"/>
              </a:rPr>
              <a:t>জরুরী কৌশলগুলি হল অগ্নিকান্ড ঘটার আগেই দমন করা, আগুন নিভিয়ে দেওয়া এবং মানুষকে বাঁচানো।</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একটা </a:t>
            </a:r>
            <a:r>
              <a:rPr lang="as-IN" dirty="0">
                <a:latin typeface="SolaimanLipi" pitchFamily="65" charset="0"/>
                <a:ea typeface="Nirmala UI" panose="020B0502040204020203" pitchFamily="34" charset="0"/>
                <a:cs typeface="SolaimanLipi" pitchFamily="65" charset="0"/>
              </a:rPr>
              <a:t>বাচ্চাকে দিয়াশলাইয়ের জ্বলন্ত কাঠি নিয়ে খেলতে দেখলে আপনি কী করবেন? আপনি ওটা নিভিয়ে দেবেন এবং দিয়াশলাইটা তার কাছ থেকে নিয়ে নেবেন, তাই না? আগুন ধরার আগেই তা প্রতিরোধের চেষ্টা করবেন।</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আপনি </a:t>
            </a:r>
            <a:r>
              <a:rPr lang="as-IN" dirty="0">
                <a:latin typeface="SolaimanLipi" pitchFamily="65" charset="0"/>
                <a:ea typeface="Nirmala UI" panose="020B0502040204020203" pitchFamily="34" charset="0"/>
                <a:cs typeface="SolaimanLipi" pitchFamily="65" charset="0"/>
              </a:rPr>
              <a:t>যদি খুব দেরি করে ফেলেন তাহলে হয়তো দেখা যাবে যে</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ছোটখাট একটা অগ্নিকান্ড শুরু হয়ে গেছে। সেক্ষেত্রে অগ্নি নির্বাপক যন্ত্র বা এক বালতি পানি দিয়ে এটা নিজেই নেভাবার চেষ্টা করবেন। আপনি অগ্নিকান্ডটি প্রতিরোধ করে ঝুঁকিতে থাকা মানুষ এবং সম্পত্তি রক্ষা করার চেষ্টা করবেন।</a:t>
            </a:r>
          </a:p>
          <a:p>
            <a:r>
              <a:rPr lang="as-IN" dirty="0">
                <a:latin typeface="SolaimanLipi" pitchFamily="65" charset="0"/>
                <a:ea typeface="Nirmala UI" panose="020B0502040204020203" pitchFamily="34" charset="0"/>
                <a:cs typeface="SolaimanLipi" pitchFamily="65" charset="0"/>
              </a:rPr>
              <a:t>কিন্তু অগ্নিকান্ডটা যদি এতো বড় হয়ে যায় যে সেটা আপনি বা আপনারা নেভাতে পারছেন না, তাহলে দমকল বাহিনীকে সাহায্যের জন্য ডাকবেন এবং মানুষদেরকে সতর্ক করবেন এবং তাদের ঘর থেকে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বের হয়ে আসার জন্য বলবেন।</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মানবাধিকারের </a:t>
            </a:r>
            <a:r>
              <a:rPr lang="as-IN" dirty="0">
                <a:latin typeface="SolaimanLipi" pitchFamily="65" charset="0"/>
                <a:ea typeface="Nirmala UI" panose="020B0502040204020203" pitchFamily="34" charset="0"/>
                <a:cs typeface="SolaimanLipi" pitchFamily="65" charset="0"/>
              </a:rPr>
              <a:t>জরুরি কৌশল ঠিক এমনই! আমরা মানবাধিকার লঙ্ঘন সংশ্লিষ্ট জরুরী কৌশল ব্যবহার করি তখনই যখন এরকম কোন লঙ্ঘন কোন নির্দিষ্ট এলাকায় কোন নির্দিষ্ট মানুষদের সাথে ঘটছে বা ঘটার আশংকা রয়েছে। এর মানে হলো লঙ্ঘন প্রতিরোধ বা দমন করতে এবং মানুষকে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রক্ষা করতে</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সরাসরি হস্তক্ষেপ করা বা সাহায্যের জন্য ডাকা এবং বিপদগ্রস্ত মানুষদেরকে সতর্ক করা।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16</a:t>
            </a:fld>
            <a:endParaRPr lang="en-GB"/>
          </a:p>
        </p:txBody>
      </p:sp>
    </p:spTree>
    <p:extLst>
      <p:ext uri="{BB962C8B-B14F-4D97-AF65-F5344CB8AC3E}">
        <p14:creationId xmlns:p14="http://schemas.microsoft.com/office/powerpoint/2010/main" val="11869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তাহলে, কোন ধরনের ফরব লঙ্ঘনের জন্য আমরা ‘জরুরি’ কৌশল ব্যবহার করতে পারি? হয়রানি, ঘৃণাত্মক বক্তব্য, হামলা, সম্পত্তি ভাংচুর, উপাসনালয়ে হামলা, সাম্প্রদায়িক সহিংসতা এবং নির্বিচারে গ্রেপ্তার এইগুলো সবই হলো সেই ধরনের লঙ্ঘনের উদাহরণ যা নির্দিষ্ট স্থানে, নির্দিষ্ট সময়ে, নির্দিষ্ট ব্যক্তি বা গোষ্ঠীর সাথে ঘটতে পারে।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যদিও জরুরী কৌশলগুলি ব্যবহার করে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এরকম তাৎক্ষণিক ঘটনাগুলিতে সাড়া দেয়া যায়, তবে এর জন্য আমাদের প্রস্তুতও থাকতে হয়। জানা থাকতে হয় যে আমাদের কী করতে হবে। ঠিক যেভাবে মানুষেরা দমকল বাহিনীর নম্বর মনে রাখে বা কীভাবে অগ্নিনির্বাপক যন্ত্র ব্যবহার করতে হয় তা শিখে, তেমনি করে আমরাও লঙ্ঘন প্রতিরোধ বা থামানোর উপায়গুলি সম্পর্কে জানতে পারি, এবং লঙ্ঘন ঘটলে সাহায্যের জন্য ডাকাডাকি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করতে পারি বা ফোনও করতে পারি। </a:t>
            </a:r>
          </a:p>
          <a:p>
            <a:endParaRPr lang="as-IN" dirty="0" err="1">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17</a:t>
            </a:fld>
            <a:endParaRPr lang="en-GB"/>
          </a:p>
        </p:txBody>
      </p:sp>
    </p:spTree>
    <p:extLst>
      <p:ext uri="{BB962C8B-B14F-4D97-AF65-F5344CB8AC3E}">
        <p14:creationId xmlns:p14="http://schemas.microsoft.com/office/powerpoint/2010/main" val="378656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itchFamily="65" charset="0"/>
                <a:ea typeface="Nirmala UI" panose="020B0502040204020203" pitchFamily="34" charset="0"/>
                <a:cs typeface="SolaimanLipi" pitchFamily="65" charset="0"/>
              </a:rPr>
              <a:t>খ: পরিবর্তনের কৌশল</a:t>
            </a:r>
          </a:p>
          <a:p>
            <a:r>
              <a:rPr lang="as-IN" dirty="0">
                <a:latin typeface="SolaimanLipi" pitchFamily="65" charset="0"/>
                <a:ea typeface="Nirmala UI" panose="020B0502040204020203" pitchFamily="34" charset="0"/>
                <a:cs typeface="SolaimanLipi" pitchFamily="65" charset="0"/>
              </a:rPr>
              <a:t>অগ্নিকান্ড ঘটে এবং বিভিন্ন কারণে ছড়িয়ে পড়ে - যেমন বৈদ্যুতিক তারের ঝুঁকিপূর্ণ সংযোগ। পরিবর্তনের কৌশল হলো সেই পরিস্থিতিগুলিকে পরিবর্তন করা যেগুলো অগ্নিকাণ্ডের দিকে ধাবিত করে। যেমন, নির্মাণ সংক্রান্ত বিধি-বিধান যা বৈদ্যুতিক তার সংযোগের নিরাপত্তার নিশ্চয়তা প্রদান করে।</a:t>
            </a:r>
          </a:p>
          <a:p>
            <a:r>
              <a:rPr lang="as-IN" dirty="0">
                <a:latin typeface="SolaimanLipi" pitchFamily="65" charset="0"/>
                <a:ea typeface="Nirmala UI" panose="020B0502040204020203" pitchFamily="34" charset="0"/>
                <a:cs typeface="SolaimanLipi" pitchFamily="65" charset="0"/>
              </a:rPr>
              <a:t>মানবাধিকার লঙ্ঘনগুলিও বিভিন্ন কারণে ঘটে - যেমন সমাজে মানুষদের সুরক্ষার জন্য দরকারী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নিয়মগুলো না থাকা</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 এই নিয়মগুলি অনুসরণ করা হচ্ছে কি না সেটা নিশ্চিত করা যাদের দায়িত্ব, তাদের দায়িত্বের প্রতি</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অবহেলা অথবা সমাজে</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‘তারের সেই সংযোগেই’ ত্রুটি থাকা।</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এমন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অনেক মানবাধিকার লঙ্ঘন আছে যেগুলো সমাধানের একমাত্র উপায় নিয়ম পরিবর্তন করা বা কোনকিছু করার পন্থা বদলে </a:t>
            </a:r>
            <a:r>
              <a:rPr lang="as-IN">
                <a:latin typeface="SolaimanLipi" pitchFamily="65" charset="0"/>
                <a:ea typeface="Nirmala UI" panose="020B0502040204020203" pitchFamily="34" charset="0"/>
                <a:cs typeface="SolaimanLipi" pitchFamily="65" charset="0"/>
              </a:rPr>
              <a:t>ফেলা।</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৪টি ভিন্ন উপায়ে সেটা করা যেতে পারে: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সমস্যাটি </a:t>
            </a:r>
            <a:r>
              <a:rPr lang="as-IN" dirty="0">
                <a:latin typeface="SolaimanLipi" pitchFamily="65" charset="0"/>
                <a:ea typeface="Nirmala UI" panose="020B0502040204020203" pitchFamily="34" charset="0"/>
                <a:cs typeface="SolaimanLipi" pitchFamily="65" charset="0"/>
              </a:rPr>
              <a:t>সকলের দৃষ্টিগোচর করতে প্রচারণা ও প্রতিবাদ করে,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যাদের </a:t>
            </a:r>
            <a:r>
              <a:rPr lang="as-IN" dirty="0">
                <a:latin typeface="SolaimanLipi" pitchFamily="65" charset="0"/>
                <a:ea typeface="Nirmala UI" panose="020B0502040204020203" pitchFamily="34" charset="0"/>
                <a:cs typeface="SolaimanLipi" pitchFamily="65" charset="0"/>
              </a:rPr>
              <a:t>পরিবর্তন করার ক্ষমতা আছে তাদেরকে বোঝানো যে এই সমস্যা সম্পর্কে তাদের কিছু করা উচিত - এ বিষয়টাকে পরামর্শ করা বলে আখ্যায়িত করা যাক,</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ভিন্নভাবে </a:t>
            </a:r>
            <a:r>
              <a:rPr lang="as-IN" dirty="0">
                <a:latin typeface="SolaimanLipi" pitchFamily="65" charset="0"/>
                <a:ea typeface="Nirmala UI" panose="020B0502040204020203" pitchFamily="34" charset="0"/>
                <a:cs typeface="SolaimanLipi" pitchFamily="65" charset="0"/>
              </a:rPr>
              <a:t>আচরণ করার জন্য মানুষকে প্রণোদনা প্রদান করে,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অথবা </a:t>
            </a:r>
            <a:r>
              <a:rPr lang="as-IN" dirty="0">
                <a:latin typeface="SolaimanLipi" pitchFamily="65" charset="0"/>
                <a:ea typeface="Nirmala UI" panose="020B0502040204020203" pitchFamily="34" charset="0"/>
                <a:cs typeface="SolaimanLipi" pitchFamily="65" charset="0"/>
              </a:rPr>
              <a:t>নেতিবাচক আইন বা সামাজিক রীতিনীতির প্রতি শান্তিপূর্ণভাবে আপত্তি তুলে বুঝিয়ে দেয়া যে</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আমরা সেগুলি সমর্থন করি না।</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এগুলো পরিবর্তনের কৌশল। সমাজের দীর্ঘমেয়াদী, এবং অধিকতর নিয়মাবদ্ধ সমস্যা যেগুলো বহু এলাকায় অনেক মানুষকে প্রভাবিত করে সেগুলোর উপর আলোকপাত করে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এই কৌশলটি।</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19</a:t>
            </a:fld>
            <a:endParaRPr lang="en-GB"/>
          </a:p>
        </p:txBody>
      </p:sp>
    </p:spTree>
    <p:extLst>
      <p:ext uri="{BB962C8B-B14F-4D97-AF65-F5344CB8AC3E}">
        <p14:creationId xmlns:p14="http://schemas.microsoft.com/office/powerpoint/2010/main" val="28681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sz="1200" kern="1200" dirty="0">
                <a:solidFill>
                  <a:schemeClr val="tx1"/>
                </a:solidFill>
                <a:latin typeface="SolaimanLipi" pitchFamily="65" charset="0"/>
                <a:ea typeface="Nirmala UI" panose="020B0502040204020203" pitchFamily="34" charset="0"/>
                <a:cs typeface="SolaimanLipi" pitchFamily="65" charset="0"/>
              </a:rPr>
              <a:t>সবাইকে অধিবেশনে স্বাগত জানান এবং </a:t>
            </a:r>
            <a:r>
              <a:rPr lang="as-IN" dirty="0">
                <a:latin typeface="SolaimanLipi" pitchFamily="65" charset="0"/>
                <a:ea typeface="Nirmala UI" panose="020B0502040204020203" pitchFamily="34" charset="0"/>
                <a:cs typeface="SolaimanLipi" pitchFamily="65" charset="0"/>
              </a:rPr>
              <a:t>নিম্নোক্ত বিষয়গুলি </a:t>
            </a:r>
            <a:r>
              <a:rPr lang="as-IN" sz="1200" kern="1200" dirty="0">
                <a:solidFill>
                  <a:schemeClr val="tx1"/>
                </a:solidFill>
                <a:latin typeface="SolaimanLipi" pitchFamily="65" charset="0"/>
                <a:ea typeface="Nirmala UI" panose="020B0502040204020203" pitchFamily="34" charset="0"/>
                <a:cs typeface="SolaimanLipi" pitchFamily="65" charset="0"/>
              </a:rPr>
              <a:t>ব্যাখ্যা </a:t>
            </a:r>
            <a:r>
              <a:rPr lang="as-IN" sz="1200" kern="1200">
                <a:solidFill>
                  <a:schemeClr val="tx1"/>
                </a:solidFill>
                <a:latin typeface="SolaimanLipi" pitchFamily="65" charset="0"/>
                <a:ea typeface="Nirmala UI" panose="020B0502040204020203" pitchFamily="34" charset="0"/>
                <a:cs typeface="SolaimanLipi" pitchFamily="65" charset="0"/>
              </a:rPr>
              <a:t>করুন:</a:t>
            </a:r>
            <a:endParaRPr lang="as-IN" sz="1200" kern="1200" dirty="0">
              <a:solidFill>
                <a:schemeClr val="tx1"/>
              </a:solidFill>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আগের </a:t>
            </a:r>
            <a:r>
              <a:rPr lang="as-IN" dirty="0">
                <a:latin typeface="SolaimanLipi" pitchFamily="65" charset="0"/>
                <a:ea typeface="Nirmala UI" panose="020B0502040204020203" pitchFamily="34" charset="0"/>
                <a:cs typeface="SolaimanLipi" pitchFamily="65" charset="0"/>
              </a:rPr>
              <a:t>অধিবেশনগুলোতে </a:t>
            </a:r>
            <a:r>
              <a:rPr lang="as-IN" sz="1200" kern="1200" dirty="0">
                <a:solidFill>
                  <a:schemeClr val="tx1"/>
                </a:solidFill>
                <a:latin typeface="SolaimanLipi" pitchFamily="65" charset="0"/>
                <a:ea typeface="Nirmala UI" panose="020B0502040204020203" pitchFamily="34" charset="0"/>
                <a:cs typeface="SolaimanLipi" pitchFamily="65" charset="0"/>
              </a:rPr>
              <a:t>আমরা মানবাধিকার, ধর্ম বা বিশ্বাসের স্বাধীনতার অধিকার এবং অধিকার লঙ্ঘন সম্পর্কে শিখেছি। আমাদের সম্প্রদায়ে ফরব লঙ্ঘনগুলি কেমন দেখায় তাও আমরা ম্যাপ করেছি।</a:t>
            </a:r>
          </a:p>
          <a:p>
            <a:pPr marL="171450" indent="-171450">
              <a:buFont typeface="Arial" panose="020B0604020202020204" pitchFamily="34" charset="0"/>
              <a:buChar char="•"/>
            </a:pPr>
            <a:r>
              <a:rPr lang="as-IN" sz="1200" kern="1200">
                <a:solidFill>
                  <a:schemeClr val="tx1"/>
                </a:solidFill>
                <a:latin typeface="SolaimanLipi" pitchFamily="65" charset="0"/>
                <a:ea typeface="Nirmala UI" panose="020B0502040204020203" pitchFamily="34" charset="0"/>
                <a:cs typeface="SolaimanLipi" pitchFamily="65" charset="0"/>
              </a:rPr>
              <a:t>এখন </a:t>
            </a:r>
            <a:r>
              <a:rPr lang="as-IN" sz="1200" kern="1200" dirty="0">
                <a:solidFill>
                  <a:schemeClr val="tx1"/>
                </a:solidFill>
                <a:latin typeface="SolaimanLipi" pitchFamily="65" charset="0"/>
                <a:ea typeface="Nirmala UI" panose="020B0502040204020203" pitchFamily="34" charset="0"/>
                <a:cs typeface="SolaimanLipi" pitchFamily="65" charset="0"/>
              </a:rPr>
              <a:t>থেকে আমরা কাজে দৃষ্টিপাত করবো! এই অধিবেশন এবং এর পরেরটাতে আমরা বিভিন্ন পদ্ধতি বা কৌশলগুলো দেখবো যেগুলো মানবাধিকারের প্রচারের জন্য ব্যবহার করা যেতে পারে। এবং কীভাবে এই কৌশলগুলি ব্যবহার করা যেতে পারে সে সম্পর্কে চিন্তাভাবনা করবো। চূড়ান্ত দুটি অধিবেশনে আমরা কর্ম পরিকল্পনা </a:t>
            </a:r>
            <a:r>
              <a:rPr lang="as-IN" dirty="0">
                <a:latin typeface="SolaimanLipi" pitchFamily="65" charset="0"/>
                <a:ea typeface="Nirmala UI" panose="020B0502040204020203" pitchFamily="34" charset="0"/>
                <a:cs typeface="SolaimanLipi" pitchFamily="65" charset="0"/>
              </a:rPr>
              <a:t>উন্নয়নের উপর আলোকপাত করবো</a:t>
            </a:r>
            <a:r>
              <a:rPr lang="as-IN" sz="1200" kern="1200" dirty="0">
                <a:solidFill>
                  <a:schemeClr val="tx1"/>
                </a:solidFill>
                <a:latin typeface="SolaimanLipi" pitchFamily="65" charset="0"/>
                <a:ea typeface="Nirmala UI" panose="020B0502040204020203" pitchFamily="34" charset="0"/>
                <a:cs typeface="SolaimanLipi" pitchFamily="65" charset="0"/>
              </a:rPr>
              <a:t>।</a:t>
            </a:r>
          </a:p>
          <a:p>
            <a:pPr marL="171450" indent="-171450">
              <a:buFont typeface="Arial" panose="020B0604020202020204" pitchFamily="34" charset="0"/>
              <a:buChar char="•"/>
            </a:pPr>
            <a:r>
              <a:rPr lang="as-IN" sz="1200" kern="1200">
                <a:solidFill>
                  <a:schemeClr val="tx1"/>
                </a:solidFill>
                <a:latin typeface="SolaimanLipi" pitchFamily="65" charset="0"/>
                <a:ea typeface="Nirmala UI" panose="020B0502040204020203" pitchFamily="34" charset="0"/>
                <a:cs typeface="SolaimanLipi" pitchFamily="65" charset="0"/>
              </a:rPr>
              <a:t>আমরা </a:t>
            </a:r>
            <a:r>
              <a:rPr lang="as-IN" sz="1200" kern="1200" dirty="0">
                <a:solidFill>
                  <a:schemeClr val="tx1"/>
                </a:solidFill>
                <a:latin typeface="SolaimanLipi" pitchFamily="65" charset="0"/>
                <a:ea typeface="Nirmala UI" panose="020B0502040204020203" pitchFamily="34" charset="0"/>
                <a:cs typeface="SolaimanLipi" pitchFamily="65" charset="0"/>
              </a:rPr>
              <a:t>তিনটি গল্প শুনবো এমন মানুষদের যারা তাদের সমাজে ধর্ম বা বিশ্বাসের স্বাধীনতার জন্য </a:t>
            </a:r>
            <a:r>
              <a:rPr lang="as-IN" dirty="0">
                <a:latin typeface="SolaimanLipi" pitchFamily="65" charset="0"/>
                <a:ea typeface="Nirmala UI" panose="020B0502040204020203" pitchFamily="34" charset="0"/>
                <a:cs typeface="SolaimanLipi" pitchFamily="65" charset="0"/>
              </a:rPr>
              <a:t>পরিবর্তন আনার </a:t>
            </a:r>
            <a:r>
              <a:rPr lang="as-IN" sz="1200" kern="1200" dirty="0">
                <a:solidFill>
                  <a:schemeClr val="tx1"/>
                </a:solidFill>
                <a:latin typeface="SolaimanLipi" pitchFamily="65" charset="0"/>
                <a:ea typeface="Nirmala UI" panose="020B0502040204020203" pitchFamily="34" charset="0"/>
                <a:cs typeface="SolaimanLipi" pitchFamily="65" charset="0"/>
              </a:rPr>
              <a:t>চেষ্টা করছে।</a:t>
            </a: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2023-11-16</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itchFamily="65" charset="0"/>
                <a:ea typeface="Nirmala UI" panose="020B0502040204020203" pitchFamily="34" charset="0"/>
                <a:cs typeface="SolaimanLipi" pitchFamily="65" charset="0"/>
              </a:rPr>
              <a:t>গ: গড়ে তোলার কৌশল</a:t>
            </a:r>
          </a:p>
          <a:p>
            <a:r>
              <a:rPr lang="as-IN" dirty="0">
                <a:latin typeface="SolaimanLipi" pitchFamily="65" charset="0"/>
                <a:ea typeface="Nirmala UI" panose="020B0502040204020203" pitchFamily="34" charset="0"/>
                <a:cs typeface="SolaimanLipi" pitchFamily="65" charset="0"/>
              </a:rPr>
              <a:t>অগ্নিকান্ড প্রতিরোধ করার আরেকটি উপায় হল জনসচেতনতা তৈরি করা এবং দৃষ্টিভঙ্গি পরিবর্তন করা। যেমন, শুষ্ক মাটিতে জ্বলন্ত সিগারেট ছুড়ে ফেলার বিপদ সম্পর্কে সচেতনতা। এছাড়াও আমরা জনসাধারণের সম্পৃক্ততা তৈরি করতে পারি - যেমন অগ্নিনির্বাপণের কাজে আরও বেশি মানুষকে স্বেচ্ছাসেবক হিসেবে জড়িত করে এবং দক্ষতা তৈরি করে - যেমন, অগ্নিনির্বাপক যন্ত্র কীভাবে ব্যবহার করতে হয় সেটা সবাই জানে কিনা তা নিশ্চিত করে।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মানবাধিকারের ক্ষেত্রে গড়ে তোলার কৌশল হলো মানবাধিকারের সংস্কৃতি গড়ে তোলার জন্য দীর্ঘমেয়াদী কাজ। এর অর্থ এমন একটি সমাজের দিকে ধাবিত হওয়া যেখানে প্রত্যেকে নিজেদের এবং অন্যের অধিকারগুলি জানবে, মানবাধিকারের প্রতি শ্রদ্ধাকে স্বাভাবিক এবং ন্যায্য বলে বিবেচনা করবে, কীভাবে অন্যের অধিকারকে সম্মান করতে হবে এবং অধিকার রক্ষার্থে তার পাশে দাঁড়াতে হবে এবং অধিকার লঙ্ঘিত হলে কী করতে হবে তা জানবে।</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20</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dirty="0" err="1">
                <a:latin typeface="SolaimanLipi" panose="02000500020000020004" pitchFamily="2" charset="0"/>
                <a:cs typeface="SolaimanLipi" panose="02000500020000020004" pitchFamily="2" charset="0"/>
              </a:rPr>
              <a:t>এমন</a:t>
            </a:r>
            <a:r>
              <a:rPr lang="en-GB" b="1" dirty="0">
                <a:latin typeface="SolaimanLipi" panose="02000500020000020004" pitchFamily="2" charset="0"/>
                <a:cs typeface="SolaimanLipi" panose="02000500020000020004" pitchFamily="2" charset="0"/>
              </a:rPr>
              <a:t> </a:t>
            </a:r>
            <a:r>
              <a:rPr lang="en-GB" b="1" dirty="0" err="1">
                <a:latin typeface="SolaimanLipi" panose="02000500020000020004" pitchFamily="2" charset="0"/>
                <a:cs typeface="SolaimanLipi" panose="02000500020000020004" pitchFamily="2" charset="0"/>
              </a:rPr>
              <a:t>একটি</a:t>
            </a:r>
            <a:r>
              <a:rPr lang="en-GB" b="1" dirty="0">
                <a:latin typeface="SolaimanLipi" panose="02000500020000020004" pitchFamily="2" charset="0"/>
                <a:cs typeface="SolaimanLipi" panose="02000500020000020004" pitchFamily="2" charset="0"/>
              </a:rPr>
              <a:t> </a:t>
            </a:r>
            <a:r>
              <a:rPr lang="as-IN" b="1" dirty="0">
                <a:latin typeface="SolaimanLipi" panose="02000500020000020004" pitchFamily="2" charset="0"/>
                <a:ea typeface="Nirmala UI" panose="020B0502040204020203" pitchFamily="34" charset="0"/>
                <a:cs typeface="SolaimanLipi" panose="02000500020000020004" pitchFamily="2" charset="0"/>
              </a:rPr>
              <a:t>সমাজ গঠনের সাথে ৪টি বিষয় </a:t>
            </a:r>
            <a:r>
              <a:rPr lang="as-IN" b="1">
                <a:latin typeface="SolaimanLipi" panose="02000500020000020004" pitchFamily="2" charset="0"/>
                <a:ea typeface="Nirmala UI" panose="020B0502040204020203" pitchFamily="34" charset="0"/>
                <a:cs typeface="SolaimanLipi" panose="02000500020000020004" pitchFamily="2" charset="0"/>
              </a:rPr>
              <a:t>জড়িত:</a:t>
            </a:r>
            <a:endParaRPr lang="as-IN" b="1" dirty="0">
              <a:latin typeface="SolaimanLipi" panose="02000500020000020004" pitchFamily="2" charset="0"/>
              <a:ea typeface="Nirmala UI" panose="020B0502040204020203" pitchFamily="34" charset="0"/>
              <a:cs typeface="SolaimanLipi" panose="02000500020000020004" pitchFamily="2" charset="0"/>
            </a:endParaRPr>
          </a:p>
          <a:p>
            <a:pPr marL="171450" indent="-171450">
              <a:buFont typeface="Arial" panose="020B0604020202020204" pitchFamily="34" charset="0"/>
              <a:buChar char="•"/>
            </a:pPr>
            <a:r>
              <a:rPr lang="en-US" dirty="0">
                <a:latin typeface="SolaimanLipi" panose="02000500020000020004" pitchFamily="2" charset="0"/>
                <a:ea typeface="Nirmala UI" panose="020B0502040204020203" pitchFamily="34" charset="0"/>
                <a:cs typeface="SolaimanLipi" panose="02000500020000020004" pitchFamily="2" charset="0"/>
              </a:rPr>
              <a:t> </a:t>
            </a:r>
            <a:r>
              <a:rPr lang="as-IN" dirty="0">
                <a:latin typeface="SolaimanLipi" panose="02000500020000020004" pitchFamily="2" charset="0"/>
                <a:ea typeface="Nirmala UI" panose="020B0502040204020203" pitchFamily="34" charset="0"/>
                <a:cs typeface="SolaimanLipi" panose="02000500020000020004" pitchFamily="2" charset="0"/>
              </a:rPr>
              <a:t>মানবাধিকারের গুরুত্ব সম্পর্কে সচেতনতা তৈরি করা</a:t>
            </a:r>
            <a:r>
              <a:rPr lang="en-US" dirty="0">
                <a:latin typeface="SolaimanLipi" panose="02000500020000020004" pitchFamily="2" charset="0"/>
                <a:ea typeface="Nirmala UI" panose="020B0502040204020203" pitchFamily="34" charset="0"/>
                <a:cs typeface="SolaimanLipi" panose="02000500020000020004" pitchFamily="2" charset="0"/>
              </a:rPr>
              <a:t>,</a:t>
            </a:r>
            <a:r>
              <a:rPr lang="as-IN" dirty="0">
                <a:latin typeface="SolaimanLipi" panose="02000500020000020004" pitchFamily="2" charset="0"/>
                <a:ea typeface="Nirmala UI" panose="020B0502040204020203" pitchFamily="34" charset="0"/>
                <a:cs typeface="SolaimanLipi" panose="02000500020000020004" pitchFamily="2" charset="0"/>
              </a:rPr>
              <a:t> ঘটমান লঙ্ঘনসমূহ এবং সেগুলোর ক্ষতিকর দিকগুলো সম্পর্কে সচেতনতা তৈরি </a:t>
            </a:r>
            <a:r>
              <a:rPr lang="as-IN">
                <a:latin typeface="SolaimanLipi" panose="02000500020000020004" pitchFamily="2" charset="0"/>
                <a:ea typeface="Nirmala UI" panose="020B0502040204020203" pitchFamily="34" charset="0"/>
                <a:cs typeface="SolaimanLipi" panose="02000500020000020004" pitchFamily="2" charset="0"/>
              </a:rPr>
              <a:t>করা।</a:t>
            </a:r>
            <a:endParaRPr lang="as-IN" dirty="0">
              <a:latin typeface="SolaimanLipi" panose="02000500020000020004" pitchFamily="2" charset="0"/>
              <a:ea typeface="Nirmala UI" panose="020B0502040204020203" pitchFamily="34" charset="0"/>
              <a:cs typeface="SolaimanLipi" panose="02000500020000020004" pitchFamily="2" charset="0"/>
            </a:endParaRPr>
          </a:p>
          <a:p>
            <a:pPr marL="171450" indent="-171450">
              <a:buFont typeface="Arial" panose="020B0604020202020204" pitchFamily="34" charset="0"/>
              <a:buChar char="•"/>
            </a:pPr>
            <a:r>
              <a:rPr lang="en-US" dirty="0">
                <a:latin typeface="SolaimanLipi" panose="02000500020000020004" pitchFamily="2" charset="0"/>
                <a:ea typeface="Nirmala UI" panose="020B0502040204020203" pitchFamily="34" charset="0"/>
                <a:cs typeface="SolaimanLipi" panose="02000500020000020004" pitchFamily="2" charset="0"/>
              </a:rPr>
              <a:t> </a:t>
            </a:r>
            <a:r>
              <a:rPr lang="as-IN" dirty="0">
                <a:latin typeface="SolaimanLipi" panose="02000500020000020004" pitchFamily="2" charset="0"/>
                <a:ea typeface="Nirmala UI" panose="020B0502040204020203" pitchFamily="34" charset="0"/>
                <a:cs typeface="SolaimanLipi" panose="02000500020000020004" pitchFamily="2" charset="0"/>
              </a:rPr>
              <a:t>সম্পৃক্ততা তৈরি করা - মানবাধিকারের প্রচার ও সংশ্লিষ্ট পদক্ষেপ নেওয়ার জন্য আরও বেশি সংখ্যক মানুষকে অঙ্গিকারবদ্ধ করা।</a:t>
            </a:r>
            <a:endParaRPr lang="en-US" dirty="0">
              <a:latin typeface="SolaimanLipi" panose="02000500020000020004" pitchFamily="2" charset="0"/>
              <a:ea typeface="Nirmala UI" panose="020B0502040204020203" pitchFamily="34" charset="0"/>
              <a:cs typeface="SolaimanLipi" panose="02000500020000020004" pitchFamily="2" charset="0"/>
            </a:endParaRPr>
          </a:p>
          <a:p>
            <a:pPr marL="171450" indent="-171450">
              <a:buFont typeface="Arial" panose="020B0604020202020204" pitchFamily="34" charset="0"/>
              <a:buChar char="•"/>
            </a:pPr>
            <a:r>
              <a:rPr lang="en-US">
                <a:latin typeface="SolaimanLipi" panose="02000500020000020004" pitchFamily="2" charset="0"/>
                <a:ea typeface="Nirmala UI" panose="020B0502040204020203" pitchFamily="34" charset="0"/>
                <a:cs typeface="SolaimanLipi" panose="02000500020000020004" pitchFamily="2" charset="0"/>
              </a:rPr>
              <a:t> </a:t>
            </a:r>
            <a:r>
              <a:rPr lang="as-IN" dirty="0">
                <a:latin typeface="SolaimanLipi" panose="02000500020000020004" pitchFamily="2" charset="0"/>
                <a:ea typeface="Nirmala UI" panose="020B0502040204020203" pitchFamily="34" charset="0"/>
                <a:cs typeface="SolaimanLipi" panose="02000500020000020004" pitchFamily="2" charset="0"/>
              </a:rPr>
              <a:t>দক্ষতা তৈরি করা - যাতে মানুষ জানে কীভাবে মানবাধিকার প্রচার ও সমুন্নত করতে হয়।</a:t>
            </a:r>
            <a:endParaRPr lang="en-US" dirty="0">
              <a:latin typeface="SolaimanLipi" panose="02000500020000020004" pitchFamily="2" charset="0"/>
              <a:ea typeface="Nirmala UI" panose="020B0502040204020203" pitchFamily="34" charset="0"/>
              <a:cs typeface="SolaimanLipi" panose="02000500020000020004" pitchFamily="2" charset="0"/>
            </a:endParaRPr>
          </a:p>
          <a:p>
            <a:pPr marL="171450" indent="-171450">
              <a:buFont typeface="Arial" panose="020B0604020202020204" pitchFamily="34" charset="0"/>
              <a:buChar char="•"/>
            </a:pPr>
            <a:r>
              <a:rPr lang="en-US">
                <a:latin typeface="SolaimanLipi" panose="02000500020000020004" pitchFamily="2" charset="0"/>
                <a:ea typeface="Nirmala UI" panose="020B0502040204020203" pitchFamily="34" charset="0"/>
                <a:cs typeface="SolaimanLipi" panose="02000500020000020004" pitchFamily="2" charset="0"/>
              </a:rPr>
              <a:t> </a:t>
            </a:r>
            <a:r>
              <a:rPr lang="as-IN" dirty="0">
                <a:latin typeface="SolaimanLipi" panose="02000500020000020004" pitchFamily="2" charset="0"/>
                <a:ea typeface="Nirmala UI" panose="020B0502040204020203" pitchFamily="34" charset="0"/>
                <a:cs typeface="SolaimanLipi" panose="02000500020000020004" pitchFamily="2" charset="0"/>
              </a:rPr>
              <a:t>বিভিন্ন মানুষ এবং সংস্থা, যারা বিভিন্ন জায়গায় ভিন্ন</a:t>
            </a:r>
            <a:r>
              <a:rPr lang="en-US" dirty="0">
                <a:latin typeface="SolaimanLipi" panose="02000500020000020004" pitchFamily="2" charset="0"/>
                <a:ea typeface="Nirmala UI" panose="020B0502040204020203" pitchFamily="34" charset="0"/>
                <a:cs typeface="SolaimanLipi" panose="02000500020000020004" pitchFamily="2" charset="0"/>
              </a:rPr>
              <a:t> </a:t>
            </a:r>
            <a:r>
              <a:rPr lang="as-IN" dirty="0">
                <a:latin typeface="SolaimanLipi" panose="02000500020000020004" pitchFamily="2" charset="0"/>
                <a:ea typeface="Nirmala UI" panose="020B0502040204020203" pitchFamily="34" charset="0"/>
                <a:cs typeface="SolaimanLipi" panose="02000500020000020004" pitchFamily="2" charset="0"/>
              </a:rPr>
              <a:t>ভিন্ন কাজ করছে, কিন্তু সমন্বিত পদ্ধতিতে অভিন্ন লক্ষ্যের জন্য কাজ করছে, তাদের মধ্যে নেটওয়ার্ক তৈরি করা।</a:t>
            </a:r>
            <a:endParaRPr lang="en-US" dirty="0">
              <a:latin typeface="SolaimanLipi" panose="02000500020000020004" pitchFamily="2" charset="0"/>
              <a:ea typeface="Nirmala UI" panose="020B0502040204020203" pitchFamily="34" charset="0"/>
              <a:cs typeface="SolaimanLipi" panose="02000500020000020004" pitchFamily="2" charset="0"/>
            </a:endParaRPr>
          </a:p>
          <a:p>
            <a:r>
              <a:rPr lang="as-IN">
                <a:latin typeface="SolaimanLipi" panose="02000500020000020004" pitchFamily="2" charset="0"/>
                <a:ea typeface="Nirmala UI" panose="020B0502040204020203" pitchFamily="34" charset="0"/>
                <a:cs typeface="SolaimanLipi" panose="02000500020000020004" pitchFamily="2" charset="0"/>
              </a:rPr>
              <a:t>এগুলি </a:t>
            </a:r>
            <a:r>
              <a:rPr lang="as-IN" dirty="0">
                <a:latin typeface="SolaimanLipi" panose="02000500020000020004" pitchFamily="2" charset="0"/>
                <a:ea typeface="Nirmala UI" panose="020B0502040204020203" pitchFamily="34" charset="0"/>
                <a:cs typeface="SolaimanLipi" panose="02000500020000020004" pitchFamily="2" charset="0"/>
              </a:rPr>
              <a:t>দীর্ঘমেয়াদী কৌশল যা পরিবর্তনের পূর্ব-শর্ত তৈরি করে এবং অন্যান্য কৌশলগুলি ব্যবহারের জন্য একটি ভিত্তি তৈরি করে।</a:t>
            </a:r>
          </a:p>
          <a:p>
            <a:r>
              <a:rPr lang="as-IN" dirty="0">
                <a:latin typeface="Nirmala UI" panose="020B0502040204020203" pitchFamily="34" charset="0"/>
                <a:ea typeface="Nirmala UI" panose="020B0502040204020203" pitchFamily="34" charset="0"/>
                <a:cs typeface="Nirmala UI" panose="020B0502040204020203" pitchFamily="34" charset="0"/>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21</a:t>
            </a:fld>
            <a:endParaRPr lang="en-GB"/>
          </a:p>
        </p:txBody>
      </p:sp>
    </p:spTree>
    <p:extLst>
      <p:ext uri="{BB962C8B-B14F-4D97-AF65-F5344CB8AC3E}">
        <p14:creationId xmlns:p14="http://schemas.microsoft.com/office/powerpoint/2010/main" val="364920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anose="02000500020000020004" pitchFamily="2" charset="0"/>
                <a:ea typeface="Nirmala UI" panose="020B0502040204020203" pitchFamily="34" charset="0"/>
                <a:cs typeface="SolaimanLipi" panose="02000500020000020004" pitchFamily="2" charset="0"/>
              </a:rPr>
              <a:t>ঘ: অবশেষে, আমাদের নিরাময় কৌশল আছে</a:t>
            </a:r>
          </a:p>
          <a:p>
            <a:r>
              <a:rPr lang="as-IN">
                <a:latin typeface="SolaimanLipi" panose="02000500020000020004" pitchFamily="2" charset="0"/>
                <a:ea typeface="Nirmala UI" panose="020B0502040204020203" pitchFamily="34" charset="0"/>
                <a:cs typeface="SolaimanLipi" panose="02000500020000020004" pitchFamily="2" charset="0"/>
              </a:rPr>
              <a:t>অগ্নিকান্ডের </a:t>
            </a:r>
            <a:r>
              <a:rPr lang="as-IN" dirty="0">
                <a:latin typeface="SolaimanLipi" panose="02000500020000020004" pitchFamily="2" charset="0"/>
                <a:ea typeface="Nirmala UI" panose="020B0502040204020203" pitchFamily="34" charset="0"/>
                <a:cs typeface="SolaimanLipi" panose="02000500020000020004" pitchFamily="2" charset="0"/>
              </a:rPr>
              <a:t>মতোই মানবাধিকার লঙ্ঘন মানুষ, সম্পত্তি এবং সমাজের ক্ষতি করে। মানবাধিকার লঙ্ঘন ঘটে যাওয়ার পর মানুষের দেখাশোনা করার জন্য আমরা যা করি সেগুলোর সাথে সম্পর্কিত নিরাময়ের কৌশল।</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22</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মানুষ যেন স্বাভাবিক অবস্থায় ফিরে আসার জন্য প্রয়োজনীয় চিকিৎসা, উপকরণ এবং মনোসামাজিক সহায়তা পায়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সেটা নিশ্চিত করা এই কৌশলটির আংশিক উদ্দেশ্য। তবে কৌশলটি মর্যাদা এবং ন্যায়বিচারের সাথেও সম্পর্কিত।</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শাক </a:t>
            </a:r>
            <a:r>
              <a:rPr lang="as-IN" dirty="0">
                <a:latin typeface="SolaimanLipi" pitchFamily="65" charset="0"/>
                <a:ea typeface="Nirmala UI" panose="020B0502040204020203" pitchFamily="34" charset="0"/>
                <a:cs typeface="SolaimanLipi" pitchFamily="65" charset="0"/>
              </a:rPr>
              <a:t>দিয়ে যাতে মাছ ঢাকা না হয় তা নিশ্চিত করতে কী ঘটেছে তা নথিভুক্ত করা,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মানুষকে </a:t>
            </a:r>
            <a:r>
              <a:rPr lang="as-IN" dirty="0">
                <a:latin typeface="SolaimanLipi" pitchFamily="65" charset="0"/>
                <a:ea typeface="Nirmala UI" panose="020B0502040204020203" pitchFamily="34" charset="0"/>
                <a:cs typeface="SolaimanLipi" pitchFamily="65" charset="0"/>
              </a:rPr>
              <a:t>কথা বলার এবং যা ঘটেছিল তা স্মরণ করার সুযোগ দেওয়া, এবং</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তারা </a:t>
            </a:r>
            <a:r>
              <a:rPr lang="as-IN" dirty="0">
                <a:latin typeface="SolaimanLipi" pitchFamily="65" charset="0"/>
                <a:ea typeface="Nirmala UI" panose="020B0502040204020203" pitchFamily="34" charset="0"/>
                <a:cs typeface="SolaimanLipi" pitchFamily="65" charset="0"/>
              </a:rPr>
              <a:t>ন্যায়বিচার এবং ক্ষতিপূরণ পায় কিনা তা নিশ্চিত করা।</a:t>
            </a:r>
          </a:p>
          <a:p>
            <a:pPr marL="171450" indent="-171450" algn="l" rtl="0" fontAlgn="base"/>
            <a:endParaRPr lang="en-US" sz="1200" b="0" i="0" dirty="0">
              <a:solidFill>
                <a:srgbClr val="000000"/>
              </a:solidFill>
              <a:effectLst/>
              <a:latin typeface="Nirmala UI" panose="020B0502040204020203" pitchFamily="34" charset="0"/>
              <a:ea typeface="Nirmala UI" panose="020B0502040204020203" pitchFamily="34" charset="0"/>
              <a:cs typeface="Nirmala UI" panose="020B0502040204020203" pitchFamily="34" charset="0"/>
            </a:endParaRPr>
          </a:p>
          <a:p>
            <a:pPr algn="l" rtl="0" fontAlgn="base"/>
            <a:endParaRPr lang="en-US" b="0" i="0" dirty="0">
              <a:solidFill>
                <a:srgbClr val="000000"/>
              </a:solidFill>
              <a:effectLst/>
              <a:latin typeface="SutonnyMJ" pitchFamily="2" charset="0"/>
              <a:cs typeface="SutonnyMJ" pitchFamily="2"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23</a:t>
            </a:fld>
            <a:endParaRPr lang="en-GB"/>
          </a:p>
        </p:txBody>
      </p:sp>
    </p:spTree>
    <p:extLst>
      <p:ext uri="{BB962C8B-B14F-4D97-AF65-F5344CB8AC3E}">
        <p14:creationId xmlns:p14="http://schemas.microsoft.com/office/powerpoint/2010/main" val="3523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উপসংহার</a:t>
            </a:r>
          </a:p>
          <a:p>
            <a:r>
              <a:rPr lang="as-IN" dirty="0">
                <a:latin typeface="SolaimanLipi" pitchFamily="65" charset="0"/>
                <a:ea typeface="Nirmala UI" panose="020B0502040204020203" pitchFamily="34" charset="0"/>
                <a:cs typeface="SolaimanLipi" pitchFamily="65" charset="0"/>
              </a:rPr>
              <a:t>মানবাধিকার প্রচার ও সমুন্নত করার এই ভিন্ন ভিন্ন কাজের পদ্ধতিগুলো গুরুত্বপূর্ণ। এগুলো একটি অন্যটির পরিপূরক, একটি অন্যটির সাথে জড়িত এবং একই সাথে প্রয়োগযোগ্য।</a:t>
            </a:r>
          </a:p>
          <a:p>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কোনও </a:t>
            </a:r>
            <a:r>
              <a:rPr lang="as-IN" dirty="0">
                <a:latin typeface="SolaimanLipi" pitchFamily="65" charset="0"/>
                <a:ea typeface="Nirmala UI" panose="020B0502040204020203" pitchFamily="34" charset="0"/>
                <a:cs typeface="SolaimanLipi" pitchFamily="65" charset="0"/>
              </a:rPr>
              <a:t>একক ব্যক্তি বা সংস্থার পক্ষে</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সবগুলি কৌশল ব্যবহার করা সম্ভব নয় - আমাদের ভিন্ন ভিন্ন ভূমিকা, দক্ষতা এবং সুযোগ রয়েছে যেগুলো কোন কৌশল ব্যবহার করতে হবে সে সম্পর্কে আমাদের পছন্দকে প্রভাবিত করে। গুরুত্বপূর্ণ বিষয় হলো প্রত্যেকেই কিছু না কিছু করতে সক্ষম। একই লক্ষ্যের দিকে ধাবিত ব্যক্তিবর্গ এবং সংস্থাগুলির নেটওয়ার্কের মাধ্যমে, সততই আমরা অবস্থার পরিবর্তন ঘটাতে সক্ষম।</a:t>
            </a:r>
            <a:endParaRPr lang="en-US" dirty="0">
              <a:latin typeface="SolaimanLipi" pitchFamily="65" charset="0"/>
              <a:ea typeface="Nirmala UI" panose="020B0502040204020203" pitchFamily="34" charset="0"/>
              <a:cs typeface="SolaimanLipi" pitchFamily="65" charset="0"/>
            </a:endParaRPr>
          </a:p>
          <a:p>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আমরা </a:t>
            </a:r>
            <a:r>
              <a:rPr lang="as-IN" dirty="0">
                <a:latin typeface="SolaimanLipi" pitchFamily="65" charset="0"/>
                <a:ea typeface="Nirmala UI" panose="020B0502040204020203" pitchFamily="34" charset="0"/>
                <a:cs typeface="SolaimanLipi" pitchFamily="65" charset="0"/>
              </a:rPr>
              <a:t>সবাই মানবাধিকার লঙ্ঘনের দাবানল বন্ধ করতে অবদান রাখতে পারি। আমরা সেই সমাজ গঠনে অবদান রাখতে পারি যেখানে আমাদের পরিবার, সমাজ ও সরকার মানবাধিকারকে সম্মান করবে।</a:t>
            </a:r>
          </a:p>
          <a:p>
            <a:endParaRPr lang="en-GB"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24</a:t>
            </a:fld>
            <a:endParaRPr lang="en-GB"/>
          </a:p>
        </p:txBody>
      </p:sp>
    </p:spTree>
    <p:extLst>
      <p:ext uri="{BB962C8B-B14F-4D97-AF65-F5344CB8AC3E}">
        <p14:creationId xmlns:p14="http://schemas.microsoft.com/office/powerpoint/2010/main" val="389093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03370"/>
          </a:xfrm>
        </p:spPr>
        <p:txBody>
          <a:bodyPr/>
          <a:lstStyle/>
          <a:p>
            <a:r>
              <a:rPr lang="as-IN" b="1" i="1" dirty="0">
                <a:latin typeface="SolaimanLipi" pitchFamily="65" charset="0"/>
                <a:ea typeface="Nirmala UI" panose="020B0502040204020203" pitchFamily="34" charset="0"/>
                <a:cs typeface="SolaimanLipi" pitchFamily="65" charset="0"/>
              </a:rPr>
              <a:t>জরুরী কৌশল অনুশীলন</a:t>
            </a:r>
          </a:p>
          <a:p>
            <a:r>
              <a:rPr lang="as-IN" i="1" dirty="0">
                <a:latin typeface="SolaimanLipi" pitchFamily="65" charset="0"/>
                <a:ea typeface="Nirmala UI" panose="020B0502040204020203" pitchFamily="34" charset="0"/>
                <a:cs typeface="SolaimanLipi" pitchFamily="65" charset="0"/>
              </a:rPr>
              <a:t>নিম্নোক্ত মন্তব্যগুলি উল্লেখ করে এবং এই স্লাইডটি দেখিয়ে অনুশীলনটি আরম্ভ করুন।</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এই </a:t>
            </a:r>
            <a:r>
              <a:rPr lang="as-IN" dirty="0">
                <a:latin typeface="SolaimanLipi" pitchFamily="65" charset="0"/>
                <a:ea typeface="Nirmala UI" panose="020B0502040204020203" pitchFamily="34" charset="0"/>
                <a:cs typeface="SolaimanLipi" pitchFamily="65" charset="0"/>
              </a:rPr>
              <a:t>অধিবেশনের বাকি অংশে, আমরা জরুরী কৌশলগুলির উপর দৃষ্টিপাত করবো এবং আমাদের সমাজে ফরব সম্পর্কিত সমস্যাগুলির মোকাবেলায় সেগুলি ব্যবহার করতে পারি কিনা তা নিয়ে চিন্তা করবো। পরবর্তী অধিবেশনে অন্যান্য কৌশলগুলি দেখবো।</a:t>
            </a:r>
            <a:endParaRPr lang="en-US"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এই </a:t>
            </a:r>
            <a:r>
              <a:rPr lang="as-IN" dirty="0">
                <a:latin typeface="SolaimanLipi" pitchFamily="65" charset="0"/>
                <a:ea typeface="Nirmala UI" panose="020B0502040204020203" pitchFamily="34" charset="0"/>
                <a:cs typeface="SolaimanLipi" pitchFamily="65" charset="0"/>
              </a:rPr>
              <a:t>অনুশীলনের মাধ্যমে আমরা জরুরী কৌশল সম্পর্কে শিখবো এবং একই সাথে সমাজে কী করার আছে সেটা নিয়ে যথাসম্ভব চিন্তাভাবনা করবো। ভাবুন যে - আমি কী করতে পারি, আমরা কী করতে পারি এবং আমরা অন্যদেরকে কী করতে উৎসাহিত করতে পারি?</a:t>
            </a:r>
            <a:endParaRPr lang="en-US" dirty="0">
              <a:latin typeface="SolaimanLipi" pitchFamily="65" charset="0"/>
              <a:ea typeface="Nirmala UI" panose="020B0502040204020203" pitchFamily="34" charset="0"/>
              <a:cs typeface="SolaimanLipi" pitchFamily="65" charset="0"/>
            </a:endParaRP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কিন্তু </a:t>
            </a:r>
            <a:r>
              <a:rPr lang="as-IN" dirty="0">
                <a:latin typeface="SolaimanLipi" pitchFamily="65" charset="0"/>
                <a:ea typeface="Nirmala UI" panose="020B0502040204020203" pitchFamily="34" charset="0"/>
                <a:cs typeface="SolaimanLipi" pitchFamily="65" charset="0"/>
              </a:rPr>
              <a:t>শুরু করার আগে, ফরব </a:t>
            </a:r>
            <a:r>
              <a:rPr lang="as-IN">
                <a:latin typeface="SolaimanLipi" panose="02000500020000020004" pitchFamily="2" charset="0"/>
                <a:ea typeface="Nirmala UI" panose="020B0502040204020203" pitchFamily="34" charset="0"/>
                <a:cs typeface="SolaimanLipi" panose="02000500020000020004" pitchFamily="2" charset="0"/>
              </a:rPr>
              <a:t>সংশ্লিষ্ট </a:t>
            </a:r>
            <a:r>
              <a:rPr lang="nb-NO">
                <a:latin typeface="SolaimanLipi" panose="02000500020000020004" pitchFamily="2" charset="0"/>
                <a:ea typeface="Nirmala UI" panose="020B0502040204020203" pitchFamily="34" charset="0"/>
                <a:cs typeface="SolaimanLipi" panose="02000500020000020004" pitchFamily="2" charset="0"/>
              </a:rPr>
              <a:t>'</a:t>
            </a:r>
            <a:r>
              <a:rPr lang="as-IN">
                <a:latin typeface="SolaimanLipi" panose="02000500020000020004" pitchFamily="2" charset="0"/>
                <a:ea typeface="Nirmala UI" panose="020B0502040204020203" pitchFamily="34" charset="0"/>
                <a:cs typeface="SolaimanLipi" panose="02000500020000020004" pitchFamily="2" charset="0"/>
              </a:rPr>
              <a:t>জরুরী' </a:t>
            </a:r>
            <a:r>
              <a:rPr lang="as-IN" dirty="0">
                <a:latin typeface="SolaimanLipi" panose="02000500020000020004" pitchFamily="2" charset="0"/>
                <a:ea typeface="Nirmala UI" panose="020B0502040204020203" pitchFamily="34" charset="0"/>
                <a:cs typeface="SolaimanLipi" panose="02000500020000020004" pitchFamily="2" charset="0"/>
              </a:rPr>
              <a:t>অবস্থা </a:t>
            </a:r>
            <a:r>
              <a:rPr lang="as-IN" dirty="0">
                <a:latin typeface="SolaimanLipi" pitchFamily="65" charset="0"/>
                <a:ea typeface="Nirmala UI" panose="020B0502040204020203" pitchFamily="34" charset="0"/>
                <a:cs typeface="SolaimanLipi" pitchFamily="65" charset="0"/>
              </a:rPr>
              <a:t>কী তা স্মরণ করলে ভালো হবে ।</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জরুরী </a:t>
            </a:r>
            <a:r>
              <a:rPr lang="as-IN" dirty="0">
                <a:latin typeface="SolaimanLipi" pitchFamily="65" charset="0"/>
                <a:ea typeface="Nirmala UI" panose="020B0502040204020203" pitchFamily="34" charset="0"/>
                <a:cs typeface="SolaimanLipi" pitchFamily="65" charset="0"/>
              </a:rPr>
              <a:t>কৌশল ব্যবহার করা হয় যখন একটি নির্দিষ্ট মানবাধিকার লঙ্ঘন ঘটছে বা একটি নির্দিষ্ট স্থানে একটি নির্দিষ্ট ব্যক্তির সাথে ঘটতে চলেছে। তাহলে, আমরা এই কৌশলগুলির দিয়ে কী ধরনের ফরব লঙ্ঘন মোকাবেলা করার চেষ্টা করছি?</a:t>
            </a:r>
          </a:p>
          <a:p>
            <a:pPr marL="628650" lvl="1"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হয়রানি </a:t>
            </a:r>
            <a:r>
              <a:rPr lang="as-IN" dirty="0">
                <a:latin typeface="SolaimanLipi" pitchFamily="65" charset="0"/>
                <a:ea typeface="Nirmala UI" panose="020B0502040204020203" pitchFamily="34" charset="0"/>
                <a:cs typeface="SolaimanLipi" pitchFamily="65" charset="0"/>
              </a:rPr>
              <a:t>- যেমন সংখ্যালঘু নারীদের পথে-ঘাটে হয়রানি করা</a:t>
            </a:r>
          </a:p>
          <a:p>
            <a:pPr marL="628650" lvl="1"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ঘৃণাত্মক </a:t>
            </a:r>
            <a:r>
              <a:rPr lang="as-IN" dirty="0">
                <a:latin typeface="SolaimanLipi" pitchFamily="65" charset="0"/>
                <a:ea typeface="Nirmala UI" panose="020B0502040204020203" pitchFamily="34" charset="0"/>
                <a:cs typeface="SolaimanLipi" pitchFamily="65" charset="0"/>
              </a:rPr>
              <a:t>বক্তব্য (অনলাইনে বা মুখোমুখি)</a:t>
            </a:r>
          </a:p>
          <a:p>
            <a:pPr marL="628650" lvl="1"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ঘৃণাত্মক </a:t>
            </a:r>
            <a:r>
              <a:rPr lang="as-IN" dirty="0">
                <a:latin typeface="SolaimanLipi" pitchFamily="65" charset="0"/>
                <a:ea typeface="Nirmala UI" panose="020B0502040204020203" pitchFamily="34" charset="0"/>
                <a:cs typeface="SolaimanLipi" pitchFamily="65" charset="0"/>
              </a:rPr>
              <a:t>অপরাধ যেমন ভাঙচুর বা হামলা</a:t>
            </a:r>
          </a:p>
          <a:p>
            <a:pPr marL="628650" lvl="1"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উপাসনালয়ে </a:t>
            </a:r>
            <a:r>
              <a:rPr lang="as-IN" dirty="0">
                <a:latin typeface="SolaimanLipi" pitchFamily="65" charset="0"/>
                <a:ea typeface="Nirmala UI" panose="020B0502040204020203" pitchFamily="34" charset="0"/>
                <a:cs typeface="SolaimanLipi" pitchFamily="65" charset="0"/>
              </a:rPr>
              <a:t>হামলা</a:t>
            </a:r>
          </a:p>
          <a:p>
            <a:pPr marL="628650" lvl="1"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সাম্প্রদায়িক </a:t>
            </a:r>
            <a:r>
              <a:rPr lang="as-IN" dirty="0">
                <a:latin typeface="SolaimanLipi" pitchFamily="65" charset="0"/>
                <a:ea typeface="Nirmala UI" panose="020B0502040204020203" pitchFamily="34" charset="0"/>
                <a:cs typeface="SolaimanLipi" pitchFamily="65" charset="0"/>
              </a:rPr>
              <a:t>সহিংসতা বা</a:t>
            </a:r>
          </a:p>
          <a:p>
            <a:pPr marL="628650" lvl="1"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নির্বিচারে </a:t>
            </a:r>
            <a:r>
              <a:rPr lang="as-IN" dirty="0">
                <a:latin typeface="SolaimanLipi" pitchFamily="65" charset="0"/>
                <a:ea typeface="Nirmala UI" panose="020B0502040204020203" pitchFamily="34" charset="0"/>
                <a:cs typeface="SolaimanLipi" pitchFamily="65" charset="0"/>
              </a:rPr>
              <a:t>গ্রেফতার</a:t>
            </a:r>
          </a:p>
          <a:p>
            <a:endParaRPr lang="as-IN" dirty="0" err="1">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25</a:t>
            </a:fld>
            <a:endParaRPr lang="en-GB"/>
          </a:p>
        </p:txBody>
      </p:sp>
    </p:spTree>
    <p:extLst>
      <p:ext uri="{BB962C8B-B14F-4D97-AF65-F5344CB8AC3E}">
        <p14:creationId xmlns:p14="http://schemas.microsoft.com/office/powerpoint/2010/main" val="52331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itchFamily="65" charset="0"/>
                <a:ea typeface="Nirmala UI" panose="020B0502040204020203" pitchFamily="34" charset="0"/>
                <a:cs typeface="SolaimanLipi" pitchFamily="65" charset="0"/>
              </a:rPr>
              <a:t>সমাপনী মন্তব্য</a:t>
            </a:r>
          </a:p>
          <a:p>
            <a:r>
              <a:rPr lang="as-IN" dirty="0">
                <a:latin typeface="SolaimanLipi" pitchFamily="65" charset="0"/>
                <a:ea typeface="Nirmala UI" panose="020B0502040204020203" pitchFamily="34" charset="0"/>
                <a:cs typeface="SolaimanLipi" pitchFamily="65" charset="0"/>
              </a:rPr>
              <a:t>২৬-২৮ স্লাইডগুলি দেখিয়ে নিম্নোক্ত মন্তব্যগুলি করে অধিবেশনটি শেষ করুন:</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অধিবেশনের শুরুতে আমরা নিরব দর্শক থেকে নিরাময়কারী হয়ে ওঠার উপায় সম্পর্কে আলোচনা করেছিলাম। সম্পর্ক গড়ে তোলা, একসাথে কাজ করা, তথ্য খোঁজা এবং পরিকল্পনা ও প্রস্তুতি নিয়েও আমরা আলোচনা করেছি।</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26</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যেসব প্রশ্নগুলো আমরা এতোক্ষণ আলোচনা করছিলাম সেগুলিই জরুরী কৌশলের সাথে জড়িত, যেমন:</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ফরব </a:t>
            </a:r>
            <a:r>
              <a:rPr lang="as-IN" dirty="0">
                <a:latin typeface="SolaimanLipi" pitchFamily="65" charset="0"/>
                <a:ea typeface="Nirmala UI" panose="020B0502040204020203" pitchFamily="34" charset="0"/>
                <a:cs typeface="SolaimanLipi" pitchFamily="65" charset="0"/>
              </a:rPr>
              <a:t>সঙ্কটের কারণে কে, কোথায় এবং কখন প্রভাবিত হতে পারে তা সনাক্ত করা।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এইসব </a:t>
            </a:r>
            <a:r>
              <a:rPr lang="as-IN" dirty="0">
                <a:latin typeface="SolaimanLipi" pitchFamily="65" charset="0"/>
                <a:ea typeface="Nirmala UI" panose="020B0502040204020203" pitchFamily="34" charset="0"/>
                <a:cs typeface="SolaimanLipi" pitchFamily="65" charset="0"/>
              </a:rPr>
              <a:t>জরুরী পরিস্থিতি ঘটার আগেই আমরা কীভাবে সাড়া দিতে পারি সে সম্পর্কে চিন্তা করা।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যেমন</a:t>
            </a:r>
            <a:r>
              <a:rPr lang="as-IN" dirty="0">
                <a:latin typeface="SolaimanLipi" pitchFamily="65" charset="0"/>
                <a:ea typeface="Nirmala UI" panose="020B0502040204020203" pitchFamily="34" charset="0"/>
                <a:cs typeface="SolaimanLipi" pitchFamily="65" charset="0"/>
              </a:rPr>
              <a:t>: সামাজিক মাধ্যমে ঘৃণাত্মক বক্তব্য বা রাস্তায় হয়রানি ঘটতে দেখলে কীভাবে প্রতিক্রিয়া ব্যক্ত করতে হবে?</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নাকি </a:t>
            </a:r>
            <a:r>
              <a:rPr lang="as-IN" dirty="0">
                <a:latin typeface="SolaimanLipi" pitchFamily="65" charset="0"/>
                <a:ea typeface="Nirmala UI" panose="020B0502040204020203" pitchFamily="34" charset="0"/>
                <a:cs typeface="SolaimanLipi" pitchFamily="65" charset="0"/>
              </a:rPr>
              <a:t>কোনো বিশেষ দলের হয়ে আরও সংগঠিত, সক্রিয় প্রতিক্রিয়া গড়ে তোলা উচিত</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হয়তো এমন একটা দল দরকার যে দলে  সবাই একত্রে পরিকল্পনা করে, প্রস্তুতি গ্রহণ করে এবং কাজ করে?</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প্রতিক্রিয়া </a:t>
            </a:r>
            <a:r>
              <a:rPr lang="as-IN" dirty="0">
                <a:latin typeface="SolaimanLipi" pitchFamily="65" charset="0"/>
                <a:ea typeface="Nirmala UI" panose="020B0502040204020203" pitchFamily="34" charset="0"/>
                <a:cs typeface="SolaimanLipi" pitchFamily="65" charset="0"/>
              </a:rPr>
              <a:t>ব্যক্ত করার জন্য প্রয়োজনীয় সমস্ত তথ্য এবং পরিচিতদের ফোন নম্বর বা ঠিকানা আছে কিনা তা দেখে নেয়া।</a:t>
            </a:r>
          </a:p>
          <a:p>
            <a:pPr marL="171450" indent="-171450">
              <a:buFont typeface="Arial" panose="020B0604020202020204" pitchFamily="34" charset="0"/>
              <a:buChar char="•"/>
            </a:pPr>
            <a:r>
              <a:rPr lang="as-IN">
                <a:latin typeface="SolaimanLipi" pitchFamily="65" charset="0"/>
                <a:ea typeface="Nirmala UI" panose="020B0502040204020203" pitchFamily="34" charset="0"/>
                <a:cs typeface="SolaimanLipi" pitchFamily="65" charset="0"/>
              </a:rPr>
              <a:t>এবং </a:t>
            </a:r>
            <a:r>
              <a:rPr lang="as-IN" dirty="0">
                <a:latin typeface="SolaimanLipi" pitchFamily="65" charset="0"/>
                <a:ea typeface="Nirmala UI" panose="020B0502040204020203" pitchFamily="34" charset="0"/>
                <a:cs typeface="SolaimanLipi" pitchFamily="65" charset="0"/>
              </a:rPr>
              <a:t>অবশ্যই, আমরা যাতে নিরাপদ থাকি এবং সমস্যাটাকে আরও জটিল করে না তুলি সেজন্য সম্ভাব্য ঝুঁকি নির্ধারণ করা।</a:t>
            </a:r>
          </a:p>
          <a:p>
            <a:endParaRPr lang="as-IN"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27</a:t>
            </a:fld>
            <a:endParaRPr lang="en-GB"/>
          </a:p>
        </p:txBody>
      </p:sp>
    </p:spTree>
    <p:extLst>
      <p:ext uri="{BB962C8B-B14F-4D97-AF65-F5344CB8AC3E}">
        <p14:creationId xmlns:p14="http://schemas.microsoft.com/office/powerpoint/2010/main" val="285310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অবশ্য, এমনও হতে পারে যে জরুরী কৌশল ব্যবহার করতে আমরা আগ্রহী নই। হয়তো আমরা ভাবছি যে আমাদেরকে সচেতনতা বা পরিবর্তনের প্রচারণার দায়িত্ব দেয়া হলেই উত্তম হবে। কারোর পক্ষেই সবকিছু করা সম্ভব নয় আর সবকিছু করার চেষ্টা করাটাও কারো উচিত নয়।</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পরবর্তী </a:t>
            </a:r>
            <a:r>
              <a:rPr lang="as-IN" dirty="0">
                <a:latin typeface="SolaimanLipi" pitchFamily="65" charset="0"/>
                <a:ea typeface="Nirmala UI" panose="020B0502040204020203" pitchFamily="34" charset="0"/>
                <a:cs typeface="SolaimanLipi" pitchFamily="65" charset="0"/>
              </a:rPr>
              <a:t>অধিবেশনে আমরা পরিবর্তনের কৌশল, গড়ে তোলার কৌশল এবং নিরাময় কৌশল সংশ্লিষ্ট পদক্ষেপের ধারণা নিয়ে সৃষ্টিশীল দলীয় আলোচনা করবো। আমাদের লক্ষ্য থাকবে যে কতো বেশি সংখ্যক পদক্ষেপের ধারণা বের করা যায়!</a:t>
            </a:r>
          </a:p>
          <a:p>
            <a:r>
              <a:rPr lang="as-IN">
                <a:latin typeface="SolaimanLipi" pitchFamily="65" charset="0"/>
                <a:ea typeface="Nirmala UI" panose="020B0502040204020203" pitchFamily="34" charset="0"/>
                <a:cs typeface="SolaimanLipi" pitchFamily="65" charset="0"/>
              </a:rPr>
              <a:t>এরপর</a:t>
            </a:r>
            <a:r>
              <a:rPr lang="as-IN" dirty="0">
                <a:latin typeface="SolaimanLipi" pitchFamily="65" charset="0"/>
                <a:ea typeface="Nirmala UI" panose="020B0502040204020203" pitchFamily="34" charset="0"/>
                <a:cs typeface="SolaimanLipi" pitchFamily="65" charset="0"/>
              </a:rPr>
              <a:t>, কোর্সের শেষ দুটি অধিবেশনে, আমরা সবকিছু ​সংক্ষিপ্ত করতে শুরু করব – যেমন</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আমরা কোন সমস্যাগুলি মোকাবেলা করতে চাই, এবং চিহ্নিত পদক্ষেপগুলির মধ্যে কোনগুলি আমাদের ব্যবহারের জন্য সবচেয়ে কার্যকর এবং বাস্তবসম্মত হবে তা নিয়ে চিন্তা করবো।</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সবাইকে </a:t>
            </a:r>
            <a:r>
              <a:rPr lang="as-IN" dirty="0">
                <a:latin typeface="SolaimanLipi" pitchFamily="65" charset="0"/>
                <a:ea typeface="Nirmala UI" panose="020B0502040204020203" pitchFamily="34" charset="0"/>
                <a:cs typeface="SolaimanLipi" pitchFamily="65" charset="0"/>
              </a:rPr>
              <a:t>তাদের সক্রিয় অংশগ্রহণের জন্য ধন্যবাদ জানিয়ে অধিবেশন শেষ করুন।</a:t>
            </a:r>
          </a:p>
          <a:p>
            <a:endParaRPr lang="as-IN" dirty="0" err="1">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28</a:t>
            </a:fld>
            <a:endParaRPr lang="en-GB"/>
          </a:p>
        </p:txBody>
      </p:sp>
    </p:spTree>
    <p:extLst>
      <p:ext uri="{BB962C8B-B14F-4D97-AF65-F5344CB8AC3E}">
        <p14:creationId xmlns:p14="http://schemas.microsoft.com/office/powerpoint/2010/main" val="171371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2023-11-16</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3870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itchFamily="65" charset="0"/>
                <a:ea typeface="Nirmala UI" panose="020B0502040204020203" pitchFamily="34" charset="0"/>
                <a:cs typeface="SolaimanLipi" pitchFamily="65" charset="0"/>
              </a:rPr>
              <a:t>সমাজ পরিবর্তনকারীর গল্প আলোচনার দলগুলির জন্য অনুশীলন</a:t>
            </a:r>
          </a:p>
          <a:p>
            <a:r>
              <a:rPr lang="as-IN" i="1" dirty="0">
                <a:latin typeface="SolaimanLipi" pitchFamily="65" charset="0"/>
                <a:ea typeface="Nirmala UI" panose="020B0502040204020203" pitchFamily="34" charset="0"/>
                <a:cs typeface="SolaimanLipi" pitchFamily="65" charset="0"/>
              </a:rPr>
              <a:t>স্লাইড ৩-১০ অনুশীলনীটি থেকে সমাজ পরিবর্তনকারীদের ৩টি গল্প উপস্থাপন করেছে।</a:t>
            </a:r>
          </a:p>
          <a:p>
            <a:r>
              <a:rPr lang="as-IN" dirty="0">
                <a:latin typeface="SolaimanLipi" pitchFamily="65" charset="0"/>
                <a:ea typeface="Nirmala UI" panose="020B0502040204020203" pitchFamily="34" charset="0"/>
                <a:cs typeface="SolaimanLipi" pitchFamily="65" charset="0"/>
              </a:rPr>
              <a:t>  </a:t>
            </a:r>
          </a:p>
          <a:p>
            <a:r>
              <a:rPr lang="as-IN" b="1" dirty="0">
                <a:latin typeface="SolaimanLipi" pitchFamily="65" charset="0"/>
                <a:ea typeface="Nirmala UI" panose="020B0502040204020203" pitchFamily="34" charset="0"/>
                <a:cs typeface="SolaimanLipi" pitchFamily="65" charset="0"/>
              </a:rPr>
              <a:t>রাহুলের গল্প</a:t>
            </a:r>
          </a:p>
          <a:p>
            <a:r>
              <a:rPr lang="as-IN" dirty="0">
                <a:latin typeface="SolaimanLipi" pitchFamily="65" charset="0"/>
                <a:ea typeface="Nirmala UI" panose="020B0502040204020203" pitchFamily="34" charset="0"/>
                <a:cs typeface="SolaimanLipi" pitchFamily="65" charset="0"/>
              </a:rPr>
              <a:t>রাহুল পূর্ব ভারতের ভাগলপুরে থাকেন। শহরের জনসংখ্যার প্রায় ৮০% হিন্দু ও ১৮% মুসলিম, এবং শহরে সহিংসতার ইতিহাস রয়েছে। এ শহরে ১৯৮৯ সালে দাঙ্গায় ৫০,০০০ মানুষ বাস্তুচ্যুত হয় ১০০০ জনেরও বেশি মুসলমান নিহত হওয়ার খবর পাওয়া গেছে।</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রাহুল, একজন হিন্দু, শহরের আন্তঃধর্মীয় শান্তি কেন্দ্রের কার্যক্রমের সাথে তিনি জড়িত। তারা বিভেদের দেয়াল ভেঙ্গে সেখানে সম্পর্ক এবং আস্থা গড়ে তুলতে কাজ করে, যেমন শান্তি পরিষদের মাধ্যমে বার্ষিক সাংস্কৃতিক উৎসবের আয়োজন করে এবং ধর্মীয় নেতাদের সাথে সংযোগ স্থাপন করে। এই দীর্ঘমেয়াদী শান্তিরক্ষামূলক কর্মকান্ডগুলো এমন এক ভিত্তি তৈরি হয়েছে যার ফলে কোন ঘটনা নিয়ন্ত্রণের বাইরে চলে যাওয়ার উপক্রম হলেই জরুরী পদক্ষেপ নেওয়া যায়। উক্ত এলাকায় এরকম জরুরী পদক্ষেপ</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গ্রহণ প্রায়ই দরকার হয়।   </a:t>
            </a:r>
          </a:p>
          <a:p>
            <a:pPr algn="l" rtl="0" fontAlgn="base"/>
            <a:endParaRPr lang="en-US"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a:t>
            </a:fld>
            <a:endParaRPr lang="en-GB"/>
          </a:p>
        </p:txBody>
      </p:sp>
    </p:spTree>
    <p:extLst>
      <p:ext uri="{BB962C8B-B14F-4D97-AF65-F5344CB8AC3E}">
        <p14:creationId xmlns:p14="http://schemas.microsoft.com/office/powerpoint/2010/main" val="3919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নির্বাচনী প্রচারণার সময় সহিংসতা প্রায় সবসময়ই ঘটে থাকে।</a:t>
            </a:r>
          </a:p>
          <a:p>
            <a:r>
              <a:rPr lang="as-IN" dirty="0">
                <a:latin typeface="SolaimanLipi" pitchFamily="65" charset="0"/>
                <a:ea typeface="Nirmala UI" panose="020B0502040204020203" pitchFamily="34" charset="0"/>
                <a:cs typeface="SolaimanLipi" pitchFamily="65" charset="0"/>
              </a:rPr>
              <a:t>২০১৯ সালে, একজন হিন্দু জাতীয়তাবাদী নির্বাচনী প্রার্থী একটি মুসলিম এলাকার মধ্য দিয়ে মিছিলের নেতৃত্ব দিচ্ছিলেন এবং দাঙ্গা ছড়ানোর প্রচেষ্টায় ঘৃণাত্মক বক্তৃতা ও কটূক্তি করছিলেন। কিছু মুসলিম যুবক ক্রুদ্ধ হয়ে চিৎকার করলে প্রার্থী সহিংসতা শুরু করেন, যার ফলে দোকানপাট ও বাড়িঘর ক্ষতিগ্রস্ত হয়। ফলত</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দাঙ্গা অন্যান্য এলাকায় ছড়িয়ে পড়ার এবং আরও সহিংস হয়ে ওঠার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গুরুতর ঝুঁকি তৈরী হয়েছিল। রাহুল এবং তার সহকর্মীরা জানতেন এটা কতোটা বিপজ্জনক হতে পারে।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5</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পরের দিনগুলিতে, রাহুল এবং তার সহকর্মীরা সহিংসতার সর্বাধিক ঝুঁকিতে থাকা মুসলিম এবং হিন্দু পাড়াগুলোতে সামাজিক সভা করেন। সভায়, শান্তি রক্ষার্থে স্বেচ্ছাসেবকদের দল গঠন করা হয়েছিল, যারা তাদের নিজ নিজ এলাকায় ঘরে ঘরে গিয়েছিলেন।</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রাহুল বলেন: </a:t>
            </a:r>
            <a:r>
              <a:rPr lang="as-IN" i="1" dirty="0">
                <a:latin typeface="SolaimanLipi" pitchFamily="65" charset="0"/>
                <a:ea typeface="Nirmala UI" panose="020B0502040204020203" pitchFamily="34" charset="0"/>
                <a:cs typeface="SolaimanLipi" pitchFamily="65" charset="0"/>
              </a:rPr>
              <a:t>গুরুত্বপূর্ণ ব্যাপার এই যে, পুরুষ এবং নারী স্বেচ্ছাসেবকরা জোড়ায় জোড়ায় একসাথে যেতেন, যাতে করে </a:t>
            </a:r>
            <a:r>
              <a:rPr lang="en-US" i="1" dirty="0">
                <a:latin typeface="SolaimanLipi" pitchFamily="65" charset="0"/>
                <a:ea typeface="Nirmala UI" panose="020B0502040204020203" pitchFamily="34" charset="0"/>
                <a:cs typeface="SolaimanLipi" pitchFamily="65" charset="0"/>
              </a:rPr>
              <a:t> </a:t>
            </a:r>
            <a:r>
              <a:rPr lang="as-IN" i="1" dirty="0">
                <a:latin typeface="SolaimanLipi" pitchFamily="65" charset="0"/>
                <a:ea typeface="Nirmala UI" panose="020B0502040204020203" pitchFamily="34" charset="0"/>
                <a:cs typeface="SolaimanLipi" pitchFamily="65" charset="0"/>
              </a:rPr>
              <a:t>যেই দরজা খুলুক না কেন তার সাথে তাদের কোন একজন নির্দ্বিধায় কথা বলতে পারে। </a:t>
            </a:r>
            <a:endParaRPr lang="en-US" sz="1200" b="0" i="1"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6</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স্বেচ্ছাসেবকরা বিলিপত্র বিতরণ করেছেন এবং কথা বলেছেন এবং তাদের প্রতিবেশীদের কথা শুনেছেন। দাঙ্গা বাধলে ধর্ম যার যেটাই হোক না কেন প্রত্যেকের জন্যই যে পরিস্থিতি অত্যন্ত খারাপ হবে সে বিষয়ে জোর দিয়েছেন। সৌভাগ্যক্রমে, পাড়ায় সংঘটিত সভা এবং স্বেচ্ছাসেবকদের প্রচেষ্টা শহরের পরিস্থিতি শান্ত করতে সাহায্য করেছিল।</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7</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কোনো বইকে এর প্রচ্ছদ দিয়ে বিচার করবেন না - মানব গ্রন্থাগার™</a:t>
            </a:r>
            <a:r>
              <a:rPr lang="as-IN" b="1">
                <a:latin typeface="SolaimanLipi" pitchFamily="65" charset="0"/>
                <a:ea typeface="Nirmala UI" panose="020B0502040204020203" pitchFamily="34" charset="0"/>
                <a:cs typeface="SolaimanLipi" pitchFamily="65" charset="0"/>
              </a:rPr>
              <a:t>, ডেনমার্ক</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১৯৯০ দশকের মাঝামাঝি সময়ে চার বন্ধু শহুরে সহিংসতার বিরুদ্ধে প্রচারণার জন্য একটি যুব সংগঠন শুরু করে। এর সদস্য সংখ্যা বৃদ্ধি পায় এবং একটি ডেনিশ সঙ্গীত উৎসবের সংগঠক তাদেরকে এমন একটি আয়োজনের ধারণার জন্য অনুরোধ জানায় যে আয়োজনের মাধ্যমে উৎসবের দর্শকদের মধ্যে আলোচনার সুযোগ হবে। তারা তখন মানব গ্রন্থাগারের ধারণাটি পেশ করেন। এটা এমন এক গ্রন্থাগার যেখান থেকে দর্শনার্থীরা মানব </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পুস্তক</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ধার করতে পারবে: মানব </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পুস্তক</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আসলে</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এমন মানুষ যারা তাদের পরিচয়, জীবনের অভিজ্ঞতা এবং মতামত সম্পর্কে মর্যাদাপূর্ণ আলোচনায় ইচ্ছুক।</a:t>
            </a:r>
            <a:endParaRPr lang="en-US"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8</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মানব পুস্তক হলেন স্থানীয় সমাজের মানুষ যারা স্বেচ্ছায় তাদের ‘গল্প’ অন্যদেরকে বলেন যাতে এটা তাদের জন্য একটা শিক্ষণীয় অভিজ্ঞতা হয়, যার ফলে সমাজে ভুল তথ্য থেকে গড়ে ওঠা গৎবাঁধা ধারণা হ্রাস পায়। সাধারণত স্বেচ্ছাসেবক তারাই হন যাদের পরিচয়ের সাথে যুক্ত আছে কোন কুসংস্কার বা নিন্দা - যেমন তাদের ধর্ম, বিশ্বাস, জাতিত্ব, যৌন অভিমুখিতা, অক্ষমতা বা এইচআইভি পজিটিভ হওয়ার মতো বিষয়সমূহ। হিউম্যান লাইব্রেরি অর্গানাইজেশনটির এখন ৮৫টিরও বেশি দেশে কার্যক্রম রয়েছে।</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2023-11-16</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9</a:t>
            </a:fld>
            <a:endParaRPr lang="en-GB"/>
          </a:p>
        </p:txBody>
      </p:sp>
    </p:spTree>
    <p:extLst>
      <p:ext uri="{BB962C8B-B14F-4D97-AF65-F5344CB8AC3E}">
        <p14:creationId xmlns:p14="http://schemas.microsoft.com/office/powerpoint/2010/main" val="33017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5AB015C0-ADFB-4C1F-AC4C-50A35F59719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38375"/>
            <a:ext cx="10515600"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CE4C6B7C-5757-4F49-9408-DFE2EB630A7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D6F1756C-FFE1-4CEF-9731-60C4E255A9F5}"/>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BB34C43-91EC-4BFD-A62E-4F59EA6FEDBA}"/>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EC53B00-CE6B-458E-BD5C-25A6FAD9B99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 y="-22860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F395E06-D74E-40CC-8DCE-FF14ADB6F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DA380D46-FE4E-4C50-8F63-6E7B95A00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pic>
        <p:nvPicPr>
          <p:cNvPr id="11" name="Bildobjekt 10">
            <a:extLst>
              <a:ext uri="{FF2B5EF4-FFF2-40B4-BE49-F238E27FC236}">
                <a16:creationId xmlns:a16="http://schemas.microsoft.com/office/drawing/2014/main" id="{E803C975-F284-4FC3-B373-56C739476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8">
            <a:extLst>
              <a:ext uri="{FF2B5EF4-FFF2-40B4-BE49-F238E27FC236}">
                <a16:creationId xmlns:a16="http://schemas.microsoft.com/office/drawing/2014/main" id="{446B2DFA-282B-4568-83C7-191D685C0A93}"/>
              </a:ext>
            </a:extLst>
          </p:cNvPr>
          <p:cNvSpPr txBox="1"/>
          <p:nvPr/>
        </p:nvSpPr>
        <p:spPr>
          <a:xfrm>
            <a:off x="0" y="1169180"/>
            <a:ext cx="12192000" cy="13493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as-IN" sz="6000" dirty="0">
                <a:solidFill>
                  <a:schemeClr val="tx1">
                    <a:lumMod val="65000"/>
                    <a:lumOff val="35000"/>
                  </a:schemeClr>
                </a:solidFill>
                <a:latin typeface="SolaimanLipi" pitchFamily="65" charset="0"/>
                <a:ea typeface="Nirmala UI" panose="020B0502040204020203" pitchFamily="34" charset="0"/>
                <a:cs typeface="SolaimanLipi" pitchFamily="65" charset="0"/>
              </a:rPr>
              <a:t>স্থানীয় সমাজ </a:t>
            </a:r>
            <a:r>
              <a:rPr lang="as-IN" sz="6000" b="1" dirty="0">
                <a:solidFill>
                  <a:schemeClr val="tx1">
                    <a:lumMod val="65000"/>
                    <a:lumOff val="35000"/>
                  </a:schemeClr>
                </a:solidFill>
                <a:latin typeface="SolaimanLipi" pitchFamily="65" charset="0"/>
                <a:ea typeface="Nirmala UI" panose="020B0502040204020203" pitchFamily="34" charset="0"/>
                <a:cs typeface="SolaimanLipi" pitchFamily="65" charset="0"/>
              </a:rPr>
              <a:t>পরিবর্তনকারীদের</a:t>
            </a:r>
            <a:r>
              <a:rPr lang="as-IN" sz="6000" dirty="0">
                <a:solidFill>
                  <a:schemeClr val="tx1">
                    <a:lumMod val="65000"/>
                    <a:lumOff val="35000"/>
                  </a:schemeClr>
                </a:solidFill>
                <a:latin typeface="SolaimanLipi" pitchFamily="65" charset="0"/>
                <a:ea typeface="Nirmala UI" panose="020B0502040204020203" pitchFamily="34" charset="0"/>
                <a:cs typeface="SolaimanLipi" pitchFamily="65" charset="0"/>
              </a:rPr>
              <a:t> কোর্স</a:t>
            </a:r>
            <a:endParaRPr lang="sv-SE" sz="6000" dirty="0">
              <a:solidFill>
                <a:schemeClr val="tx1">
                  <a:lumMod val="65000"/>
                  <a:lumOff val="35000"/>
                </a:schemeClr>
              </a:solidFill>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F4240E5-59C8-464E-AC42-C5BF50EE70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17E85BD8-7FE1-4D67-9091-869F6CDB6FED}"/>
              </a:ext>
            </a:extLst>
          </p:cNvPr>
          <p:cNvSpPr/>
          <p:nvPr/>
        </p:nvSpPr>
        <p:spPr>
          <a:xfrm rot="16200000">
            <a:off x="10383862" y="4884902"/>
            <a:ext cx="2483058" cy="215444"/>
          </a:xfrm>
          <a:prstGeom prst="rect">
            <a:avLst/>
          </a:prstGeom>
        </p:spPr>
        <p:txBody>
          <a:bodyPr wrap="square">
            <a:spAutoFit/>
          </a:bodyPr>
          <a:lstStyle/>
          <a:p>
            <a:r>
              <a:rPr lang="en-US" sz="800" b="0" i="0">
                <a:solidFill>
                  <a:schemeClr val="tx1">
                    <a:lumMod val="65000"/>
                    <a:lumOff val="35000"/>
                  </a:schemeClr>
                </a:solidFill>
                <a:effectLst/>
              </a:rPr>
              <a:t>Photo: </a:t>
            </a:r>
            <a:r>
              <a:rPr lang="en-US" sz="800">
                <a:solidFill>
                  <a:schemeClr val="tx1">
                    <a:lumMod val="65000"/>
                    <a:lumOff val="35000"/>
                  </a:schemeClr>
                </a:solidFill>
              </a:rPr>
              <a:t>Robert Wyatt</a:t>
            </a:r>
            <a:r>
              <a:rPr lang="en-US" sz="800" b="0" i="0">
                <a:solidFill>
                  <a:schemeClr val="tx1">
                    <a:lumMod val="65000"/>
                    <a:lumOff val="35000"/>
                  </a:schemeClr>
                </a:solidFill>
                <a:effectLst/>
              </a:rPr>
              <a:t> / </a:t>
            </a:r>
            <a:r>
              <a:rPr lang="en-US" sz="800" b="0" i="0" err="1">
                <a:solidFill>
                  <a:schemeClr val="tx1">
                    <a:lumMod val="65000"/>
                    <a:lumOff val="35000"/>
                  </a:schemeClr>
                </a:solidFill>
                <a:effectLst/>
              </a:rPr>
              <a:t>Alamy</a:t>
            </a:r>
            <a:r>
              <a:rPr lang="en-US" sz="800" b="0" i="0">
                <a:solidFill>
                  <a:schemeClr val="tx1">
                    <a:lumMod val="65000"/>
                    <a:lumOff val="35000"/>
                  </a:schemeClr>
                </a:solidFill>
                <a:effectLst/>
              </a:rPr>
              <a:t> Stock Photo </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23C361B5-8269-49BF-BB14-5B5DF78A8E93}"/>
              </a:ext>
            </a:extLst>
          </p:cNvPr>
          <p:cNvSpPr/>
          <p:nvPr/>
        </p:nvSpPr>
        <p:spPr>
          <a:xfrm>
            <a:off x="540000" y="1320730"/>
            <a:ext cx="2916000" cy="1446550"/>
          </a:xfrm>
          <a:prstGeom prst="rect">
            <a:avLst/>
          </a:prstGeom>
        </p:spPr>
        <p:txBody>
          <a:bodyPr wrap="square" lIns="0">
            <a:spAutoFit/>
          </a:bodyPr>
          <a:lstStyle/>
          <a:p>
            <a:r>
              <a:rPr lang="as-IN" sz="4400" dirty="0">
                <a:latin typeface="SolaimanLipi" pitchFamily="65" charset="0"/>
                <a:ea typeface="Nirmala UI" panose="020B0502040204020203" pitchFamily="34" charset="0"/>
                <a:cs typeface="SolaimanLipi" pitchFamily="65" charset="0"/>
              </a:rPr>
              <a:t>সংসদ ভবন, কিরগিজস্তান</a:t>
            </a:r>
          </a:p>
        </p:txBody>
      </p:sp>
      <p:pic>
        <p:nvPicPr>
          <p:cNvPr id="7" name="Bildobjekt 6">
            <a:extLst>
              <a:ext uri="{FF2B5EF4-FFF2-40B4-BE49-F238E27FC236}">
                <a16:creationId xmlns:a16="http://schemas.microsoft.com/office/drawing/2014/main" id="{3B0E6DDC-C0D7-403F-9668-A81014B0B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404D09-BEE2-45AF-B575-1C18DC45B393}"/>
              </a:ext>
            </a:extLst>
          </p:cNvPr>
          <p:cNvSpPr/>
          <p:nvPr/>
        </p:nvSpPr>
        <p:spPr>
          <a:xfrm>
            <a:off x="1145667" y="1320730"/>
            <a:ext cx="8010208" cy="3631763"/>
          </a:xfrm>
          <a:prstGeom prst="rect">
            <a:avLst/>
          </a:prstGeom>
        </p:spPr>
        <p:txBody>
          <a:bodyPr wrap="square">
            <a:spAutoFit/>
          </a:bodyPr>
          <a:lstStyle/>
          <a:p>
            <a:r>
              <a:rPr lang="as-IN" sz="4400" b="1" dirty="0">
                <a:solidFill>
                  <a:srgbClr val="000000"/>
                </a:solidFill>
                <a:latin typeface="SolaimanLipi" pitchFamily="65" charset="0"/>
                <a:ea typeface="Nirmala UI" panose="020B0502040204020203" pitchFamily="34" charset="0"/>
                <a:cs typeface="SolaimanLipi" pitchFamily="65" charset="0"/>
              </a:rPr>
              <a:t>নিরাময়কারী</a:t>
            </a:r>
            <a:endParaRPr lang="sv-SE" sz="4400" b="1" dirty="0">
              <a:solidFill>
                <a:srgbClr val="000000"/>
              </a:solidFill>
              <a:latin typeface="SolaimanLipi" pitchFamily="65" charset="0"/>
              <a:ea typeface="Nirmala UI" panose="020B0502040204020203" pitchFamily="34" charset="0"/>
              <a:cs typeface="SolaimanLipi" pitchFamily="65" charset="0"/>
            </a:endParaRPr>
          </a:p>
          <a:p>
            <a:endParaRPr lang="sv-SE" sz="3600" b="1" dirty="0">
              <a:solidFill>
                <a:srgbClr val="000000"/>
              </a:solidFill>
              <a:latin typeface="SolaimanLipi" pitchFamily="65" charset="0"/>
              <a:ea typeface="Nirmala UI" panose="020B0502040204020203" pitchFamily="34" charset="0"/>
              <a:cs typeface="SolaimanLipi" pitchFamily="65" charset="0"/>
            </a:endParaRPr>
          </a:p>
          <a:p>
            <a:pPr>
              <a:lnSpc>
                <a:spcPct val="150000"/>
              </a:lnSpc>
            </a:pPr>
            <a:endParaRPr lang="sv-SE" sz="400" b="1" dirty="0">
              <a:solidFill>
                <a:srgbClr val="000000"/>
              </a:solidFill>
              <a:latin typeface="SolaimanLipi" pitchFamily="65" charset="0"/>
              <a:ea typeface="Nirmala UI" panose="020B0502040204020203" pitchFamily="34" charset="0"/>
              <a:cs typeface="SolaimanLipi" pitchFamily="65" charset="0"/>
            </a:endParaRP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সম্পর্ক গড়ে তুলুন</a:t>
            </a:r>
            <a:endParaRPr lang="sv-SE" sz="3600" dirty="0">
              <a:solidFill>
                <a:srgbClr val="000000"/>
              </a:solidFill>
              <a:latin typeface="SolaimanLipi" pitchFamily="65" charset="0"/>
              <a:ea typeface="Nirmala UI" panose="020B0502040204020203" pitchFamily="34" charset="0"/>
              <a:cs typeface="SolaimanLipi" pitchFamily="65" charset="0"/>
            </a:endParaRP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একত্রে কাজ করুন</a:t>
            </a: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তথ্য খুঁজুন</a:t>
            </a: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পরিকল্পনা করুন এবং প্রস্তুতি নিন</a:t>
            </a:r>
            <a:endParaRPr lang="en-US" sz="3600" dirty="0">
              <a:latin typeface="SolaimanLipi" pitchFamily="65" charset="0"/>
              <a:ea typeface="Nirmala UI" panose="020B0502040204020203" pitchFamily="34" charset="0"/>
              <a:cs typeface="SolaimanLipi" pitchFamily="65" charset="0"/>
            </a:endParaRPr>
          </a:p>
        </p:txBody>
      </p:sp>
      <p:pic>
        <p:nvPicPr>
          <p:cNvPr id="5" name="Bildobjekt 4">
            <a:extLst>
              <a:ext uri="{FF2B5EF4-FFF2-40B4-BE49-F238E27FC236}">
                <a16:creationId xmlns:a16="http://schemas.microsoft.com/office/drawing/2014/main" id="{53C8DDC5-8113-4B77-B4DF-68776F77F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F2322-9C52-455D-B184-6A13E740A186}"/>
              </a:ext>
            </a:extLst>
          </p:cNvPr>
          <p:cNvSpPr/>
          <p:nvPr/>
        </p:nvSpPr>
        <p:spPr>
          <a:xfrm>
            <a:off x="1145667" y="1320730"/>
            <a:ext cx="8010208" cy="3600986"/>
          </a:xfrm>
          <a:prstGeom prst="rect">
            <a:avLst/>
          </a:prstGeom>
        </p:spPr>
        <p:txBody>
          <a:bodyPr wrap="square">
            <a:spAutoFit/>
          </a:bodyPr>
          <a:lstStyle/>
          <a:p>
            <a:r>
              <a:rPr lang="as-IN" sz="4400" b="1" dirty="0">
                <a:solidFill>
                  <a:srgbClr val="000000"/>
                </a:solidFill>
                <a:latin typeface="SolaimanLipi" pitchFamily="65" charset="0"/>
                <a:ea typeface="Nirmala UI" panose="020B0502040204020203" pitchFamily="34" charset="0"/>
                <a:cs typeface="SolaimanLipi" pitchFamily="65" charset="0"/>
              </a:rPr>
              <a:t>কে অনুশীলন</a:t>
            </a:r>
            <a:endParaRPr lang="sv-SE" sz="4400" b="1" dirty="0">
              <a:solidFill>
                <a:srgbClr val="000000"/>
              </a:solidFill>
              <a:latin typeface="SolaimanLipi" pitchFamily="65" charset="0"/>
              <a:ea typeface="Nirmala UI" panose="020B0502040204020203" pitchFamily="34" charset="0"/>
              <a:cs typeface="SolaimanLipi" pitchFamily="65" charset="0"/>
            </a:endParaRPr>
          </a:p>
          <a:p>
            <a:endParaRPr lang="sv-SE" sz="3600" b="1" dirty="0">
              <a:solidFill>
                <a:srgbClr val="000000"/>
              </a:solidFill>
              <a:latin typeface="SolaimanLipi" pitchFamily="65" charset="0"/>
              <a:ea typeface="Nirmala UI" panose="020B0502040204020203" pitchFamily="34" charset="0"/>
              <a:cs typeface="SolaimanLipi" pitchFamily="65" charset="0"/>
            </a:endParaRPr>
          </a:p>
          <a:p>
            <a:endParaRPr lang="sv-SE" sz="400" b="1" dirty="0">
              <a:solidFill>
                <a:srgbClr val="000000"/>
              </a:solidFill>
              <a:latin typeface="SolaimanLipi" pitchFamily="65" charset="0"/>
              <a:ea typeface="Nirmala UI" panose="020B0502040204020203" pitchFamily="34" charset="0"/>
              <a:cs typeface="SolaimanLipi" pitchFamily="65" charset="0"/>
            </a:endParaRP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আমি কী করতে পারি?</a:t>
            </a: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আমরা কী করতে পারি?</a:t>
            </a: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আমরা অন্যদেরকে কী করতে উৎসাহ দিতে পারি?</a:t>
            </a:r>
            <a:endParaRPr lang="en-US" sz="3600" dirty="0">
              <a:latin typeface="SolaimanLipi" pitchFamily="65" charset="0"/>
              <a:ea typeface="Nirmala UI" panose="020B0502040204020203" pitchFamily="34" charset="0"/>
              <a:cs typeface="SolaimanLipi" pitchFamily="65" charset="0"/>
            </a:endParaRPr>
          </a:p>
        </p:txBody>
      </p:sp>
      <p:pic>
        <p:nvPicPr>
          <p:cNvPr id="3" name="Bildobjekt 2">
            <a:extLst>
              <a:ext uri="{FF2B5EF4-FFF2-40B4-BE49-F238E27FC236}">
                <a16:creationId xmlns:a16="http://schemas.microsoft.com/office/drawing/2014/main" id="{E5959A6F-E997-443E-9A93-85E6AC62F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223DB-1300-4C90-B431-1542E23CA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2" name="Bildobjekt 2" descr="En bild som visar person, personer, grupp, står&#10;&#10;Automatiskt genererad beskrivning">
            <a:extLst>
              <a:ext uri="{FF2B5EF4-FFF2-40B4-BE49-F238E27FC236}">
                <a16:creationId xmlns:a16="http://schemas.microsoft.com/office/drawing/2014/main" id="{E4926E9A-AD7D-4E4B-BF6C-72505F22FF81}"/>
              </a:ext>
            </a:extLst>
          </p:cNvPr>
          <p:cNvPicPr>
            <a:picLocks noChangeAspect="1"/>
          </p:cNvPicPr>
          <p:nvPr/>
        </p:nvPicPr>
        <p:blipFill>
          <a:blip r:embed="rId4" cstate="print"/>
          <a:stretch>
            <a:fillRect/>
          </a:stretch>
        </p:blipFill>
        <p:spPr>
          <a:xfrm>
            <a:off x="0" y="226436"/>
            <a:ext cx="12192000" cy="6633727"/>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7867F6-D038-4075-9DD8-C70F3F89909D}"/>
              </a:ext>
            </a:extLst>
          </p:cNvPr>
          <p:cNvSpPr/>
          <p:nvPr/>
        </p:nvSpPr>
        <p:spPr>
          <a:xfrm>
            <a:off x="1145666" y="1320730"/>
            <a:ext cx="10762315" cy="2523768"/>
          </a:xfrm>
          <a:prstGeom prst="rect">
            <a:avLst/>
          </a:prstGeom>
        </p:spPr>
        <p:txBody>
          <a:bodyPr wrap="square">
            <a:spAutoFit/>
          </a:bodyPr>
          <a:lstStyle/>
          <a:p>
            <a:r>
              <a:rPr lang="as-IN" sz="4400" b="1" dirty="0">
                <a:latin typeface="SolaimanLipi" pitchFamily="65" charset="0"/>
                <a:ea typeface="Nirmala UI" panose="020B0502040204020203" pitchFamily="34" charset="0"/>
                <a:cs typeface="SolaimanLipi" pitchFamily="65" charset="0"/>
              </a:rPr>
              <a:t>সংঙ্গা: কৌশল</a:t>
            </a:r>
            <a:endParaRPr lang="sv-SE" sz="4400" b="1" dirty="0">
              <a:latin typeface="SolaimanLipi" pitchFamily="65" charset="0"/>
              <a:ea typeface="Nirmala UI" panose="020B0502040204020203" pitchFamily="34" charset="0"/>
              <a:cs typeface="SolaimanLipi" pitchFamily="65" charset="0"/>
            </a:endParaRPr>
          </a:p>
          <a:p>
            <a:endParaRPr lang="sv-SE" sz="3600" b="1" dirty="0">
              <a:latin typeface="SolaimanLipi" pitchFamily="65" charset="0"/>
              <a:ea typeface="Nirmala UI" panose="020B0502040204020203" pitchFamily="34" charset="0"/>
              <a:cs typeface="SolaimanLipi" pitchFamily="65" charset="0"/>
            </a:endParaRPr>
          </a:p>
          <a:p>
            <a:pPr>
              <a:lnSpc>
                <a:spcPct val="150000"/>
              </a:lnSpc>
            </a:pPr>
            <a:endParaRPr lang="sv-SE" sz="400" b="1" dirty="0">
              <a:solidFill>
                <a:srgbClr val="000000"/>
              </a:solidFill>
              <a:latin typeface="SolaimanLipi" pitchFamily="65" charset="0"/>
              <a:ea typeface="Nirmala UI" panose="020B0502040204020203" pitchFamily="34" charset="0"/>
              <a:cs typeface="SolaimanLipi" pitchFamily="65" charset="0"/>
            </a:endParaRPr>
          </a:p>
          <a:p>
            <a:r>
              <a:rPr lang="as-IN" sz="3600" dirty="0">
                <a:latin typeface="SolaimanLipi" pitchFamily="65" charset="0"/>
                <a:ea typeface="Nirmala UI" panose="020B0502040204020203" pitchFamily="34" charset="0"/>
                <a:cs typeface="SolaimanLipi" pitchFamily="65" charset="0"/>
              </a:rPr>
              <a:t>কোন লক্ষ্য অর্জনের জন্য </a:t>
            </a:r>
            <a:endParaRPr lang="sv-SE" sz="3600" dirty="0">
              <a:latin typeface="SolaimanLipi" pitchFamily="65" charset="0"/>
              <a:ea typeface="Nirmala UI" panose="020B0502040204020203" pitchFamily="34" charset="0"/>
              <a:cs typeface="SolaimanLipi" pitchFamily="65" charset="0"/>
            </a:endParaRPr>
          </a:p>
          <a:p>
            <a:r>
              <a:rPr lang="as-IN" sz="3600" dirty="0">
                <a:latin typeface="SolaimanLipi" pitchFamily="65" charset="0"/>
                <a:ea typeface="Nirmala UI" panose="020B0502040204020203" pitchFamily="34" charset="0"/>
                <a:cs typeface="SolaimanLipi" pitchFamily="65" charset="0"/>
              </a:rPr>
              <a:t>পরিকল্পিত পদক্ষেপের তালিকা</a:t>
            </a:r>
            <a:endParaRPr lang="en-US" sz="3600" dirty="0">
              <a:latin typeface="SolaimanLipi" pitchFamily="65" charset="0"/>
              <a:ea typeface="Nirmala UI" panose="020B0502040204020203" pitchFamily="34" charset="0"/>
              <a:cs typeface="SolaimanLipi" pitchFamily="65" charset="0"/>
            </a:endParaRPr>
          </a:p>
        </p:txBody>
      </p:sp>
      <p:pic>
        <p:nvPicPr>
          <p:cNvPr id="5" name="Bildobjekt 4">
            <a:extLst>
              <a:ext uri="{FF2B5EF4-FFF2-40B4-BE49-F238E27FC236}">
                <a16:creationId xmlns:a16="http://schemas.microsoft.com/office/drawing/2014/main" id="{116BD06E-9C26-4B65-8687-E653D3FF8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9E2161-D25D-44AC-B28C-1A2BC4297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2091" y="1629000"/>
            <a:ext cx="3587817" cy="3600000"/>
          </a:xfrm>
          <a:prstGeom prst="rect">
            <a:avLst/>
          </a:prstGeom>
        </p:spPr>
      </p:pic>
      <p:pic>
        <p:nvPicPr>
          <p:cNvPr id="3" name="Bildobjekt 2">
            <a:extLst>
              <a:ext uri="{FF2B5EF4-FFF2-40B4-BE49-F238E27FC236}">
                <a16:creationId xmlns:a16="http://schemas.microsoft.com/office/drawing/2014/main" id="{55C9B15D-CF7F-4A8C-BBDE-E366DAF00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07">
            <a:extLst>
              <a:ext uri="{FF2B5EF4-FFF2-40B4-BE49-F238E27FC236}">
                <a16:creationId xmlns:a16="http://schemas.microsoft.com/office/drawing/2014/main" id="{D824FC26-6419-4E7E-A6C9-E6281A45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12"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8">
            <a:extLst>
              <a:ext uri="{FF2B5EF4-FFF2-40B4-BE49-F238E27FC236}">
                <a16:creationId xmlns:a16="http://schemas.microsoft.com/office/drawing/2014/main" id="{3A0D94DB-1E59-45D6-A3AB-62B5EBA15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6547"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9">
            <a:extLst>
              <a:ext uri="{FF2B5EF4-FFF2-40B4-BE49-F238E27FC236}">
                <a16:creationId xmlns:a16="http://schemas.microsoft.com/office/drawing/2014/main" id="{0D38C835-0657-438C-97D8-35D7F977C4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912" y="488076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6">
            <a:extLst>
              <a:ext uri="{FF2B5EF4-FFF2-40B4-BE49-F238E27FC236}">
                <a16:creationId xmlns:a16="http://schemas.microsoft.com/office/drawing/2014/main" id="{EC62E479-7055-4A68-9F5F-23C24B9F3743}"/>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37">
            <a:extLst>
              <a:ext uri="{FF2B5EF4-FFF2-40B4-BE49-F238E27FC236}">
                <a16:creationId xmlns:a16="http://schemas.microsoft.com/office/drawing/2014/main" id="{4905D002-9AB9-42E4-84FD-CB07AB10691C}"/>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8" name="Rectangle 38">
            <a:extLst>
              <a:ext uri="{FF2B5EF4-FFF2-40B4-BE49-F238E27FC236}">
                <a16:creationId xmlns:a16="http://schemas.microsoft.com/office/drawing/2014/main" id="{230C1090-E614-455E-B716-64B7E70F515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9" name="Rectangle 39">
            <a:extLst>
              <a:ext uri="{FF2B5EF4-FFF2-40B4-BE49-F238E27FC236}">
                <a16:creationId xmlns:a16="http://schemas.microsoft.com/office/drawing/2014/main" id="{EE499726-3082-442E-87E8-40B071E020E6}"/>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0" name="Rektangel 9">
            <a:extLst>
              <a:ext uri="{FF2B5EF4-FFF2-40B4-BE49-F238E27FC236}">
                <a16:creationId xmlns:a16="http://schemas.microsoft.com/office/drawing/2014/main" id="{AE9B08B6-6ED5-4CE4-AB78-A017F82D840C}"/>
              </a:ext>
            </a:extLst>
          </p:cNvPr>
          <p:cNvSpPr/>
          <p:nvPr/>
        </p:nvSpPr>
        <p:spPr>
          <a:xfrm>
            <a:off x="2588266" y="1309469"/>
            <a:ext cx="4853685" cy="769441"/>
          </a:xfrm>
          <a:prstGeom prst="rect">
            <a:avLst/>
          </a:prstGeom>
        </p:spPr>
        <p:txBody>
          <a:bodyPr wrap="square">
            <a:spAutoFit/>
          </a:bodyPr>
          <a:lstStyle/>
          <a:p>
            <a:r>
              <a:rPr lang="as-IN" sz="4400" b="1" dirty="0">
                <a:solidFill>
                  <a:srgbClr val="000000"/>
                </a:solidFill>
                <a:latin typeface="SolaimanLipi" pitchFamily="65" charset="0"/>
                <a:ea typeface="Nirmala UI" panose="020B0502040204020203" pitchFamily="34" charset="0"/>
                <a:cs typeface="SolaimanLipi" pitchFamily="65" charset="0"/>
              </a:rPr>
              <a:t>জরুরী কৌশল</a:t>
            </a:r>
            <a:endParaRPr lang="sv-SE" sz="4400" dirty="0">
              <a:latin typeface="SolaimanLipi" pitchFamily="65" charset="0"/>
              <a:ea typeface="Nirmala UI" panose="020B0502040204020203" pitchFamily="34" charset="0"/>
              <a:cs typeface="SolaimanLipi" pitchFamily="65" charset="0"/>
            </a:endParaRPr>
          </a:p>
        </p:txBody>
      </p:sp>
      <p:sp>
        <p:nvSpPr>
          <p:cNvPr id="11" name="textruta 10">
            <a:extLst>
              <a:ext uri="{FF2B5EF4-FFF2-40B4-BE49-F238E27FC236}">
                <a16:creationId xmlns:a16="http://schemas.microsoft.com/office/drawing/2014/main" id="{FC045B1D-58C1-4840-9E5D-1410C01756EA}"/>
              </a:ext>
            </a:extLst>
          </p:cNvPr>
          <p:cNvSpPr txBox="1"/>
          <p:nvPr/>
        </p:nvSpPr>
        <p:spPr>
          <a:xfrm>
            <a:off x="2592928" y="3344224"/>
            <a:ext cx="2093843" cy="646331"/>
          </a:xfrm>
          <a:prstGeom prst="rect">
            <a:avLst/>
          </a:prstGeom>
          <a:noFill/>
        </p:spPr>
        <p:txBody>
          <a:bodyPr wrap="none" rtlCol="0">
            <a:spAutoFit/>
          </a:bodyPr>
          <a:lstStyle/>
          <a:p>
            <a:r>
              <a:rPr lang="as-IN" sz="3600" dirty="0">
                <a:latin typeface="SolaimanLipi" pitchFamily="65" charset="0"/>
                <a:ea typeface="Nirmala UI" panose="020B0502040204020203" pitchFamily="34" charset="0"/>
                <a:cs typeface="SolaimanLipi" pitchFamily="65" charset="0"/>
              </a:rPr>
              <a:t>প্রতিরোধ করা</a:t>
            </a:r>
            <a:endParaRPr lang="en-GB" sz="3600" dirty="0">
              <a:latin typeface="SolaimanLipi" pitchFamily="65" charset="0"/>
              <a:ea typeface="Nirmala UI" panose="020B0502040204020203" pitchFamily="34" charset="0"/>
              <a:cs typeface="SolaimanLipi" pitchFamily="65" charset="0"/>
            </a:endParaRPr>
          </a:p>
        </p:txBody>
      </p:sp>
      <p:sp>
        <p:nvSpPr>
          <p:cNvPr id="12" name="textruta 11">
            <a:extLst>
              <a:ext uri="{FF2B5EF4-FFF2-40B4-BE49-F238E27FC236}">
                <a16:creationId xmlns:a16="http://schemas.microsoft.com/office/drawing/2014/main" id="{4981ECF8-AED5-4D93-AC8E-ABD9FDCABC38}"/>
              </a:ext>
            </a:extLst>
          </p:cNvPr>
          <p:cNvSpPr txBox="1"/>
          <p:nvPr/>
        </p:nvSpPr>
        <p:spPr>
          <a:xfrm>
            <a:off x="2588266" y="4940433"/>
            <a:ext cx="4478281" cy="1200329"/>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সাহায্যের আবেদন করা</a:t>
            </a:r>
            <a:r>
              <a:rPr lang="en-US" sz="3600" dirty="0">
                <a:latin typeface="SolaimanLipi" pitchFamily="65" charset="0"/>
                <a:ea typeface="Nirmala UI" panose="020B0502040204020203" pitchFamily="34" charset="0"/>
                <a:cs typeface="SolaimanLipi" pitchFamily="65" charset="0"/>
              </a:rPr>
              <a:t> </a:t>
            </a:r>
          </a:p>
          <a:p>
            <a:r>
              <a:rPr lang="as-IN" sz="3600" dirty="0">
                <a:latin typeface="SolaimanLipi" pitchFamily="65" charset="0"/>
                <a:ea typeface="Nirmala UI" panose="020B0502040204020203" pitchFamily="34" charset="0"/>
                <a:cs typeface="SolaimanLipi" pitchFamily="65" charset="0"/>
              </a:rPr>
              <a:t>এবং সতর্ক করা</a:t>
            </a:r>
          </a:p>
        </p:txBody>
      </p:sp>
      <p:sp>
        <p:nvSpPr>
          <p:cNvPr id="13" name="textruta 12">
            <a:extLst>
              <a:ext uri="{FF2B5EF4-FFF2-40B4-BE49-F238E27FC236}">
                <a16:creationId xmlns:a16="http://schemas.microsoft.com/office/drawing/2014/main" id="{DB14551D-937E-40FD-9183-9627BCCE107C}"/>
              </a:ext>
            </a:extLst>
          </p:cNvPr>
          <p:cNvSpPr txBox="1"/>
          <p:nvPr/>
        </p:nvSpPr>
        <p:spPr>
          <a:xfrm>
            <a:off x="8505177" y="3328214"/>
            <a:ext cx="2772875" cy="646331"/>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দমন ও রক্ষা করা</a:t>
            </a:r>
            <a:endParaRPr lang="en-GB" sz="3600" dirty="0">
              <a:latin typeface="SolaimanLipi" pitchFamily="65" charset="0"/>
              <a:ea typeface="Nirmala UI" panose="020B0502040204020203" pitchFamily="34" charset="0"/>
              <a:cs typeface="SolaimanLipi" pitchFamily="65" charset="0"/>
            </a:endParaRPr>
          </a:p>
        </p:txBody>
      </p:sp>
      <p:pic>
        <p:nvPicPr>
          <p:cNvPr id="14" name="Bildobjekt 13">
            <a:extLst>
              <a:ext uri="{FF2B5EF4-FFF2-40B4-BE49-F238E27FC236}">
                <a16:creationId xmlns:a16="http://schemas.microsoft.com/office/drawing/2014/main" id="{75847692-669E-4287-808B-2218B5F3B95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7609" y="810693"/>
            <a:ext cx="1432467" cy="1438243"/>
          </a:xfrm>
          <a:prstGeom prst="rect">
            <a:avLst/>
          </a:prstGeom>
        </p:spPr>
      </p:pic>
      <p:pic>
        <p:nvPicPr>
          <p:cNvPr id="15" name="Bildobjekt 14">
            <a:extLst>
              <a:ext uri="{FF2B5EF4-FFF2-40B4-BE49-F238E27FC236}">
                <a16:creationId xmlns:a16="http://schemas.microsoft.com/office/drawing/2014/main" id="{29880324-1B2E-4528-8889-364EDF059E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9019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1116AC-0565-47BA-919B-693DDB11A113}"/>
              </a:ext>
            </a:extLst>
          </p:cNvPr>
          <p:cNvSpPr/>
          <p:nvPr/>
        </p:nvSpPr>
        <p:spPr>
          <a:xfrm>
            <a:off x="1145665" y="1320730"/>
            <a:ext cx="8010208" cy="3970318"/>
          </a:xfrm>
          <a:prstGeom prst="rect">
            <a:avLst/>
          </a:prstGeom>
        </p:spPr>
        <p:txBody>
          <a:bodyPr wrap="square">
            <a:spAutoFit/>
          </a:bodyPr>
          <a:lstStyle/>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হয়রানি </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ঘৃণাত্মক বক্তব্য</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ভাঙচুর  </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হামলা বা শারীরিক আক্রমণ</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উপাসনালয়ে আক্রমণ</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সাম্প্রদায়িক সহিংসতা </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নির্বিচারে গ্রেফতার</a:t>
            </a:r>
          </a:p>
        </p:txBody>
      </p:sp>
      <p:pic>
        <p:nvPicPr>
          <p:cNvPr id="4" name="Bildobjekt 3">
            <a:extLst>
              <a:ext uri="{FF2B5EF4-FFF2-40B4-BE49-F238E27FC236}">
                <a16:creationId xmlns:a16="http://schemas.microsoft.com/office/drawing/2014/main" id="{E4F8D0AC-23C4-4C65-84F6-E7C4617A54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276F446F-374E-425C-8246-0209A1F13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95999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48DC73A-B02C-45D3-81F1-C06BC16A8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7" y="1654399"/>
            <a:ext cx="3591345" cy="3600000"/>
          </a:xfrm>
          <a:prstGeom prst="rect">
            <a:avLst/>
          </a:prstGeom>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F8FD7250-BD56-4381-AF9A-292748564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8" y="1629000"/>
            <a:ext cx="3591345" cy="3600000"/>
          </a:xfrm>
          <a:prstGeom prst="rect">
            <a:avLst/>
          </a:prstGeom>
        </p:spPr>
      </p:pic>
      <p:pic>
        <p:nvPicPr>
          <p:cNvPr id="11" name="Bildobjekt 10">
            <a:extLst>
              <a:ext uri="{FF2B5EF4-FFF2-40B4-BE49-F238E27FC236}">
                <a16:creationId xmlns:a16="http://schemas.microsoft.com/office/drawing/2014/main" id="{DC981E00-0986-491C-9E6F-637286A53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2" name="Bildobjekt 148">
            <a:extLst>
              <a:ext uri="{FF2B5EF4-FFF2-40B4-BE49-F238E27FC236}">
                <a16:creationId xmlns:a16="http://schemas.microsoft.com/office/drawing/2014/main" id="{9FBD6511-151A-46CD-A9DC-B20DC0918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000" y="487115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47">
            <a:extLst>
              <a:ext uri="{FF2B5EF4-FFF2-40B4-BE49-F238E27FC236}">
                <a16:creationId xmlns:a16="http://schemas.microsoft.com/office/drawing/2014/main" id="{B7B9EB85-39BA-45C7-834E-92BAA762E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000" y="303917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888ABC-5A65-442B-B5F3-B2055F612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10" y="843583"/>
            <a:ext cx="1428251" cy="1432354"/>
          </a:xfrm>
          <a:prstGeom prst="rect">
            <a:avLst/>
          </a:prstGeom>
        </p:spPr>
      </p:pic>
      <p:pic>
        <p:nvPicPr>
          <p:cNvPr id="10" name="Bildobjekt 146">
            <a:extLst>
              <a:ext uri="{FF2B5EF4-FFF2-40B4-BE49-F238E27FC236}">
                <a16:creationId xmlns:a16="http://schemas.microsoft.com/office/drawing/2014/main" id="{B5958571-9A7A-4559-951A-A93FCAFE3C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627" y="30369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49">
            <a:extLst>
              <a:ext uri="{FF2B5EF4-FFF2-40B4-BE49-F238E27FC236}">
                <a16:creationId xmlns:a16="http://schemas.microsoft.com/office/drawing/2014/main" id="{7893EACC-F36F-4716-B8CD-C1150403BD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000" y="486367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ktangel 20">
            <a:extLst>
              <a:ext uri="{FF2B5EF4-FFF2-40B4-BE49-F238E27FC236}">
                <a16:creationId xmlns:a16="http://schemas.microsoft.com/office/drawing/2014/main" id="{56A58987-F1F7-4471-A545-3D1AA952653A}"/>
              </a:ext>
            </a:extLst>
          </p:cNvPr>
          <p:cNvSpPr/>
          <p:nvPr/>
        </p:nvSpPr>
        <p:spPr>
          <a:xfrm>
            <a:off x="2621261" y="1311973"/>
            <a:ext cx="8010208" cy="769441"/>
          </a:xfrm>
          <a:prstGeom prst="rect">
            <a:avLst/>
          </a:prstGeom>
        </p:spPr>
        <p:txBody>
          <a:bodyPr wrap="square">
            <a:spAutoFit/>
          </a:bodyPr>
          <a:lstStyle/>
          <a:p>
            <a:r>
              <a:rPr lang="as-IN" sz="4400" b="1" dirty="0">
                <a:solidFill>
                  <a:srgbClr val="000000"/>
                </a:solidFill>
                <a:latin typeface="SolaimanLipi" pitchFamily="65" charset="0"/>
                <a:ea typeface="Nirmala UI" panose="020B0502040204020203" pitchFamily="34" charset="0"/>
                <a:cs typeface="SolaimanLipi" pitchFamily="65" charset="0"/>
              </a:rPr>
              <a:t>পরিবর্তনের কৌশল</a:t>
            </a:r>
            <a:endParaRPr lang="sv-SE" sz="4400" dirty="0">
              <a:latin typeface="SolaimanLipi" pitchFamily="65" charset="0"/>
              <a:ea typeface="Nirmala UI" panose="020B0502040204020203" pitchFamily="34" charset="0"/>
              <a:cs typeface="SolaimanLipi" pitchFamily="65" charset="0"/>
            </a:endParaRPr>
          </a:p>
        </p:txBody>
      </p:sp>
      <p:sp>
        <p:nvSpPr>
          <p:cNvPr id="23" name="textruta 22">
            <a:extLst>
              <a:ext uri="{FF2B5EF4-FFF2-40B4-BE49-F238E27FC236}">
                <a16:creationId xmlns:a16="http://schemas.microsoft.com/office/drawing/2014/main" id="{23A1BDC5-8ADC-463A-B2ED-7294D9701D03}"/>
              </a:ext>
            </a:extLst>
          </p:cNvPr>
          <p:cNvSpPr txBox="1"/>
          <p:nvPr/>
        </p:nvSpPr>
        <p:spPr>
          <a:xfrm>
            <a:off x="2621261" y="5170507"/>
            <a:ext cx="1390124" cy="646331"/>
          </a:xfrm>
          <a:prstGeom prst="rect">
            <a:avLst/>
          </a:prstGeom>
          <a:noFill/>
        </p:spPr>
        <p:txBody>
          <a:bodyPr wrap="none" rtlCol="0">
            <a:spAutoFit/>
          </a:bodyPr>
          <a:lstStyle/>
          <a:p>
            <a:r>
              <a:rPr lang="as-IN" sz="3600" dirty="0">
                <a:latin typeface="SolaimanLipi" pitchFamily="65" charset="0"/>
                <a:ea typeface="Nirmala UI" panose="020B0502040204020203" pitchFamily="34" charset="0"/>
                <a:cs typeface="SolaimanLipi" pitchFamily="65" charset="0"/>
              </a:rPr>
              <a:t>প্রণোদনা</a:t>
            </a:r>
            <a:endParaRPr lang="en-GB" sz="3600" dirty="0">
              <a:latin typeface="SolaimanLipi" pitchFamily="65" charset="0"/>
              <a:ea typeface="Nirmala UI" panose="020B0502040204020203" pitchFamily="34" charset="0"/>
              <a:cs typeface="SolaimanLipi" pitchFamily="65" charset="0"/>
            </a:endParaRPr>
          </a:p>
        </p:txBody>
      </p:sp>
      <p:sp>
        <p:nvSpPr>
          <p:cNvPr id="24" name="textruta 23">
            <a:extLst>
              <a:ext uri="{FF2B5EF4-FFF2-40B4-BE49-F238E27FC236}">
                <a16:creationId xmlns:a16="http://schemas.microsoft.com/office/drawing/2014/main" id="{4EA387B1-99E2-4863-899E-09C57FAED5C7}"/>
              </a:ext>
            </a:extLst>
          </p:cNvPr>
          <p:cNvSpPr txBox="1"/>
          <p:nvPr/>
        </p:nvSpPr>
        <p:spPr>
          <a:xfrm>
            <a:off x="7729784" y="3341107"/>
            <a:ext cx="2674055" cy="644156"/>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পরামর্শ</a:t>
            </a:r>
            <a:r>
              <a:rPr lang="en-US" sz="3600" dirty="0">
                <a:latin typeface="SolaimanLipi" pitchFamily="65" charset="0"/>
                <a:ea typeface="Nirmala UI" panose="020B0502040204020203" pitchFamily="34" charset="0"/>
                <a:cs typeface="SolaimanLipi" pitchFamily="65" charset="0"/>
              </a:rPr>
              <a:t> </a:t>
            </a:r>
            <a:r>
              <a:rPr lang="as-IN" sz="3600" dirty="0">
                <a:latin typeface="SolaimanLipi" pitchFamily="65" charset="0"/>
                <a:ea typeface="Nirmala UI" panose="020B0502040204020203" pitchFamily="34" charset="0"/>
                <a:cs typeface="SolaimanLipi" pitchFamily="65" charset="0"/>
              </a:rPr>
              <a:t>করা </a:t>
            </a:r>
          </a:p>
        </p:txBody>
      </p:sp>
      <p:sp>
        <p:nvSpPr>
          <p:cNvPr id="27" name="textruta 26">
            <a:extLst>
              <a:ext uri="{FF2B5EF4-FFF2-40B4-BE49-F238E27FC236}">
                <a16:creationId xmlns:a16="http://schemas.microsoft.com/office/drawing/2014/main" id="{6C688F67-AB84-485F-BFE5-96167E7605E4}"/>
              </a:ext>
            </a:extLst>
          </p:cNvPr>
          <p:cNvSpPr txBox="1"/>
          <p:nvPr/>
        </p:nvSpPr>
        <p:spPr>
          <a:xfrm>
            <a:off x="7729785" y="5177984"/>
            <a:ext cx="2047355" cy="646331"/>
          </a:xfrm>
          <a:prstGeom prst="rect">
            <a:avLst/>
          </a:prstGeom>
          <a:noFill/>
        </p:spPr>
        <p:txBody>
          <a:bodyPr wrap="none" rtlCol="0">
            <a:spAutoFit/>
          </a:bodyPr>
          <a:lstStyle/>
          <a:p>
            <a:r>
              <a:rPr lang="as-IN" sz="3600" dirty="0">
                <a:latin typeface="SolaimanLipi" pitchFamily="65" charset="0"/>
                <a:ea typeface="Nirmala UI" panose="020B0502040204020203" pitchFamily="34" charset="0"/>
                <a:cs typeface="SolaimanLipi" pitchFamily="65" charset="0"/>
              </a:rPr>
              <a:t>আপত্তি তোলা</a:t>
            </a:r>
            <a:endParaRPr lang="en-GB" sz="3600" dirty="0">
              <a:latin typeface="SolaimanLipi" pitchFamily="65" charset="0"/>
              <a:ea typeface="Nirmala UI" panose="020B0502040204020203" pitchFamily="34" charset="0"/>
              <a:cs typeface="SolaimanLipi" pitchFamily="65" charset="0"/>
            </a:endParaRPr>
          </a:p>
        </p:txBody>
      </p:sp>
      <p:sp>
        <p:nvSpPr>
          <p:cNvPr id="31" name="textruta 30">
            <a:extLst>
              <a:ext uri="{FF2B5EF4-FFF2-40B4-BE49-F238E27FC236}">
                <a16:creationId xmlns:a16="http://schemas.microsoft.com/office/drawing/2014/main" id="{F7361C79-E86D-4BC7-BCA7-0CE8759473F7}"/>
              </a:ext>
            </a:extLst>
          </p:cNvPr>
          <p:cNvSpPr txBox="1"/>
          <p:nvPr/>
        </p:nvSpPr>
        <p:spPr>
          <a:xfrm>
            <a:off x="2621261" y="3338932"/>
            <a:ext cx="3075126" cy="646331"/>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প্রচার-প্রচারণা</a:t>
            </a:r>
            <a:endParaRPr lang="en-GB" sz="3600" dirty="0">
              <a:latin typeface="SolaimanLipi" pitchFamily="65" charset="0"/>
              <a:ea typeface="Nirmala UI" panose="020B0502040204020203" pitchFamily="34" charset="0"/>
              <a:cs typeface="SolaimanLipi" pitchFamily="65" charset="0"/>
            </a:endParaRPr>
          </a:p>
        </p:txBody>
      </p:sp>
      <p:pic>
        <p:nvPicPr>
          <p:cNvPr id="22" name="Bildobjekt 21">
            <a:extLst>
              <a:ext uri="{FF2B5EF4-FFF2-40B4-BE49-F238E27FC236}">
                <a16:creationId xmlns:a16="http://schemas.microsoft.com/office/drawing/2014/main" id="{09313D9E-2028-4656-8709-46984596C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5212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1749" y="800556"/>
            <a:ext cx="12192000" cy="3616375"/>
          </a:xfrm>
          <a:prstGeom prst="rect">
            <a:avLst/>
          </a:prstGeom>
          <a:noFill/>
        </p:spPr>
        <p:txBody>
          <a:bodyPr wrap="square" rtlCol="0">
            <a:spAutoFit/>
          </a:bodyPr>
          <a:lstStyle/>
          <a:p>
            <a:pPr algn="ctr">
              <a:lnSpc>
                <a:spcPct val="150000"/>
              </a:lnSpc>
            </a:pPr>
            <a:r>
              <a:rPr lang="as-IN" sz="3600" spc="600" dirty="0">
                <a:solidFill>
                  <a:schemeClr val="bg1"/>
                </a:solidFill>
                <a:latin typeface="SolaimanLipi" pitchFamily="65" charset="0"/>
                <a:ea typeface="Nirmala UI" panose="020B0502040204020203" pitchFamily="34" charset="0"/>
                <a:cs typeface="SolaimanLipi" pitchFamily="65" charset="0"/>
              </a:rPr>
              <a:t>অধিবেশন ৬</a:t>
            </a:r>
            <a:endParaRPr lang="en-US" sz="3600" spc="600" dirty="0">
              <a:solidFill>
                <a:schemeClr val="bg1"/>
              </a:solidFill>
              <a:latin typeface="SolaimanLipi" pitchFamily="65" charset="0"/>
              <a:ea typeface="Nirmala UI" panose="020B0502040204020203" pitchFamily="34" charset="0"/>
              <a:cs typeface="SolaimanLipi" pitchFamily="65" charset="0"/>
            </a:endParaRPr>
          </a:p>
          <a:p>
            <a:pPr algn="ctr">
              <a:lnSpc>
                <a:spcPct val="150000"/>
              </a:lnSpc>
            </a:pPr>
            <a:endParaRPr lang="as-IN" sz="1000" spc="600" dirty="0">
              <a:solidFill>
                <a:schemeClr val="bg1"/>
              </a:solidFill>
              <a:latin typeface="SolaimanLipi" pitchFamily="65" charset="0"/>
              <a:ea typeface="Nirmala UI" panose="020B0502040204020203" pitchFamily="34" charset="0"/>
              <a:cs typeface="SolaimanLipi" pitchFamily="65" charset="0"/>
            </a:endParaRPr>
          </a:p>
          <a:p>
            <a:pPr algn="ctr"/>
            <a:r>
              <a:rPr lang="as-IN" sz="6000" spc="600" dirty="0">
                <a:solidFill>
                  <a:schemeClr val="bg1"/>
                </a:solidFill>
                <a:latin typeface="SolaimanLipi" pitchFamily="65" charset="0"/>
                <a:ea typeface="Nirmala UI" panose="020B0502040204020203" pitchFamily="34" charset="0"/>
                <a:cs typeface="SolaimanLipi" pitchFamily="65" charset="0"/>
              </a:rPr>
              <a:t>গল্প থেকে অনুপ্রাণিত</a:t>
            </a:r>
            <a:endParaRPr lang="sv-SE" sz="6000" spc="600" dirty="0">
              <a:solidFill>
                <a:schemeClr val="bg1"/>
              </a:solidFill>
              <a:latin typeface="SolaimanLipi" pitchFamily="65" charset="0"/>
              <a:ea typeface="Nirmala UI" panose="020B0502040204020203" pitchFamily="34" charset="0"/>
              <a:cs typeface="SolaimanLipi" pitchFamily="65" charset="0"/>
            </a:endParaRPr>
          </a:p>
          <a:p>
            <a:pPr algn="ctr"/>
            <a:r>
              <a:rPr lang="as-IN" sz="6000" spc="600" dirty="0">
                <a:solidFill>
                  <a:schemeClr val="bg1"/>
                </a:solidFill>
                <a:latin typeface="SolaimanLipi" pitchFamily="65" charset="0"/>
                <a:ea typeface="Nirmala UI" panose="020B0502040204020203" pitchFamily="34" charset="0"/>
                <a:cs typeface="SolaimanLipi" pitchFamily="65" charset="0"/>
              </a:rPr>
              <a:t> </a:t>
            </a:r>
            <a:r>
              <a:rPr lang="sv-SE" sz="6000" spc="600" dirty="0">
                <a:solidFill>
                  <a:schemeClr val="bg1"/>
                </a:solidFill>
                <a:latin typeface="SolaimanLipi" pitchFamily="65" charset="0"/>
                <a:ea typeface="Nirmala UI" panose="020B0502040204020203" pitchFamily="34" charset="0"/>
                <a:cs typeface="SolaimanLipi" pitchFamily="65" charset="0"/>
              </a:rPr>
              <a:t>– </a:t>
            </a:r>
            <a:r>
              <a:rPr lang="as-IN" sz="6000" spc="600" dirty="0">
                <a:solidFill>
                  <a:schemeClr val="bg1"/>
                </a:solidFill>
                <a:latin typeface="SolaimanLipi" pitchFamily="65" charset="0"/>
                <a:ea typeface="Nirmala UI" panose="020B0502040204020203" pitchFamily="34" charset="0"/>
                <a:cs typeface="SolaimanLipi" pitchFamily="65" charset="0"/>
              </a:rPr>
              <a:t>কৌশল দিয়ে ক্ষমতায়িত</a:t>
            </a:r>
          </a:p>
          <a:p>
            <a:pPr algn="ctr"/>
            <a:endParaRPr lang="sv-SE" sz="4000" dirty="0">
              <a:solidFill>
                <a:schemeClr val="bg1"/>
              </a:solidFill>
              <a:latin typeface="SolaimanLipi" pitchFamily="65" charset="0"/>
              <a:ea typeface="Nirmala UI" panose="020B0502040204020203" pitchFamily="34" charset="0"/>
              <a:cs typeface="SolaimanLipi" pitchFamily="65" charset="0"/>
            </a:endParaRPr>
          </a:p>
        </p:txBody>
      </p:sp>
      <p:pic>
        <p:nvPicPr>
          <p:cNvPr id="10" name="Bildobjekt 9">
            <a:extLst>
              <a:ext uri="{FF2B5EF4-FFF2-40B4-BE49-F238E27FC236}">
                <a16:creationId xmlns:a16="http://schemas.microsoft.com/office/drawing/2014/main" id="{F973FF76-5C52-4DAB-A7D1-16EB1D4FC9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63475" y="4262274"/>
            <a:ext cx="1792122"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797A3A-D775-4603-8EF1-573BB6B26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612" y="1629000"/>
            <a:ext cx="3686578" cy="3686578"/>
          </a:xfrm>
          <a:prstGeom prst="rect">
            <a:avLst/>
          </a:prstGeom>
        </p:spPr>
      </p:pic>
      <p:pic>
        <p:nvPicPr>
          <p:cNvPr id="4" name="Bildobjekt 3">
            <a:extLst>
              <a:ext uri="{FF2B5EF4-FFF2-40B4-BE49-F238E27FC236}">
                <a16:creationId xmlns:a16="http://schemas.microsoft.com/office/drawing/2014/main" id="{C351A126-4CD8-4402-A2B9-BEDC45C36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151">
            <a:extLst>
              <a:ext uri="{FF2B5EF4-FFF2-40B4-BE49-F238E27FC236}">
                <a16:creationId xmlns:a16="http://schemas.microsoft.com/office/drawing/2014/main" id="{9E283798-8916-4057-8F57-D2CC48303F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40" y="303167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52">
            <a:extLst>
              <a:ext uri="{FF2B5EF4-FFF2-40B4-BE49-F238E27FC236}">
                <a16:creationId xmlns:a16="http://schemas.microsoft.com/office/drawing/2014/main" id="{34D955BF-4226-4A59-8270-14E7F44CBC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198" y="300493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53">
            <a:extLst>
              <a:ext uri="{FF2B5EF4-FFF2-40B4-BE49-F238E27FC236}">
                <a16:creationId xmlns:a16="http://schemas.microsoft.com/office/drawing/2014/main" id="{21A35187-E97B-484D-ACE4-0441F0AE17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740"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DCDAB0D-378C-4F17-9A6F-58D124C67995}"/>
              </a:ext>
            </a:extLst>
          </p:cNvPr>
          <p:cNvSpPr/>
          <p:nvPr/>
        </p:nvSpPr>
        <p:spPr>
          <a:xfrm>
            <a:off x="2621261" y="1309469"/>
            <a:ext cx="8010208" cy="769441"/>
          </a:xfrm>
          <a:prstGeom prst="rect">
            <a:avLst/>
          </a:prstGeom>
        </p:spPr>
        <p:txBody>
          <a:bodyPr wrap="square">
            <a:spAutoFit/>
          </a:bodyPr>
          <a:lstStyle/>
          <a:p>
            <a:r>
              <a:rPr lang="as-IN" sz="4400" b="1" dirty="0">
                <a:solidFill>
                  <a:srgbClr val="000000"/>
                </a:solidFill>
                <a:latin typeface="SolaimanLipi" pitchFamily="65" charset="0"/>
                <a:ea typeface="Nirmala UI" panose="020B0502040204020203" pitchFamily="34" charset="0"/>
                <a:cs typeface="SolaimanLipi" pitchFamily="65" charset="0"/>
              </a:rPr>
              <a:t>গড়ে তোলার কৌশল</a:t>
            </a:r>
          </a:p>
        </p:txBody>
      </p:sp>
      <p:sp>
        <p:nvSpPr>
          <p:cNvPr id="9" name="textruta 8">
            <a:extLst>
              <a:ext uri="{FF2B5EF4-FFF2-40B4-BE49-F238E27FC236}">
                <a16:creationId xmlns:a16="http://schemas.microsoft.com/office/drawing/2014/main" id="{FEA9504E-25BB-41E0-A8B4-E8A957FB0286}"/>
              </a:ext>
            </a:extLst>
          </p:cNvPr>
          <p:cNvSpPr txBox="1"/>
          <p:nvPr/>
        </p:nvSpPr>
        <p:spPr>
          <a:xfrm>
            <a:off x="2665300" y="3338505"/>
            <a:ext cx="1561646" cy="646331"/>
          </a:xfrm>
          <a:prstGeom prst="rect">
            <a:avLst/>
          </a:prstGeom>
          <a:noFill/>
        </p:spPr>
        <p:txBody>
          <a:bodyPr wrap="none" rtlCol="0">
            <a:spAutoFit/>
          </a:bodyPr>
          <a:lstStyle/>
          <a:p>
            <a:r>
              <a:rPr lang="as-IN" sz="3600" dirty="0">
                <a:latin typeface="SolaimanLipi" pitchFamily="65" charset="0"/>
                <a:ea typeface="Nirmala UI" panose="020B0502040204020203" pitchFamily="34" charset="0"/>
                <a:cs typeface="SolaimanLipi" pitchFamily="65" charset="0"/>
              </a:rPr>
              <a:t>সচেতনতা</a:t>
            </a:r>
            <a:endParaRPr lang="en-GB" sz="3600" dirty="0">
              <a:latin typeface="SolaimanLipi" pitchFamily="65" charset="0"/>
              <a:ea typeface="Nirmala UI" panose="020B0502040204020203" pitchFamily="34" charset="0"/>
              <a:cs typeface="SolaimanLipi" pitchFamily="65" charset="0"/>
            </a:endParaRPr>
          </a:p>
        </p:txBody>
      </p:sp>
      <p:sp>
        <p:nvSpPr>
          <p:cNvPr id="10" name="textruta 9">
            <a:extLst>
              <a:ext uri="{FF2B5EF4-FFF2-40B4-BE49-F238E27FC236}">
                <a16:creationId xmlns:a16="http://schemas.microsoft.com/office/drawing/2014/main" id="{B1A03911-04F2-4E7A-81A4-344052339D05}"/>
              </a:ext>
            </a:extLst>
          </p:cNvPr>
          <p:cNvSpPr txBox="1"/>
          <p:nvPr/>
        </p:nvSpPr>
        <p:spPr>
          <a:xfrm>
            <a:off x="2700658" y="5164057"/>
            <a:ext cx="1055097" cy="646331"/>
          </a:xfrm>
          <a:prstGeom prst="rect">
            <a:avLst/>
          </a:prstGeom>
          <a:noFill/>
        </p:spPr>
        <p:txBody>
          <a:bodyPr wrap="none" rtlCol="0">
            <a:spAutoFit/>
          </a:bodyPr>
          <a:lstStyle/>
          <a:p>
            <a:r>
              <a:rPr lang="as-IN" sz="3600" dirty="0">
                <a:latin typeface="SolaimanLipi" pitchFamily="65" charset="0"/>
                <a:cs typeface="SolaimanLipi" pitchFamily="65" charset="0"/>
              </a:rPr>
              <a:t>দক্ষতা</a:t>
            </a:r>
            <a:endParaRPr lang="en-GB" sz="3600" dirty="0">
              <a:latin typeface="SolaimanLipi" pitchFamily="65" charset="0"/>
              <a:cs typeface="SolaimanLipi" pitchFamily="65" charset="0"/>
            </a:endParaRPr>
          </a:p>
        </p:txBody>
      </p:sp>
      <p:sp>
        <p:nvSpPr>
          <p:cNvPr id="11" name="textruta 10">
            <a:extLst>
              <a:ext uri="{FF2B5EF4-FFF2-40B4-BE49-F238E27FC236}">
                <a16:creationId xmlns:a16="http://schemas.microsoft.com/office/drawing/2014/main" id="{7E440E65-3D1F-4AF5-9671-E5EAD20EA6C6}"/>
              </a:ext>
            </a:extLst>
          </p:cNvPr>
          <p:cNvSpPr txBox="1"/>
          <p:nvPr/>
        </p:nvSpPr>
        <p:spPr>
          <a:xfrm>
            <a:off x="7752246" y="3311769"/>
            <a:ext cx="1503938" cy="646331"/>
          </a:xfrm>
          <a:prstGeom prst="rect">
            <a:avLst/>
          </a:prstGeom>
          <a:noFill/>
        </p:spPr>
        <p:txBody>
          <a:bodyPr wrap="none" rtlCol="0">
            <a:spAutoFit/>
          </a:bodyPr>
          <a:lstStyle/>
          <a:p>
            <a:r>
              <a:rPr lang="as-IN" sz="3600" dirty="0">
                <a:latin typeface="SolaimanLipi" pitchFamily="65" charset="0"/>
                <a:cs typeface="SolaimanLipi" pitchFamily="65" charset="0"/>
              </a:rPr>
              <a:t>সম্পৃক্ততা</a:t>
            </a:r>
            <a:endParaRPr lang="en-GB" sz="3600" dirty="0">
              <a:latin typeface="SolaimanLipi" pitchFamily="65" charset="0"/>
              <a:cs typeface="SolaimanLipi" pitchFamily="65" charset="0"/>
            </a:endParaRPr>
          </a:p>
        </p:txBody>
      </p:sp>
      <p:sp>
        <p:nvSpPr>
          <p:cNvPr id="12" name="textruta 11">
            <a:extLst>
              <a:ext uri="{FF2B5EF4-FFF2-40B4-BE49-F238E27FC236}">
                <a16:creationId xmlns:a16="http://schemas.microsoft.com/office/drawing/2014/main" id="{5E8F7632-FFC6-4553-A55D-2BD7FCDFBC44}"/>
              </a:ext>
            </a:extLst>
          </p:cNvPr>
          <p:cNvSpPr txBox="1"/>
          <p:nvPr/>
        </p:nvSpPr>
        <p:spPr>
          <a:xfrm>
            <a:off x="7752246" y="5164056"/>
            <a:ext cx="1529586" cy="646331"/>
          </a:xfrm>
          <a:prstGeom prst="rect">
            <a:avLst/>
          </a:prstGeom>
          <a:noFill/>
        </p:spPr>
        <p:txBody>
          <a:bodyPr wrap="none" rtlCol="0">
            <a:spAutoFit/>
          </a:bodyPr>
          <a:lstStyle/>
          <a:p>
            <a:r>
              <a:rPr lang="as-IN" sz="3600" dirty="0">
                <a:latin typeface="SolaimanLipi" pitchFamily="65" charset="0"/>
                <a:ea typeface="Nirmala UI" panose="020B0502040204020203" pitchFamily="34" charset="0"/>
                <a:cs typeface="SolaimanLipi" pitchFamily="65" charset="0"/>
              </a:rPr>
              <a:t>নেটওয়ার্ক</a:t>
            </a:r>
            <a:endParaRPr lang="en-GB" sz="3600" dirty="0">
              <a:latin typeface="SolaimanLipi" pitchFamily="65" charset="0"/>
              <a:ea typeface="Nirmala UI" panose="020B0502040204020203" pitchFamily="34" charset="0"/>
              <a:cs typeface="SolaimanLipi" pitchFamily="65" charset="0"/>
            </a:endParaRPr>
          </a:p>
        </p:txBody>
      </p:sp>
      <p:pic>
        <p:nvPicPr>
          <p:cNvPr id="13" name="Bildobjekt 272">
            <a:extLst>
              <a:ext uri="{FF2B5EF4-FFF2-40B4-BE49-F238E27FC236}">
                <a16:creationId xmlns:a16="http://schemas.microsoft.com/office/drawing/2014/main" id="{75243EB1-0A51-4CE2-AEF7-585D2752C3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1947"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37">
            <a:extLst>
              <a:ext uri="{FF2B5EF4-FFF2-40B4-BE49-F238E27FC236}">
                <a16:creationId xmlns:a16="http://schemas.microsoft.com/office/drawing/2014/main" id="{6E39B088-F3BA-4151-BC00-8636EE18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563" y="834331"/>
            <a:ext cx="1440000" cy="1440000"/>
          </a:xfrm>
          <a:prstGeom prst="rect">
            <a:avLst/>
          </a:prstGeom>
        </p:spPr>
      </p:pic>
    </p:spTree>
    <p:extLst>
      <p:ext uri="{BB962C8B-B14F-4D97-AF65-F5344CB8AC3E}">
        <p14:creationId xmlns:p14="http://schemas.microsoft.com/office/powerpoint/2010/main" val="41810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75AD6FA1-FC94-4C8F-B3C0-7B4F20859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8547" y="1631485"/>
            <a:ext cx="3591408" cy="3597515"/>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3F51B65-126F-47A8-9EE5-1D563A6C4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08" y="809655"/>
            <a:ext cx="1436563" cy="1440000"/>
          </a:xfrm>
          <a:prstGeom prst="rect">
            <a:avLst/>
          </a:prstGeom>
        </p:spPr>
      </p:pic>
      <p:pic>
        <p:nvPicPr>
          <p:cNvPr id="15" name="Bildobjekt 156">
            <a:extLst>
              <a:ext uri="{FF2B5EF4-FFF2-40B4-BE49-F238E27FC236}">
                <a16:creationId xmlns:a16="http://schemas.microsoft.com/office/drawing/2014/main" id="{4DB3AD02-BD4D-4D7D-89BB-4E18B1C67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843" y="30216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7">
            <a:extLst>
              <a:ext uri="{FF2B5EF4-FFF2-40B4-BE49-F238E27FC236}">
                <a16:creationId xmlns:a16="http://schemas.microsoft.com/office/drawing/2014/main" id="{1938C75B-0376-4AAF-92E3-44A0A7420D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908" y="299038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58">
            <a:extLst>
              <a:ext uri="{FF2B5EF4-FFF2-40B4-BE49-F238E27FC236}">
                <a16:creationId xmlns:a16="http://schemas.microsoft.com/office/drawing/2014/main" id="{F72176EB-24ED-47B0-A15B-8F9E5DB65C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398" y="483678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59">
            <a:extLst>
              <a:ext uri="{FF2B5EF4-FFF2-40B4-BE49-F238E27FC236}">
                <a16:creationId xmlns:a16="http://schemas.microsoft.com/office/drawing/2014/main" id="{C5394DF1-6BBA-43FA-B762-E3CC92141B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1657" y="484717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4B8437B-5FF7-4D7C-8005-A59D08DF1766}"/>
              </a:ext>
            </a:extLst>
          </p:cNvPr>
          <p:cNvSpPr/>
          <p:nvPr/>
        </p:nvSpPr>
        <p:spPr>
          <a:xfrm>
            <a:off x="2610870" y="1309469"/>
            <a:ext cx="8010208" cy="769441"/>
          </a:xfrm>
          <a:prstGeom prst="rect">
            <a:avLst/>
          </a:prstGeom>
        </p:spPr>
        <p:txBody>
          <a:bodyPr wrap="square">
            <a:spAutoFit/>
          </a:bodyPr>
          <a:lstStyle/>
          <a:p>
            <a:r>
              <a:rPr lang="as-IN" sz="4400" b="1" dirty="0">
                <a:solidFill>
                  <a:srgbClr val="000000"/>
                </a:solidFill>
                <a:latin typeface="SolaimanLipi" pitchFamily="65" charset="0"/>
                <a:ea typeface="Nirmala UI" panose="020B0502040204020203" pitchFamily="34" charset="0"/>
                <a:cs typeface="SolaimanLipi" pitchFamily="65" charset="0"/>
              </a:rPr>
              <a:t>নিরাময় কৌশল</a:t>
            </a:r>
          </a:p>
        </p:txBody>
      </p:sp>
      <p:sp>
        <p:nvSpPr>
          <p:cNvPr id="19" name="textruta 18">
            <a:extLst>
              <a:ext uri="{FF2B5EF4-FFF2-40B4-BE49-F238E27FC236}">
                <a16:creationId xmlns:a16="http://schemas.microsoft.com/office/drawing/2014/main" id="{2D60B49C-7E27-4F6A-8562-354100FA31D2}"/>
              </a:ext>
            </a:extLst>
          </p:cNvPr>
          <p:cNvSpPr txBox="1"/>
          <p:nvPr/>
        </p:nvSpPr>
        <p:spPr>
          <a:xfrm>
            <a:off x="2665300" y="2800073"/>
            <a:ext cx="3567166" cy="1754326"/>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বস্তুগত এবং </a:t>
            </a:r>
          </a:p>
          <a:p>
            <a:r>
              <a:rPr lang="as-IN" sz="3600" dirty="0">
                <a:latin typeface="SolaimanLipi" pitchFamily="65" charset="0"/>
                <a:ea typeface="Nirmala UI" panose="020B0502040204020203" pitchFamily="34" charset="0"/>
                <a:cs typeface="SolaimanLipi" pitchFamily="65" charset="0"/>
              </a:rPr>
              <a:t>মনোসামাজিক</a:t>
            </a:r>
          </a:p>
          <a:p>
            <a:r>
              <a:rPr lang="as-IN" sz="3600" dirty="0">
                <a:latin typeface="SolaimanLipi" pitchFamily="65" charset="0"/>
                <a:ea typeface="Nirmala UI" panose="020B0502040204020203" pitchFamily="34" charset="0"/>
                <a:cs typeface="SolaimanLipi" pitchFamily="65" charset="0"/>
              </a:rPr>
              <a:t>সহায়তা</a:t>
            </a:r>
            <a:endParaRPr lang="en-GB" sz="3600" dirty="0">
              <a:latin typeface="SolaimanLipi" pitchFamily="65" charset="0"/>
              <a:ea typeface="Nirmala UI" panose="020B0502040204020203" pitchFamily="34" charset="0"/>
              <a:cs typeface="SolaimanLipi" pitchFamily="65" charset="0"/>
            </a:endParaRPr>
          </a:p>
        </p:txBody>
      </p:sp>
      <p:sp>
        <p:nvSpPr>
          <p:cNvPr id="20" name="textruta 19">
            <a:extLst>
              <a:ext uri="{FF2B5EF4-FFF2-40B4-BE49-F238E27FC236}">
                <a16:creationId xmlns:a16="http://schemas.microsoft.com/office/drawing/2014/main" id="{90D6AAC3-A285-4FE8-B488-9B2D89CD9E32}"/>
              </a:ext>
            </a:extLst>
          </p:cNvPr>
          <p:cNvSpPr txBox="1"/>
          <p:nvPr/>
        </p:nvSpPr>
        <p:spPr>
          <a:xfrm>
            <a:off x="2665300" y="5143618"/>
            <a:ext cx="3116559" cy="646331"/>
          </a:xfrm>
          <a:prstGeom prst="rect">
            <a:avLst/>
          </a:prstGeom>
          <a:noFill/>
        </p:spPr>
        <p:txBody>
          <a:bodyPr wrap="none" rtlCol="0">
            <a:spAutoFit/>
          </a:bodyPr>
          <a:lstStyle/>
          <a:p>
            <a:r>
              <a:rPr lang="as-IN" sz="3600" dirty="0">
                <a:latin typeface="SolaimanLipi" pitchFamily="65" charset="0"/>
                <a:ea typeface="Nirmala UI" panose="020B0502040204020203" pitchFamily="34" charset="0"/>
                <a:cs typeface="SolaimanLipi" pitchFamily="65" charset="0"/>
              </a:rPr>
              <a:t>ন্যায় বিচার দাবী করা</a:t>
            </a:r>
          </a:p>
        </p:txBody>
      </p:sp>
      <p:sp>
        <p:nvSpPr>
          <p:cNvPr id="21" name="textruta 20">
            <a:extLst>
              <a:ext uri="{FF2B5EF4-FFF2-40B4-BE49-F238E27FC236}">
                <a16:creationId xmlns:a16="http://schemas.microsoft.com/office/drawing/2014/main" id="{A37EBD11-E495-4CB5-A31A-11DE1EEA42B4}"/>
              </a:ext>
            </a:extLst>
          </p:cNvPr>
          <p:cNvSpPr txBox="1"/>
          <p:nvPr/>
        </p:nvSpPr>
        <p:spPr>
          <a:xfrm>
            <a:off x="8067350" y="3348615"/>
            <a:ext cx="4124650" cy="646331"/>
          </a:xfrm>
          <a:prstGeom prst="rect">
            <a:avLst/>
          </a:prstGeom>
          <a:noFill/>
        </p:spPr>
        <p:txBody>
          <a:bodyPr wrap="square" rtlCol="0">
            <a:spAutoFit/>
          </a:bodyPr>
          <a:lstStyle/>
          <a:p>
            <a:r>
              <a:rPr lang="as-IN" sz="3600" dirty="0">
                <a:latin typeface="SolaimanLipi" pitchFamily="65" charset="0"/>
                <a:ea typeface="Nirmala UI" panose="020B0502040204020203" pitchFamily="34" charset="0"/>
                <a:cs typeface="SolaimanLipi" pitchFamily="65" charset="0"/>
              </a:rPr>
              <a:t>লঙ্ঘন নথিভূক্ত করা</a:t>
            </a:r>
          </a:p>
        </p:txBody>
      </p:sp>
      <p:sp>
        <p:nvSpPr>
          <p:cNvPr id="22" name="textruta 21">
            <a:extLst>
              <a:ext uri="{FF2B5EF4-FFF2-40B4-BE49-F238E27FC236}">
                <a16:creationId xmlns:a16="http://schemas.microsoft.com/office/drawing/2014/main" id="{7652C187-EDD6-4255-BD9A-A7089D306B55}"/>
              </a:ext>
            </a:extLst>
          </p:cNvPr>
          <p:cNvSpPr txBox="1"/>
          <p:nvPr/>
        </p:nvSpPr>
        <p:spPr>
          <a:xfrm>
            <a:off x="8067350" y="5143617"/>
            <a:ext cx="1588897" cy="646331"/>
          </a:xfrm>
          <a:prstGeom prst="rect">
            <a:avLst/>
          </a:prstGeom>
          <a:noFill/>
        </p:spPr>
        <p:txBody>
          <a:bodyPr wrap="none" rtlCol="0">
            <a:spAutoFit/>
          </a:bodyPr>
          <a:lstStyle/>
          <a:p>
            <a:r>
              <a:rPr lang="as-IN" sz="3600" dirty="0">
                <a:latin typeface="SolaimanLipi" pitchFamily="65" charset="0"/>
                <a:ea typeface="Nirmala UI" panose="020B0502040204020203" pitchFamily="34" charset="0"/>
                <a:cs typeface="SolaimanLipi" pitchFamily="65" charset="0"/>
              </a:rPr>
              <a:t>স্মরণ করা</a:t>
            </a:r>
            <a:endParaRPr lang="en-GB" sz="3600" dirty="0">
              <a:latin typeface="SolaimanLipi" pitchFamily="65" charset="0"/>
              <a:ea typeface="Nirmala UI" panose="020B0502040204020203" pitchFamily="34" charset="0"/>
              <a:cs typeface="SolaimanLipi" pitchFamily="65" charset="0"/>
            </a:endParaRPr>
          </a:p>
        </p:txBody>
      </p:sp>
      <p:pic>
        <p:nvPicPr>
          <p:cNvPr id="23" name="Bildobjekt 22">
            <a:extLst>
              <a:ext uri="{FF2B5EF4-FFF2-40B4-BE49-F238E27FC236}">
                <a16:creationId xmlns:a16="http://schemas.microsoft.com/office/drawing/2014/main" id="{D70BD78D-D2F0-4259-85D4-4A4D7A173C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78344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
        <p:cNvGrpSpPr/>
        <p:nvPr/>
      </p:nvGrpSpPr>
      <p:grpSpPr>
        <a:xfrm>
          <a:off x="0" y="0"/>
          <a:ext cx="0" cy="0"/>
          <a:chOff x="0" y="0"/>
          <a:chExt cx="0" cy="0"/>
        </a:xfrm>
      </p:grpSpPr>
      <p:sp>
        <p:nvSpPr>
          <p:cNvPr id="18" name="Rectangle 35">
            <a:extLst>
              <a:ext uri="{FF2B5EF4-FFF2-40B4-BE49-F238E27FC236}">
                <a16:creationId xmlns:a16="http://schemas.microsoft.com/office/drawing/2014/main" id="{009A235D-E2A1-453B-A23F-B98CBF6ED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2" name="Rectangle 39">
            <a:extLst>
              <a:ext uri="{FF2B5EF4-FFF2-40B4-BE49-F238E27FC236}">
                <a16:creationId xmlns:a16="http://schemas.microsoft.com/office/drawing/2014/main" id="{B3432EAA-BBF9-47BA-B140-9695BD37F52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DC79602D-3044-4A4B-88B5-13C0E7289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3" name="Grupp 2">
            <a:extLst>
              <a:ext uri="{FF2B5EF4-FFF2-40B4-BE49-F238E27FC236}">
                <a16:creationId xmlns:a16="http://schemas.microsoft.com/office/drawing/2014/main" id="{02AA4510-46A1-4B96-9075-13CCEBD732A7}"/>
              </a:ext>
            </a:extLst>
          </p:cNvPr>
          <p:cNvGrpSpPr/>
          <p:nvPr/>
        </p:nvGrpSpPr>
        <p:grpSpPr>
          <a:xfrm>
            <a:off x="399482" y="458287"/>
            <a:ext cx="11396478" cy="6164815"/>
            <a:chOff x="399482" y="458287"/>
            <a:chExt cx="11396478" cy="6164815"/>
          </a:xfrm>
        </p:grpSpPr>
        <p:sp>
          <p:nvSpPr>
            <p:cNvPr id="20" name="Rektangel: rundade hörn 19">
              <a:extLst>
                <a:ext uri="{FF2B5EF4-FFF2-40B4-BE49-F238E27FC236}">
                  <a16:creationId xmlns:a16="http://schemas.microsoft.com/office/drawing/2014/main" id="{BB018FDA-A982-4811-B39B-E9E455C24407}"/>
                </a:ext>
              </a:extLst>
            </p:cNvPr>
            <p:cNvSpPr/>
            <p:nvPr/>
          </p:nvSpPr>
          <p:spPr>
            <a:xfrm>
              <a:off x="4049855" y="1618298"/>
              <a:ext cx="1999372" cy="180589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s-IN" dirty="0">
                  <a:solidFill>
                    <a:schemeClr val="bg1"/>
                  </a:solidFill>
                  <a:latin typeface="SolaimanLipi" pitchFamily="65" charset="0"/>
                  <a:ea typeface="Nirmala UI" panose="020B0502040204020203" pitchFamily="34" charset="0"/>
                  <a:cs typeface="SolaimanLipi" pitchFamily="65" charset="0"/>
                </a:rPr>
                <a:t>প্রতিরোধ করা</a:t>
              </a:r>
            </a:p>
            <a:p>
              <a:pPr algn="ctr"/>
              <a:r>
                <a:rPr lang="as-IN" dirty="0">
                  <a:solidFill>
                    <a:schemeClr val="bg1"/>
                  </a:solidFill>
                  <a:latin typeface="SolaimanLipi" pitchFamily="65" charset="0"/>
                  <a:ea typeface="Nirmala UI" panose="020B0502040204020203" pitchFamily="34" charset="0"/>
                  <a:cs typeface="SolaimanLipi" pitchFamily="65" charset="0"/>
                </a:rPr>
                <a:t>দমনও রক্ষা করা</a:t>
              </a:r>
            </a:p>
            <a:p>
              <a:pPr algn="ctr"/>
              <a:r>
                <a:rPr lang="as-IN" dirty="0">
                  <a:solidFill>
                    <a:schemeClr val="bg1"/>
                  </a:solidFill>
                  <a:latin typeface="SolaimanLipi" pitchFamily="65" charset="0"/>
                  <a:ea typeface="Nirmala UI" panose="020B0502040204020203" pitchFamily="34" charset="0"/>
                  <a:cs typeface="SolaimanLipi" pitchFamily="65" charset="0"/>
                </a:rPr>
                <a:t>সাহায্যের জন্য ডাকাডাকি  করা</a:t>
              </a:r>
            </a:p>
            <a:p>
              <a:pPr algn="ctr"/>
              <a:r>
                <a:rPr lang="as-IN" dirty="0">
                  <a:solidFill>
                    <a:schemeClr val="bg1"/>
                  </a:solidFill>
                  <a:latin typeface="SolaimanLipi" pitchFamily="65" charset="0"/>
                  <a:ea typeface="Nirmala UI" panose="020B0502040204020203" pitchFamily="34" charset="0"/>
                  <a:cs typeface="SolaimanLipi" pitchFamily="65" charset="0"/>
                </a:rPr>
                <a:t>এবং সতর্ক করা</a:t>
              </a:r>
              <a:endParaRPr lang="en-GB" dirty="0">
                <a:solidFill>
                  <a:schemeClr val="bg1"/>
                </a:solidFill>
                <a:latin typeface="SolaimanLipi" pitchFamily="65" charset="0"/>
                <a:ea typeface="Nirmala UI" panose="020B0502040204020203" pitchFamily="34" charset="0"/>
                <a:cs typeface="SolaimanLipi" pitchFamily="65" charset="0"/>
              </a:endParaRPr>
            </a:p>
          </p:txBody>
        </p:sp>
        <p:sp>
          <p:nvSpPr>
            <p:cNvPr id="33" name="Rektangel: rundade hörn 32">
              <a:extLst>
                <a:ext uri="{FF2B5EF4-FFF2-40B4-BE49-F238E27FC236}">
                  <a16:creationId xmlns:a16="http://schemas.microsoft.com/office/drawing/2014/main" id="{D4A03BAD-F563-44CF-9044-817BC40CD8ED}"/>
                </a:ext>
              </a:extLst>
            </p:cNvPr>
            <p:cNvSpPr/>
            <p:nvPr/>
          </p:nvSpPr>
          <p:spPr>
            <a:xfrm>
              <a:off x="6188025" y="1618298"/>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s-IN" dirty="0">
                  <a:solidFill>
                    <a:schemeClr val="bg1"/>
                  </a:solidFill>
                  <a:latin typeface="SolaimanLipi" pitchFamily="65" charset="0"/>
                  <a:ea typeface="Nirmala UI" panose="020B0502040204020203" pitchFamily="34" charset="0"/>
                  <a:cs typeface="SolaimanLipi" pitchFamily="65" charset="0"/>
                </a:rPr>
                <a:t>প্রচার-প্রচারণা</a:t>
              </a:r>
            </a:p>
            <a:p>
              <a:pPr algn="ctr"/>
              <a:r>
                <a:rPr lang="as-IN" dirty="0">
                  <a:solidFill>
                    <a:schemeClr val="bg1"/>
                  </a:solidFill>
                  <a:latin typeface="SolaimanLipi" pitchFamily="65" charset="0"/>
                  <a:ea typeface="Nirmala UI" panose="020B0502040204020203" pitchFamily="34" charset="0"/>
                  <a:cs typeface="SolaimanLipi" pitchFamily="65" charset="0"/>
                </a:rPr>
                <a:t>পরামর্শ</a:t>
              </a:r>
              <a:r>
                <a:rPr lang="en-US" dirty="0">
                  <a:solidFill>
                    <a:schemeClr val="bg1"/>
                  </a:solidFill>
                  <a:latin typeface="SolaimanLipi" pitchFamily="65" charset="0"/>
                  <a:ea typeface="Nirmala UI" panose="020B0502040204020203" pitchFamily="34" charset="0"/>
                  <a:cs typeface="SolaimanLipi" pitchFamily="65" charset="0"/>
                </a:rPr>
                <a:t> </a:t>
              </a:r>
              <a:r>
                <a:rPr lang="as-IN" dirty="0">
                  <a:solidFill>
                    <a:schemeClr val="bg1"/>
                  </a:solidFill>
                  <a:latin typeface="SolaimanLipi" pitchFamily="65" charset="0"/>
                  <a:ea typeface="Nirmala UI" panose="020B0502040204020203" pitchFamily="34" charset="0"/>
                  <a:cs typeface="SolaimanLipi" pitchFamily="65" charset="0"/>
                </a:rPr>
                <a:t>করা</a:t>
              </a:r>
            </a:p>
            <a:p>
              <a:pPr algn="ctr"/>
              <a:r>
                <a:rPr lang="as-IN" dirty="0">
                  <a:solidFill>
                    <a:schemeClr val="bg1"/>
                  </a:solidFill>
                  <a:latin typeface="SolaimanLipi" pitchFamily="65" charset="0"/>
                  <a:ea typeface="Nirmala UI" panose="020B0502040204020203" pitchFamily="34" charset="0"/>
                  <a:cs typeface="SolaimanLipi" pitchFamily="65" charset="0"/>
                </a:rPr>
                <a:t>প্রণোদনা</a:t>
              </a:r>
            </a:p>
            <a:p>
              <a:pPr algn="ctr"/>
              <a:r>
                <a:rPr lang="as-IN" dirty="0">
                  <a:solidFill>
                    <a:schemeClr val="bg1"/>
                  </a:solidFill>
                  <a:latin typeface="SolaimanLipi" pitchFamily="65" charset="0"/>
                  <a:ea typeface="Nirmala UI" panose="020B0502040204020203" pitchFamily="34" charset="0"/>
                  <a:cs typeface="SolaimanLipi" pitchFamily="65" charset="0"/>
                </a:rPr>
                <a:t>আপত্তি তোলা</a:t>
              </a:r>
              <a:endParaRPr lang="en-GB" dirty="0">
                <a:solidFill>
                  <a:schemeClr val="bg1"/>
                </a:solidFill>
                <a:latin typeface="SolaimanLipi" pitchFamily="65" charset="0"/>
                <a:ea typeface="Nirmala UI" panose="020B0502040204020203" pitchFamily="34" charset="0"/>
                <a:cs typeface="SolaimanLipi" pitchFamily="65" charset="0"/>
              </a:endParaRPr>
            </a:p>
          </p:txBody>
        </p:sp>
        <p:sp>
          <p:nvSpPr>
            <p:cNvPr id="34" name="Rektangel: rundade hörn 33">
              <a:extLst>
                <a:ext uri="{FF2B5EF4-FFF2-40B4-BE49-F238E27FC236}">
                  <a16:creationId xmlns:a16="http://schemas.microsoft.com/office/drawing/2014/main" id="{2AFDEB4A-16BB-4CBF-9ABB-692017F5966A}"/>
                </a:ext>
              </a:extLst>
            </p:cNvPr>
            <p:cNvSpPr/>
            <p:nvPr/>
          </p:nvSpPr>
          <p:spPr>
            <a:xfrm>
              <a:off x="4049855" y="3557911"/>
              <a:ext cx="1999372"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chemeClr val="bg1"/>
                  </a:solidFill>
                  <a:latin typeface="SolaimanLipi" pitchFamily="65" charset="0"/>
                  <a:ea typeface="Nirmala UI" panose="020B0502040204020203" pitchFamily="34" charset="0"/>
                  <a:cs typeface="SolaimanLipi" pitchFamily="65" charset="0"/>
                </a:rPr>
                <a:t>সচেতনতা</a:t>
              </a:r>
            </a:p>
            <a:p>
              <a:pPr algn="ctr"/>
              <a:r>
                <a:rPr lang="as-IN" dirty="0">
                  <a:solidFill>
                    <a:schemeClr val="bg1"/>
                  </a:solidFill>
                  <a:latin typeface="SolaimanLipi" pitchFamily="65" charset="0"/>
                  <a:ea typeface="Nirmala UI" panose="020B0502040204020203" pitchFamily="34" charset="0"/>
                  <a:cs typeface="SolaimanLipi" pitchFamily="65" charset="0"/>
                </a:rPr>
                <a:t>সম্পৃক্ততা</a:t>
              </a:r>
            </a:p>
            <a:p>
              <a:pPr algn="ctr"/>
              <a:r>
                <a:rPr lang="as-IN" dirty="0">
                  <a:solidFill>
                    <a:schemeClr val="bg1"/>
                  </a:solidFill>
                  <a:latin typeface="SolaimanLipi" pitchFamily="65" charset="0"/>
                  <a:ea typeface="Nirmala UI" panose="020B0502040204020203" pitchFamily="34" charset="0"/>
                  <a:cs typeface="SolaimanLipi" pitchFamily="65" charset="0"/>
                </a:rPr>
                <a:t>দক্ষতা</a:t>
              </a:r>
            </a:p>
            <a:p>
              <a:pPr algn="ctr"/>
              <a:r>
                <a:rPr lang="as-IN" dirty="0">
                  <a:solidFill>
                    <a:schemeClr val="bg1"/>
                  </a:solidFill>
                  <a:latin typeface="SolaimanLipi" pitchFamily="65" charset="0"/>
                  <a:ea typeface="Nirmala UI" panose="020B0502040204020203" pitchFamily="34" charset="0"/>
                  <a:cs typeface="SolaimanLipi" pitchFamily="65" charset="0"/>
                </a:rPr>
                <a:t>নেটওয়ার্ক</a:t>
              </a:r>
              <a:endParaRPr lang="en-GB" dirty="0">
                <a:solidFill>
                  <a:schemeClr val="bg1"/>
                </a:solidFill>
                <a:latin typeface="SolaimanLipi" pitchFamily="65" charset="0"/>
                <a:ea typeface="Nirmala UI" panose="020B0502040204020203" pitchFamily="34" charset="0"/>
                <a:cs typeface="SolaimanLipi" pitchFamily="65" charset="0"/>
              </a:endParaRPr>
            </a:p>
          </p:txBody>
        </p:sp>
        <p:sp>
          <p:nvSpPr>
            <p:cNvPr id="35" name="Rektangel: rundade hörn 34">
              <a:extLst>
                <a:ext uri="{FF2B5EF4-FFF2-40B4-BE49-F238E27FC236}">
                  <a16:creationId xmlns:a16="http://schemas.microsoft.com/office/drawing/2014/main" id="{F8046984-9084-42D1-869C-D4302F0E3087}"/>
                </a:ext>
              </a:extLst>
            </p:cNvPr>
            <p:cNvSpPr/>
            <p:nvPr/>
          </p:nvSpPr>
          <p:spPr>
            <a:xfrm>
              <a:off x="6188025" y="3557911"/>
              <a:ext cx="1999372" cy="180589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s-IN" dirty="0">
                  <a:solidFill>
                    <a:schemeClr val="bg1"/>
                  </a:solidFill>
                  <a:latin typeface="SolaimanLipi" pitchFamily="65" charset="0"/>
                  <a:ea typeface="Nirmala UI" panose="020B0502040204020203" pitchFamily="34" charset="0"/>
                  <a:cs typeface="SolaimanLipi" pitchFamily="65" charset="0"/>
                </a:rPr>
                <a:t>সহায়তা</a:t>
              </a:r>
            </a:p>
            <a:p>
              <a:pPr algn="ctr"/>
              <a:r>
                <a:rPr lang="as-IN" dirty="0">
                  <a:solidFill>
                    <a:schemeClr val="bg1"/>
                  </a:solidFill>
                  <a:latin typeface="SolaimanLipi" pitchFamily="65" charset="0"/>
                  <a:ea typeface="Nirmala UI" panose="020B0502040204020203" pitchFamily="34" charset="0"/>
                  <a:cs typeface="SolaimanLipi" pitchFamily="65" charset="0"/>
                </a:rPr>
                <a:t>লঙ্ঘন নথিভূক্ত করা ন্যায়বিচার দাবী করা</a:t>
              </a:r>
            </a:p>
            <a:p>
              <a:pPr algn="ctr"/>
              <a:r>
                <a:rPr lang="as-IN" dirty="0">
                  <a:solidFill>
                    <a:schemeClr val="bg1"/>
                  </a:solidFill>
                  <a:latin typeface="SolaimanLipi" pitchFamily="65" charset="0"/>
                  <a:ea typeface="Nirmala UI" panose="020B0502040204020203" pitchFamily="34" charset="0"/>
                  <a:cs typeface="SolaimanLipi" pitchFamily="65" charset="0"/>
                </a:rPr>
                <a:t>স্মরণ করা</a:t>
              </a:r>
              <a:endParaRPr lang="en-GB" dirty="0">
                <a:solidFill>
                  <a:schemeClr val="bg1"/>
                </a:solidFill>
                <a:latin typeface="SolaimanLipi" pitchFamily="65" charset="0"/>
                <a:ea typeface="Nirmala UI" panose="020B0502040204020203" pitchFamily="34" charset="0"/>
                <a:cs typeface="SolaimanLipi" pitchFamily="65" charset="0"/>
              </a:endParaRPr>
            </a:p>
          </p:txBody>
        </p:sp>
        <p:grpSp>
          <p:nvGrpSpPr>
            <p:cNvPr id="30" name="Grupp 29">
              <a:extLst>
                <a:ext uri="{FF2B5EF4-FFF2-40B4-BE49-F238E27FC236}">
                  <a16:creationId xmlns:a16="http://schemas.microsoft.com/office/drawing/2014/main" id="{DE8BAAB2-1D25-4A9C-8E40-65B5B79E299C}"/>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FCDEDB8D-26D7-44CB-87C7-3FBABF520B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Bildobjekt 56">
                <a:extLst>
                  <a:ext uri="{FF2B5EF4-FFF2-40B4-BE49-F238E27FC236}">
                    <a16:creationId xmlns:a16="http://schemas.microsoft.com/office/drawing/2014/main" id="{2F12D4B8-9F38-4182-86E3-3C39B224A1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107">
                <a:extLst>
                  <a:ext uri="{FF2B5EF4-FFF2-40B4-BE49-F238E27FC236}">
                    <a16:creationId xmlns:a16="http://schemas.microsoft.com/office/drawing/2014/main" id="{1640BF5A-3FFB-40F1-AC35-908A172513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8">
                <a:extLst>
                  <a:ext uri="{FF2B5EF4-FFF2-40B4-BE49-F238E27FC236}">
                    <a16:creationId xmlns:a16="http://schemas.microsoft.com/office/drawing/2014/main" id="{F3266E80-11EC-4BE6-B837-8493705A8B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9">
                <a:extLst>
                  <a:ext uri="{FF2B5EF4-FFF2-40B4-BE49-F238E27FC236}">
                    <a16:creationId xmlns:a16="http://schemas.microsoft.com/office/drawing/2014/main" id="{8876BE42-AAFB-4AC2-8861-A028873936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5">
                <a:extLst>
                  <a:ext uri="{FF2B5EF4-FFF2-40B4-BE49-F238E27FC236}">
                    <a16:creationId xmlns:a16="http://schemas.microsoft.com/office/drawing/2014/main" id="{3D21A84F-44F8-4A3C-BFE0-7BFB72CBDC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1">
                <a:extLst>
                  <a:ext uri="{FF2B5EF4-FFF2-40B4-BE49-F238E27FC236}">
                    <a16:creationId xmlns:a16="http://schemas.microsoft.com/office/drawing/2014/main" id="{EE8A9E65-DAAF-49DE-874F-E4458570C1C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3">
                <a:extLst>
                  <a:ext uri="{FF2B5EF4-FFF2-40B4-BE49-F238E27FC236}">
                    <a16:creationId xmlns:a16="http://schemas.microsoft.com/office/drawing/2014/main" id="{87DB61E7-607B-457B-B50F-3D8349C3D5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4">
                <a:extLst>
                  <a:ext uri="{FF2B5EF4-FFF2-40B4-BE49-F238E27FC236}">
                    <a16:creationId xmlns:a16="http://schemas.microsoft.com/office/drawing/2014/main" id="{9869C61C-25FA-45E8-A910-46568A7F878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269">
                <a:extLst>
                  <a:ext uri="{FF2B5EF4-FFF2-40B4-BE49-F238E27FC236}">
                    <a16:creationId xmlns:a16="http://schemas.microsoft.com/office/drawing/2014/main" id="{58CBDA8D-6E01-48E0-8B0B-89EE3C74E9D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70">
                <a:extLst>
                  <a:ext uri="{FF2B5EF4-FFF2-40B4-BE49-F238E27FC236}">
                    <a16:creationId xmlns:a16="http://schemas.microsoft.com/office/drawing/2014/main" id="{D84A2D11-624B-4571-B172-D14FD300173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1">
                <a:extLst>
                  <a:ext uri="{FF2B5EF4-FFF2-40B4-BE49-F238E27FC236}">
                    <a16:creationId xmlns:a16="http://schemas.microsoft.com/office/drawing/2014/main" id="{0C9F0A80-70D7-4F4A-B350-CD3FDB9774C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2">
                <a:extLst>
                  <a:ext uri="{FF2B5EF4-FFF2-40B4-BE49-F238E27FC236}">
                    <a16:creationId xmlns:a16="http://schemas.microsoft.com/office/drawing/2014/main" id="{55D16D23-5A5E-424E-A2DB-CA0BFB7A14C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55">
                <a:extLst>
                  <a:ext uri="{FF2B5EF4-FFF2-40B4-BE49-F238E27FC236}">
                    <a16:creationId xmlns:a16="http://schemas.microsoft.com/office/drawing/2014/main" id="{C251E26D-4611-4F10-97CF-32AEAFF7045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8" name="Bildobjekt 57">
                <a:extLst>
                  <a:ext uri="{FF2B5EF4-FFF2-40B4-BE49-F238E27FC236}">
                    <a16:creationId xmlns:a16="http://schemas.microsoft.com/office/drawing/2014/main" id="{D8108F73-7056-455D-A99E-D5745FC7B40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26">
                <a:extLst>
                  <a:ext uri="{FF2B5EF4-FFF2-40B4-BE49-F238E27FC236}">
                    <a16:creationId xmlns:a16="http://schemas.microsoft.com/office/drawing/2014/main" id="{E3510B83-0F50-404D-9D40-47A48E4AD9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0" name="Bildobjekt 27">
                <a:extLst>
                  <a:ext uri="{FF2B5EF4-FFF2-40B4-BE49-F238E27FC236}">
                    <a16:creationId xmlns:a16="http://schemas.microsoft.com/office/drawing/2014/main" id="{01DDF05F-003F-4684-8337-75672E30AFB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1" name="Bildobjekt 30">
                <a:extLst>
                  <a:ext uri="{FF2B5EF4-FFF2-40B4-BE49-F238E27FC236}">
                    <a16:creationId xmlns:a16="http://schemas.microsoft.com/office/drawing/2014/main" id="{E7B3765A-6822-48ED-B801-08E8127C581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52" name="Bildobjekt 31">
                <a:extLst>
                  <a:ext uri="{FF2B5EF4-FFF2-40B4-BE49-F238E27FC236}">
                    <a16:creationId xmlns:a16="http://schemas.microsoft.com/office/drawing/2014/main" id="{50F51AD6-04B9-41D5-93D6-4B38DEC95E8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grpSp>
    </p:spTree>
    <p:extLst>
      <p:ext uri="{BB962C8B-B14F-4D97-AF65-F5344CB8AC3E}">
        <p14:creationId xmlns:p14="http://schemas.microsoft.com/office/powerpoint/2010/main" val="377579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dobjekt 107">
            <a:extLst>
              <a:ext uri="{FF2B5EF4-FFF2-40B4-BE49-F238E27FC236}">
                <a16:creationId xmlns:a16="http://schemas.microsoft.com/office/drawing/2014/main" id="{F2182269-58FB-9E41-BE35-D88B7FFE8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383" y="41515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objekt 108">
            <a:extLst>
              <a:ext uri="{FF2B5EF4-FFF2-40B4-BE49-F238E27FC236}">
                <a16:creationId xmlns:a16="http://schemas.microsoft.com/office/drawing/2014/main" id="{82F78406-0E78-9B41-A698-5AF041A66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494" y="4144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objekt 109">
            <a:extLst>
              <a:ext uri="{FF2B5EF4-FFF2-40B4-BE49-F238E27FC236}">
                <a16:creationId xmlns:a16="http://schemas.microsoft.com/office/drawing/2014/main" id="{8FA7ADD0-387B-CC44-BA53-253F02BCE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1605" y="4138844"/>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03C3A7F6-59E3-174B-A14C-CBABD98D144B}"/>
              </a:ext>
            </a:extLst>
          </p:cNvPr>
          <p:cNvSpPr>
            <a:spLocks noChangeArrowheads="1"/>
          </p:cNvSpPr>
          <p:nvPr/>
        </p:nvSpPr>
        <p:spPr bwMode="auto">
          <a:xfrm>
            <a:off x="270164" y="14466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5E8A8D8E-E525-634F-9066-6827DB7EF71E}"/>
              </a:ext>
            </a:extLst>
          </p:cNvPr>
          <p:cNvSpPr>
            <a:spLocks noChangeArrowheads="1"/>
          </p:cNvSpPr>
          <p:nvPr/>
        </p:nvSpPr>
        <p:spPr bwMode="auto">
          <a:xfrm>
            <a:off x="270164" y="2805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F6857A5E-DD14-C44B-8871-2A9C02844265}"/>
              </a:ext>
            </a:extLst>
          </p:cNvPr>
          <p:cNvSpPr>
            <a:spLocks noChangeArrowheads="1"/>
          </p:cNvSpPr>
          <p:nvPr/>
        </p:nvSpPr>
        <p:spPr bwMode="auto">
          <a:xfrm>
            <a:off x="270164" y="3694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0E5DA261-B87D-0A4C-91A4-E536E7B7D2BA}"/>
              </a:ext>
            </a:extLst>
          </p:cNvPr>
          <p:cNvSpPr>
            <a:spLocks noChangeArrowheads="1"/>
          </p:cNvSpPr>
          <p:nvPr/>
        </p:nvSpPr>
        <p:spPr bwMode="auto">
          <a:xfrm>
            <a:off x="270164" y="4583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40" name="Rektangel 39">
            <a:extLst>
              <a:ext uri="{FF2B5EF4-FFF2-40B4-BE49-F238E27FC236}">
                <a16:creationId xmlns:a16="http://schemas.microsoft.com/office/drawing/2014/main" id="{31BBA7F7-7C65-4C0C-AD4E-CEC346C9972F}"/>
              </a:ext>
            </a:extLst>
          </p:cNvPr>
          <p:cNvSpPr/>
          <p:nvPr/>
        </p:nvSpPr>
        <p:spPr>
          <a:xfrm>
            <a:off x="4600298" y="1446645"/>
            <a:ext cx="6154294" cy="4462760"/>
          </a:xfrm>
          <a:prstGeom prst="rect">
            <a:avLst/>
          </a:prstGeom>
        </p:spPr>
        <p:txBody>
          <a:bodyPr wrap="square">
            <a:spAutoFit/>
          </a:bodyPr>
          <a:lstStyle/>
          <a:p>
            <a:pPr marL="571500" indent="-5715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হয়রানি </a:t>
            </a:r>
          </a:p>
          <a:p>
            <a:pPr marL="571500" indent="-5715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ঘৃণাত্মক বক্তব্য</a:t>
            </a:r>
          </a:p>
          <a:p>
            <a:pPr marL="571500" indent="-5715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ভাঙচুর  </a:t>
            </a:r>
          </a:p>
          <a:p>
            <a:pPr marL="571500" indent="-5715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শারীরিক হামলা</a:t>
            </a:r>
          </a:p>
          <a:p>
            <a:pPr marL="571500" indent="-5715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উপাসনালয়ে আক্রমণ</a:t>
            </a:r>
          </a:p>
          <a:p>
            <a:pPr marL="571500" indent="-5715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সাম্প্রদায়িক সহিংসতা </a:t>
            </a:r>
          </a:p>
          <a:p>
            <a:pPr marL="571500" indent="-5715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নির্বিচারে গ্রেফতার</a:t>
            </a:r>
          </a:p>
          <a:p>
            <a:pPr marL="571500" indent="-571500" fontAlgn="base">
              <a:buFont typeface="Arial" panose="020B0604020202020204" pitchFamily="34" charset="0"/>
              <a:buChar char="•"/>
            </a:pPr>
            <a:endParaRPr lang="en-US" sz="3200" dirty="0">
              <a:latin typeface="SolaimanLipi" pitchFamily="65" charset="0"/>
              <a:ea typeface="Nirmala UI" panose="020B0502040204020203" pitchFamily="34" charset="0"/>
              <a:cs typeface="SolaimanLipi" pitchFamily="65" charset="0"/>
            </a:endParaRPr>
          </a:p>
        </p:txBody>
      </p:sp>
      <p:pic>
        <p:nvPicPr>
          <p:cNvPr id="41" name="Bildobjekt 40">
            <a:extLst>
              <a:ext uri="{FF2B5EF4-FFF2-40B4-BE49-F238E27FC236}">
                <a16:creationId xmlns:a16="http://schemas.microsoft.com/office/drawing/2014/main" id="{6EC1001D-991D-4996-8922-848B0AEA45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04088" y="1713345"/>
            <a:ext cx="2116812" cy="2124000"/>
          </a:xfrm>
          <a:prstGeom prst="rect">
            <a:avLst/>
          </a:prstGeom>
        </p:spPr>
      </p:pic>
      <p:pic>
        <p:nvPicPr>
          <p:cNvPr id="12" name="Bildobjekt 11">
            <a:extLst>
              <a:ext uri="{FF2B5EF4-FFF2-40B4-BE49-F238E27FC236}">
                <a16:creationId xmlns:a16="http://schemas.microsoft.com/office/drawing/2014/main" id="{72254E42-415C-491A-889B-99A3CBA164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0C0B234-60BE-4241-96C5-2EB0390602D8}"/>
              </a:ext>
            </a:extLst>
          </p:cNvPr>
          <p:cNvSpPr/>
          <p:nvPr/>
        </p:nvSpPr>
        <p:spPr>
          <a:xfrm>
            <a:off x="1145667" y="1320730"/>
            <a:ext cx="8010208" cy="3724096"/>
          </a:xfrm>
          <a:prstGeom prst="rect">
            <a:avLst/>
          </a:prstGeom>
        </p:spPr>
        <p:txBody>
          <a:bodyPr wrap="square">
            <a:spAutoFit/>
          </a:bodyPr>
          <a:lstStyle/>
          <a:p>
            <a:r>
              <a:rPr lang="as-IN" sz="4400" b="1" dirty="0">
                <a:solidFill>
                  <a:srgbClr val="000000"/>
                </a:solidFill>
                <a:latin typeface="SolaimanLipi" pitchFamily="65" charset="0"/>
                <a:ea typeface="Nirmala UI" panose="020B0502040204020203" pitchFamily="34" charset="0"/>
                <a:cs typeface="SolaimanLipi" pitchFamily="65" charset="0"/>
              </a:rPr>
              <a:t>নিরাময়কারী</a:t>
            </a:r>
            <a:endParaRPr lang="sv-SE" sz="4400" b="1" dirty="0">
              <a:solidFill>
                <a:srgbClr val="000000"/>
              </a:solidFill>
              <a:latin typeface="SolaimanLipi" pitchFamily="65" charset="0"/>
              <a:ea typeface="Nirmala UI" panose="020B0502040204020203" pitchFamily="34" charset="0"/>
              <a:cs typeface="SolaimanLipi" pitchFamily="65" charset="0"/>
            </a:endParaRPr>
          </a:p>
          <a:p>
            <a:endParaRPr lang="sv-SE" sz="3600" b="1" dirty="0">
              <a:solidFill>
                <a:srgbClr val="000000"/>
              </a:solidFill>
              <a:latin typeface="SolaimanLipi" pitchFamily="65" charset="0"/>
              <a:ea typeface="Nirmala UI" panose="020B0502040204020203" pitchFamily="34" charset="0"/>
              <a:cs typeface="SolaimanLipi" pitchFamily="65" charset="0"/>
            </a:endParaRPr>
          </a:p>
          <a:p>
            <a:endParaRPr lang="en-US" sz="400" b="1" dirty="0">
              <a:solidFill>
                <a:srgbClr val="000000"/>
              </a:solidFill>
              <a:latin typeface="SolaimanLipi" pitchFamily="65" charset="0"/>
              <a:ea typeface="Nirmala UI" panose="020B0502040204020203" pitchFamily="34" charset="0"/>
              <a:cs typeface="SolaimanLipi" pitchFamily="65" charset="0"/>
            </a:endParaRPr>
          </a:p>
          <a:p>
            <a:pPr marL="571500" indent="-5715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সম্পর্ক গড়ে তুলুন</a:t>
            </a:r>
          </a:p>
          <a:p>
            <a:pPr marL="457200" indent="-4572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 একত্রে কাজ করুন</a:t>
            </a:r>
          </a:p>
          <a:p>
            <a:pPr marL="457200" indent="-4572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 তথ্য খুঁজুন</a:t>
            </a:r>
          </a:p>
          <a:p>
            <a:pPr marL="457200" indent="-457200">
              <a:buFont typeface="Arial" panose="020B0604020202020204" pitchFamily="34" charset="0"/>
              <a:buChar char="•"/>
            </a:pPr>
            <a:r>
              <a:rPr lang="as-IN" sz="3600" dirty="0">
                <a:solidFill>
                  <a:srgbClr val="000000"/>
                </a:solidFill>
                <a:latin typeface="SolaimanLipi" pitchFamily="65" charset="0"/>
                <a:ea typeface="Nirmala UI" panose="020B0502040204020203" pitchFamily="34" charset="0"/>
                <a:cs typeface="SolaimanLipi" pitchFamily="65" charset="0"/>
              </a:rPr>
              <a:t> পরিকল্পনা করুন এবং প্রস্তুতি নিন</a:t>
            </a:r>
            <a:endParaRPr lang="en-US" sz="3600" dirty="0">
              <a:latin typeface="SolaimanLipi" pitchFamily="65" charset="0"/>
              <a:ea typeface="Nirmala UI" panose="020B0502040204020203" pitchFamily="34" charset="0"/>
              <a:cs typeface="SolaimanLipi" pitchFamily="65" charset="0"/>
            </a:endParaRPr>
          </a:p>
        </p:txBody>
      </p:sp>
      <p:pic>
        <p:nvPicPr>
          <p:cNvPr id="4" name="Bildobjekt 3">
            <a:extLst>
              <a:ext uri="{FF2B5EF4-FFF2-40B4-BE49-F238E27FC236}">
                <a16:creationId xmlns:a16="http://schemas.microsoft.com/office/drawing/2014/main" id="{D6E9E36A-0C13-4104-92A9-30F691FFF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491" y="870517"/>
            <a:ext cx="1437556" cy="1440000"/>
          </a:xfrm>
          <a:prstGeom prst="rect">
            <a:avLst/>
          </a:prstGeom>
        </p:spPr>
      </p:pic>
      <p:pic>
        <p:nvPicPr>
          <p:cNvPr id="5" name="Bildobjekt 4">
            <a:extLst>
              <a:ext uri="{FF2B5EF4-FFF2-40B4-BE49-F238E27FC236}">
                <a16:creationId xmlns:a16="http://schemas.microsoft.com/office/drawing/2014/main" id="{4FBD3572-2193-47AC-B632-524C9A0E6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50CC33-D172-4B70-A68D-C56B991774BB}"/>
              </a:ext>
            </a:extLst>
          </p:cNvPr>
          <p:cNvSpPr/>
          <p:nvPr/>
        </p:nvSpPr>
        <p:spPr>
          <a:xfrm>
            <a:off x="1145667" y="1320730"/>
            <a:ext cx="8601234" cy="4832092"/>
          </a:xfrm>
          <a:prstGeom prst="rect">
            <a:avLst/>
          </a:prstGeom>
        </p:spPr>
        <p:txBody>
          <a:bodyPr wrap="square">
            <a:spAutoFit/>
          </a:bodyPr>
          <a:lstStyle/>
          <a:p>
            <a:pPr fontAlgn="base"/>
            <a:r>
              <a:rPr lang="as-IN" sz="4400" b="1" dirty="0">
                <a:latin typeface="SolaimanLipi" pitchFamily="65" charset="0"/>
                <a:ea typeface="Nirmala UI" panose="020B0502040204020203" pitchFamily="34" charset="0"/>
                <a:cs typeface="SolaimanLipi" pitchFamily="65" charset="0"/>
              </a:rPr>
              <a:t>জরুরী কৌশল ব্যবহার করার প্রস্তুতি</a:t>
            </a:r>
            <a:endParaRPr lang="sv-SE" sz="4400" b="1" dirty="0">
              <a:latin typeface="SolaimanLipi" pitchFamily="65" charset="0"/>
              <a:ea typeface="Nirmala UI" panose="020B0502040204020203" pitchFamily="34" charset="0"/>
              <a:cs typeface="SolaimanLipi" pitchFamily="65" charset="0"/>
            </a:endParaRPr>
          </a:p>
          <a:p>
            <a:pPr fontAlgn="base"/>
            <a:endParaRPr lang="as-IN" sz="3600" b="1" dirty="0">
              <a:latin typeface="SolaimanLipi" pitchFamily="65" charset="0"/>
              <a:ea typeface="Nirmala UI" panose="020B0502040204020203" pitchFamily="34" charset="0"/>
              <a:cs typeface="SolaimanLipi" pitchFamily="65" charset="0"/>
            </a:endParaRPr>
          </a:p>
          <a:p>
            <a:pPr fontAlgn="base"/>
            <a:endParaRPr lang="as-IN" sz="400" b="1" dirty="0">
              <a:latin typeface="SolaimanLipi" pitchFamily="65" charset="0"/>
              <a:ea typeface="Nirmala UI" panose="020B0502040204020203" pitchFamily="34" charset="0"/>
              <a:cs typeface="SolaimanLipi" pitchFamily="65" charset="0"/>
            </a:endParaRP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সম্ভাব্য লঙ্ঘন চিহ্নিত করা </a:t>
            </a:r>
            <a:endParaRPr lang="sv-SE" sz="3600" dirty="0">
              <a:latin typeface="SolaimanLipi" pitchFamily="65" charset="0"/>
              <a:ea typeface="Nirmala UI" panose="020B0502040204020203" pitchFamily="34" charset="0"/>
              <a:cs typeface="SolaimanLipi" pitchFamily="65" charset="0"/>
            </a:endParaRPr>
          </a:p>
          <a:p>
            <a:pPr lvl="1" fontAlgn="base"/>
            <a:r>
              <a:rPr lang="as-IN" sz="3600" dirty="0">
                <a:latin typeface="SolaimanLipi" pitchFamily="65" charset="0"/>
                <a:ea typeface="Nirmala UI" panose="020B0502040204020203" pitchFamily="34" charset="0"/>
                <a:cs typeface="SolaimanLipi" pitchFamily="65" charset="0"/>
              </a:rPr>
              <a:t>- কে, কি, কোথায়, কখন</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সম্ভাব্য প্রতিক্রিয়া নির্ধারণ করা</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একত্রিত হওয়া</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অবগত হওয়া</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ঝুঁকি নির্ধারণ করা</a:t>
            </a:r>
          </a:p>
        </p:txBody>
      </p:sp>
      <p:pic>
        <p:nvPicPr>
          <p:cNvPr id="4" name="Bildobjekt 3">
            <a:extLst>
              <a:ext uri="{FF2B5EF4-FFF2-40B4-BE49-F238E27FC236}">
                <a16:creationId xmlns:a16="http://schemas.microsoft.com/office/drawing/2014/main" id="{7CA5F417-E58F-A94E-AF18-A1C5F7E3E0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0EDCDA92-ACC0-41A2-9767-393BFEB7C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848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6">
            <a:extLst>
              <a:ext uri="{FF2B5EF4-FFF2-40B4-BE49-F238E27FC236}">
                <a16:creationId xmlns:a16="http://schemas.microsoft.com/office/drawing/2014/main" id="{656035D4-34D9-4918-9F58-C88D47C965C5}"/>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E34BC047-2675-4788-82D3-7677543E2A47}"/>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54B09480-CF2A-4B3E-9564-51F9ABBC523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426892A8-5246-428B-81AC-018D3657FC5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189B8D35-51BC-4247-9DD5-FEABAD959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BB81DEB0-A811-4A78-BB8F-8F193591C186}"/>
              </a:ext>
            </a:extLst>
          </p:cNvPr>
          <p:cNvGrpSpPr/>
          <p:nvPr/>
        </p:nvGrpSpPr>
        <p:grpSpPr>
          <a:xfrm>
            <a:off x="4204881" y="1778573"/>
            <a:ext cx="3787086" cy="3300853"/>
            <a:chOff x="4453063" y="1982488"/>
            <a:chExt cx="3331125" cy="3017125"/>
          </a:xfrm>
        </p:grpSpPr>
        <p:sp>
          <p:nvSpPr>
            <p:cNvPr id="55" name="Rektangel: rundade hörn 54">
              <a:extLst>
                <a:ext uri="{FF2B5EF4-FFF2-40B4-BE49-F238E27FC236}">
                  <a16:creationId xmlns:a16="http://schemas.microsoft.com/office/drawing/2014/main" id="{0ACAC051-61FA-4FEE-A53B-AFF4CC91B0C6}"/>
                </a:ext>
              </a:extLst>
            </p:cNvPr>
            <p:cNvSpPr/>
            <p:nvPr/>
          </p:nvSpPr>
          <p:spPr>
            <a:xfrm>
              <a:off x="4453063" y="1982488"/>
              <a:ext cx="1596163" cy="144170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s-IN" sz="2400" dirty="0">
                  <a:solidFill>
                    <a:schemeClr val="bg1"/>
                  </a:solidFill>
                  <a:latin typeface="SolaimanLipi" pitchFamily="65" charset="0"/>
                  <a:ea typeface="Nirmala UI" panose="020B0502040204020203" pitchFamily="34" charset="0"/>
                  <a:cs typeface="SolaimanLipi" pitchFamily="65" charset="0"/>
                </a:rPr>
                <a:t>জরুরী </a:t>
              </a:r>
              <a:endParaRPr lang="sv-SE" sz="2400" dirty="0">
                <a:solidFill>
                  <a:schemeClr val="bg1"/>
                </a:solidFill>
                <a:latin typeface="SolaimanLipi" pitchFamily="65" charset="0"/>
                <a:ea typeface="Nirmala UI" panose="020B0502040204020203" pitchFamily="34" charset="0"/>
                <a:cs typeface="SolaimanLipi" pitchFamily="65" charset="0"/>
              </a:endParaRPr>
            </a:p>
            <a:p>
              <a:pPr algn="ctr"/>
              <a:r>
                <a:rPr lang="as-IN" sz="2400" dirty="0">
                  <a:solidFill>
                    <a:schemeClr val="bg1"/>
                  </a:solidFill>
                  <a:latin typeface="SolaimanLipi" pitchFamily="65" charset="0"/>
                  <a:ea typeface="Nirmala UI" panose="020B0502040204020203" pitchFamily="34" charset="0"/>
                  <a:cs typeface="SolaimanLipi" pitchFamily="65" charset="0"/>
                </a:rPr>
                <a:t>কৌশল</a:t>
              </a:r>
              <a:endParaRPr lang="en-GB" sz="2400" dirty="0">
                <a:solidFill>
                  <a:schemeClr val="bg1"/>
                </a:solidFill>
                <a:latin typeface="SolaimanLipi" pitchFamily="65" charset="0"/>
                <a:ea typeface="Nirmala UI" panose="020B0502040204020203" pitchFamily="34" charset="0"/>
                <a:cs typeface="SolaimanLipi" pitchFamily="65" charset="0"/>
              </a:endParaRPr>
            </a:p>
          </p:txBody>
        </p:sp>
        <p:sp>
          <p:nvSpPr>
            <p:cNvPr id="56" name="Rektangel: rundade hörn 55">
              <a:extLst>
                <a:ext uri="{FF2B5EF4-FFF2-40B4-BE49-F238E27FC236}">
                  <a16:creationId xmlns:a16="http://schemas.microsoft.com/office/drawing/2014/main" id="{14996EEB-485F-4EF2-91B3-14E9F259ABB7}"/>
                </a:ext>
              </a:extLst>
            </p:cNvPr>
            <p:cNvSpPr/>
            <p:nvPr/>
          </p:nvSpPr>
          <p:spPr>
            <a:xfrm>
              <a:off x="6188025" y="1982488"/>
              <a:ext cx="1596163" cy="144170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s-IN" sz="2400" dirty="0">
                  <a:solidFill>
                    <a:schemeClr val="bg1"/>
                  </a:solidFill>
                  <a:latin typeface="SolaimanLipi" pitchFamily="65" charset="0"/>
                  <a:ea typeface="Nirmala UI" panose="020B0502040204020203" pitchFamily="34" charset="0"/>
                  <a:cs typeface="SolaimanLipi" pitchFamily="65" charset="0"/>
                </a:rPr>
                <a:t>পরিবর্তনের</a:t>
              </a:r>
            </a:p>
            <a:p>
              <a:pPr algn="ctr"/>
              <a:r>
                <a:rPr lang="as-IN" sz="2400" dirty="0">
                  <a:solidFill>
                    <a:schemeClr val="bg1"/>
                  </a:solidFill>
                  <a:latin typeface="SolaimanLipi" pitchFamily="65" charset="0"/>
                  <a:ea typeface="Nirmala UI" panose="020B0502040204020203" pitchFamily="34" charset="0"/>
                  <a:cs typeface="SolaimanLipi" pitchFamily="65" charset="0"/>
                </a:rPr>
                <a:t>কৌশল</a:t>
              </a:r>
            </a:p>
          </p:txBody>
        </p:sp>
        <p:sp>
          <p:nvSpPr>
            <p:cNvPr id="57" name="Rektangel: rundade hörn 56">
              <a:extLst>
                <a:ext uri="{FF2B5EF4-FFF2-40B4-BE49-F238E27FC236}">
                  <a16:creationId xmlns:a16="http://schemas.microsoft.com/office/drawing/2014/main" id="{A2C7A3A3-A2AA-4CB8-8CDC-B20C73D41025}"/>
                </a:ext>
              </a:extLst>
            </p:cNvPr>
            <p:cNvSpPr/>
            <p:nvPr/>
          </p:nvSpPr>
          <p:spPr>
            <a:xfrm>
              <a:off x="4453063" y="3557911"/>
              <a:ext cx="1596163" cy="144170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solidFill>
                    <a:schemeClr val="bg1"/>
                  </a:solidFill>
                  <a:latin typeface="SolaimanLipi" pitchFamily="65" charset="0"/>
                  <a:ea typeface="Nirmala UI" panose="020B0502040204020203" pitchFamily="34" charset="0"/>
                  <a:cs typeface="SolaimanLipi" pitchFamily="65" charset="0"/>
                </a:rPr>
                <a:t>গড়ে তোলার কৌশল</a:t>
              </a:r>
            </a:p>
          </p:txBody>
        </p:sp>
        <p:sp>
          <p:nvSpPr>
            <p:cNvPr id="58" name="Rektangel: rundade hörn 57">
              <a:extLst>
                <a:ext uri="{FF2B5EF4-FFF2-40B4-BE49-F238E27FC236}">
                  <a16:creationId xmlns:a16="http://schemas.microsoft.com/office/drawing/2014/main" id="{5066CD4C-02F8-4F2C-BEEB-281359C3E32D}"/>
                </a:ext>
              </a:extLst>
            </p:cNvPr>
            <p:cNvSpPr/>
            <p:nvPr/>
          </p:nvSpPr>
          <p:spPr>
            <a:xfrm>
              <a:off x="6188025" y="3557911"/>
              <a:ext cx="1596163" cy="144170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s-IN" sz="2400" dirty="0">
                  <a:solidFill>
                    <a:schemeClr val="bg1"/>
                  </a:solidFill>
                  <a:latin typeface="SolaimanLipi" pitchFamily="65" charset="0"/>
                  <a:ea typeface="Nirmala UI" panose="020B0502040204020203" pitchFamily="34" charset="0"/>
                  <a:cs typeface="SolaimanLipi" pitchFamily="65" charset="0"/>
                </a:rPr>
                <a:t>নিরাময় </a:t>
              </a:r>
              <a:endParaRPr lang="sv-SE" sz="2400" dirty="0">
                <a:solidFill>
                  <a:schemeClr val="bg1"/>
                </a:solidFill>
                <a:latin typeface="SolaimanLipi" pitchFamily="65" charset="0"/>
                <a:ea typeface="Nirmala UI" panose="020B0502040204020203" pitchFamily="34" charset="0"/>
                <a:cs typeface="SolaimanLipi" pitchFamily="65" charset="0"/>
              </a:endParaRPr>
            </a:p>
            <a:p>
              <a:pPr algn="ctr"/>
              <a:r>
                <a:rPr lang="as-IN" sz="2400" dirty="0">
                  <a:solidFill>
                    <a:schemeClr val="bg1"/>
                  </a:solidFill>
                  <a:latin typeface="SolaimanLipi" pitchFamily="65" charset="0"/>
                  <a:ea typeface="Nirmala UI" panose="020B0502040204020203" pitchFamily="34" charset="0"/>
                  <a:cs typeface="SolaimanLipi" pitchFamily="65" charset="0"/>
                </a:rPr>
                <a:t>কৌশল</a:t>
              </a:r>
              <a:endParaRPr lang="en-GB" sz="2400" dirty="0">
                <a:solidFill>
                  <a:schemeClr val="bg1"/>
                </a:solidFill>
                <a:latin typeface="SolaimanLipi" pitchFamily="65" charset="0"/>
                <a:ea typeface="Nirmala UI" panose="020B0502040204020203" pitchFamily="34" charset="0"/>
                <a:cs typeface="SolaimanLipi" pitchFamily="65" charset="0"/>
              </a:endParaRPr>
            </a:p>
          </p:txBody>
        </p:sp>
      </p:grpSp>
      <p:grpSp>
        <p:nvGrpSpPr>
          <p:cNvPr id="30" name="Grupp 29">
            <a:extLst>
              <a:ext uri="{FF2B5EF4-FFF2-40B4-BE49-F238E27FC236}">
                <a16:creationId xmlns:a16="http://schemas.microsoft.com/office/drawing/2014/main" id="{21E980EF-2CED-47AE-B275-EAAE31BA2C83}"/>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3E3C036D-7C24-45B9-800D-6183A5398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56">
              <a:extLst>
                <a:ext uri="{FF2B5EF4-FFF2-40B4-BE49-F238E27FC236}">
                  <a16:creationId xmlns:a16="http://schemas.microsoft.com/office/drawing/2014/main" id="{7D6891C0-32C3-4C14-9E3A-6DAA681D5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7">
              <a:extLst>
                <a:ext uri="{FF2B5EF4-FFF2-40B4-BE49-F238E27FC236}">
                  <a16:creationId xmlns:a16="http://schemas.microsoft.com/office/drawing/2014/main" id="{40A0744A-7C0D-4434-9EEC-DDDF545F44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8">
              <a:extLst>
                <a:ext uri="{FF2B5EF4-FFF2-40B4-BE49-F238E27FC236}">
                  <a16:creationId xmlns:a16="http://schemas.microsoft.com/office/drawing/2014/main" id="{212AC312-99F4-41D0-AAC3-35CD070EF0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9">
              <a:extLst>
                <a:ext uri="{FF2B5EF4-FFF2-40B4-BE49-F238E27FC236}">
                  <a16:creationId xmlns:a16="http://schemas.microsoft.com/office/drawing/2014/main" id="{9AC80EE7-7B97-4BB9-977A-C3C2362E81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5">
              <a:extLst>
                <a:ext uri="{FF2B5EF4-FFF2-40B4-BE49-F238E27FC236}">
                  <a16:creationId xmlns:a16="http://schemas.microsoft.com/office/drawing/2014/main" id="{0CF499D0-DCF2-4F19-97CD-6A9BBC3366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1">
              <a:extLst>
                <a:ext uri="{FF2B5EF4-FFF2-40B4-BE49-F238E27FC236}">
                  <a16:creationId xmlns:a16="http://schemas.microsoft.com/office/drawing/2014/main" id="{12D98E4D-EF03-494B-A8A9-AAEA79ACDD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3">
              <a:extLst>
                <a:ext uri="{FF2B5EF4-FFF2-40B4-BE49-F238E27FC236}">
                  <a16:creationId xmlns:a16="http://schemas.microsoft.com/office/drawing/2014/main" id="{4121072B-164D-4374-9871-ECA1DD7967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104">
              <a:extLst>
                <a:ext uri="{FF2B5EF4-FFF2-40B4-BE49-F238E27FC236}">
                  <a16:creationId xmlns:a16="http://schemas.microsoft.com/office/drawing/2014/main" id="{AC48192E-BD92-4720-9174-8412E6F70DD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69">
              <a:extLst>
                <a:ext uri="{FF2B5EF4-FFF2-40B4-BE49-F238E27FC236}">
                  <a16:creationId xmlns:a16="http://schemas.microsoft.com/office/drawing/2014/main" id="{3A88DF13-468A-4843-8F9B-5CACEBAF4AF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0">
              <a:extLst>
                <a:ext uri="{FF2B5EF4-FFF2-40B4-BE49-F238E27FC236}">
                  <a16:creationId xmlns:a16="http://schemas.microsoft.com/office/drawing/2014/main" id="{1933D5F6-83AB-4913-94D7-72907C05906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1">
              <a:extLst>
                <a:ext uri="{FF2B5EF4-FFF2-40B4-BE49-F238E27FC236}">
                  <a16:creationId xmlns:a16="http://schemas.microsoft.com/office/drawing/2014/main" id="{76111FC3-B589-4B73-95E8-D808CA0192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272">
              <a:extLst>
                <a:ext uri="{FF2B5EF4-FFF2-40B4-BE49-F238E27FC236}">
                  <a16:creationId xmlns:a16="http://schemas.microsoft.com/office/drawing/2014/main" id="{8E4EBA37-33B5-43C2-9A39-69A54C16BB9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55">
              <a:extLst>
                <a:ext uri="{FF2B5EF4-FFF2-40B4-BE49-F238E27FC236}">
                  <a16:creationId xmlns:a16="http://schemas.microsoft.com/office/drawing/2014/main" id="{0A1D8D44-8286-430F-8A4A-312F16C5D1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Bildobjekt 57">
              <a:extLst>
                <a:ext uri="{FF2B5EF4-FFF2-40B4-BE49-F238E27FC236}">
                  <a16:creationId xmlns:a16="http://schemas.microsoft.com/office/drawing/2014/main" id="{59B8004B-C4E3-4EB9-80FF-73E751E3D0F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2" name="Bildobjekt 26">
              <a:extLst>
                <a:ext uri="{FF2B5EF4-FFF2-40B4-BE49-F238E27FC236}">
                  <a16:creationId xmlns:a16="http://schemas.microsoft.com/office/drawing/2014/main" id="{5F6CDDF9-4DEB-482D-88F9-FA51B9C7F78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3" name="Bildobjekt 27">
              <a:extLst>
                <a:ext uri="{FF2B5EF4-FFF2-40B4-BE49-F238E27FC236}">
                  <a16:creationId xmlns:a16="http://schemas.microsoft.com/office/drawing/2014/main" id="{0C715F4D-F270-4E5E-B608-E687C7C0375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4" name="Bildobjekt 30">
              <a:extLst>
                <a:ext uri="{FF2B5EF4-FFF2-40B4-BE49-F238E27FC236}">
                  <a16:creationId xmlns:a16="http://schemas.microsoft.com/office/drawing/2014/main" id="{031B7C50-AA67-4C5F-92BE-48ACB485F86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72" name="Bildobjekt 31">
              <a:extLst>
                <a:ext uri="{FF2B5EF4-FFF2-40B4-BE49-F238E27FC236}">
                  <a16:creationId xmlns:a16="http://schemas.microsoft.com/office/drawing/2014/main" id="{DA91E09D-D7BA-4CA6-834A-24EF9F477F3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spTree>
    <p:extLst>
      <p:ext uri="{BB962C8B-B14F-4D97-AF65-F5344CB8AC3E}">
        <p14:creationId xmlns:p14="http://schemas.microsoft.com/office/powerpoint/2010/main" val="36177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AD358-FE73-4852-AC18-5CD0BCFB4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24FB6A9D-B11C-4DCB-BE75-18374D5687E0}"/>
              </a:ext>
            </a:extLst>
          </p:cNvPr>
          <p:cNvSpPr txBox="1"/>
          <p:nvPr/>
        </p:nvSpPr>
        <p:spPr>
          <a:xfrm>
            <a:off x="0" y="800556"/>
            <a:ext cx="12192000" cy="3139321"/>
          </a:xfrm>
          <a:prstGeom prst="rect">
            <a:avLst/>
          </a:prstGeom>
          <a:noFill/>
        </p:spPr>
        <p:txBody>
          <a:bodyPr wrap="square" rtlCol="0">
            <a:spAutoFit/>
          </a:bodyPr>
          <a:lstStyle/>
          <a:p>
            <a:pPr algn="ctr">
              <a:lnSpc>
                <a:spcPct val="150000"/>
              </a:lnSpc>
            </a:pPr>
            <a:endParaRPr lang="sv-SE" sz="3600" spc="600" dirty="0">
              <a:solidFill>
                <a:schemeClr val="bg1"/>
              </a:solidFill>
              <a:latin typeface="SolaimanLipi" pitchFamily="65" charset="0"/>
              <a:ea typeface="Nirmala UI" panose="020B0502040204020203" pitchFamily="34" charset="0"/>
              <a:cs typeface="SolaimanLipi" pitchFamily="65" charset="0"/>
            </a:endParaRPr>
          </a:p>
          <a:p>
            <a:pPr algn="ctr"/>
            <a:r>
              <a:rPr lang="as-IN" sz="4400" b="1" dirty="0">
                <a:solidFill>
                  <a:schemeClr val="bg1"/>
                </a:solidFill>
                <a:latin typeface="SolaimanLipi" pitchFamily="65" charset="0"/>
                <a:ea typeface="Nirmala UI" panose="020B0502040204020203" pitchFamily="34" charset="0"/>
                <a:cs typeface="SolaimanLipi" pitchFamily="65" charset="0"/>
              </a:rPr>
              <a:t>অভ্যর্থনা এবং স্বাগতম!</a:t>
            </a:r>
            <a:endParaRPr lang="sv-SE" sz="4400" b="1" dirty="0">
              <a:solidFill>
                <a:schemeClr val="bg1"/>
              </a:solidFill>
              <a:latin typeface="SolaimanLipi" pitchFamily="65" charset="0"/>
              <a:ea typeface="Nirmala UI" panose="020B0502040204020203" pitchFamily="34" charset="0"/>
              <a:cs typeface="SolaimanLipi" pitchFamily="65" charset="0"/>
            </a:endParaRPr>
          </a:p>
          <a:p>
            <a:pPr algn="ctr"/>
            <a:endParaRPr lang="as-IN" sz="2800" dirty="0">
              <a:solidFill>
                <a:schemeClr val="bg1"/>
              </a:solidFill>
              <a:latin typeface="SolaimanLipi" pitchFamily="65" charset="0"/>
              <a:ea typeface="Nirmala UI" panose="020B0502040204020203" pitchFamily="34" charset="0"/>
              <a:cs typeface="SolaimanLipi" pitchFamily="65" charset="0"/>
            </a:endParaRPr>
          </a:p>
          <a:p>
            <a:pPr algn="ctr"/>
            <a:r>
              <a:rPr lang="as-IN" sz="3600" dirty="0">
                <a:solidFill>
                  <a:schemeClr val="bg1"/>
                </a:solidFill>
                <a:latin typeface="SolaimanLipi" pitchFamily="65" charset="0"/>
                <a:ea typeface="Nirmala UI" panose="020B0502040204020203" pitchFamily="34" charset="0"/>
                <a:cs typeface="SolaimanLipi" pitchFamily="65" charset="0"/>
              </a:rPr>
              <a:t>পরবর্তী অধিবেশন:</a:t>
            </a:r>
          </a:p>
          <a:p>
            <a:pPr algn="ctr"/>
            <a:r>
              <a:rPr lang="as-IN" sz="3600" dirty="0">
                <a:solidFill>
                  <a:schemeClr val="bg1"/>
                </a:solidFill>
                <a:latin typeface="SolaimanLipi" pitchFamily="65" charset="0"/>
                <a:ea typeface="Nirmala UI" panose="020B0502040204020203" pitchFamily="34" charset="0"/>
                <a:cs typeface="SolaimanLipi" pitchFamily="65" charset="0"/>
              </a:rPr>
              <a:t>কৌশল প্রসঙ্গে</a:t>
            </a:r>
            <a:endParaRPr lang="sv-SE" sz="3600" dirty="0">
              <a:solidFill>
                <a:schemeClr val="bg1"/>
              </a:solidFill>
              <a:latin typeface="SolaimanLipi" pitchFamily="65" charset="0"/>
              <a:ea typeface="Nirmala UI" panose="020B0502040204020203" pitchFamily="34" charset="0"/>
              <a:cs typeface="SolaimanLipi" pitchFamily="65" charset="0"/>
            </a:endParaRPr>
          </a:p>
        </p:txBody>
      </p:sp>
      <p:pic>
        <p:nvPicPr>
          <p:cNvPr id="13" name="Bildobjekt 12">
            <a:extLst>
              <a:ext uri="{FF2B5EF4-FFF2-40B4-BE49-F238E27FC236}">
                <a16:creationId xmlns:a16="http://schemas.microsoft.com/office/drawing/2014/main" id="{4A1FD66F-ACA9-D34C-BFBC-B6F4E6673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482" y="4280097"/>
            <a:ext cx="1777037" cy="1777037"/>
          </a:xfrm>
          <a:prstGeom prst="rect">
            <a:avLst/>
          </a:prstGeom>
        </p:spPr>
      </p:pic>
    </p:spTree>
    <p:extLst>
      <p:ext uri="{BB962C8B-B14F-4D97-AF65-F5344CB8AC3E}">
        <p14:creationId xmlns:p14="http://schemas.microsoft.com/office/powerpoint/2010/main" val="264707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9A1E66E-025D-4CBE-95C1-A5345752AA6C}"/>
              </a:ext>
            </a:extLst>
          </p:cNvPr>
          <p:cNvSpPr/>
          <p:nvPr/>
        </p:nvSpPr>
        <p:spPr>
          <a:xfrm rot="16200000">
            <a:off x="10388830" y="4887115"/>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sv-SE" sz="800" err="1">
                <a:solidFill>
                  <a:schemeClr val="tx1">
                    <a:lumMod val="65000"/>
                    <a:lumOff val="35000"/>
                  </a:schemeClr>
                </a:solidFill>
              </a:rPr>
              <a:t>Vikramvisu</a:t>
            </a:r>
            <a:r>
              <a:rPr lang="sv-SE" sz="800">
                <a:solidFill>
                  <a:schemeClr val="tx1">
                    <a:lumMod val="65000"/>
                    <a:lumOff val="35000"/>
                  </a:schemeClr>
                </a:solidFill>
              </a:rPr>
              <a:t> / </a:t>
            </a:r>
            <a:r>
              <a:rPr lang="sv-SE" sz="800" err="1">
                <a:solidFill>
                  <a:schemeClr val="tx1">
                    <a:lumMod val="65000"/>
                    <a:lumOff val="35000"/>
                  </a:schemeClr>
                </a:solidFill>
              </a:rPr>
              <a:t>Shutterstock</a:t>
            </a:r>
            <a:r>
              <a:rPr lang="sv-SE" sz="800">
                <a:solidFill>
                  <a:schemeClr val="tx1">
                    <a:lumMod val="65000"/>
                    <a:lumOff val="35000"/>
                  </a:schemeClr>
                </a:solidFill>
              </a:rPr>
              <a:t> Photo:</a:t>
            </a:r>
            <a:r>
              <a:rPr lang="en-GB" sz="800">
                <a:solidFill>
                  <a:schemeClr val="tx1">
                    <a:lumMod val="65000"/>
                    <a:lumOff val="35000"/>
                  </a:schemeClr>
                </a:solidFill>
                <a:latin typeface="Calibri" panose="020F0502020204030204" pitchFamily="34" charset="0"/>
              </a:rPr>
              <a:t>Unknown</a:t>
            </a:r>
            <a:endParaRPr lang="sv-SE" sz="800">
              <a:solidFill>
                <a:schemeClr val="tx1">
                  <a:lumMod val="65000"/>
                  <a:lumOff val="35000"/>
                </a:schemeClr>
              </a:solidFill>
            </a:endParaRPr>
          </a:p>
        </p:txBody>
      </p:sp>
      <p:sp>
        <p:nvSpPr>
          <p:cNvPr id="13" name="Rektangel 12">
            <a:extLst>
              <a:ext uri="{FF2B5EF4-FFF2-40B4-BE49-F238E27FC236}">
                <a16:creationId xmlns:a16="http://schemas.microsoft.com/office/drawing/2014/main" id="{6C773FE7-83EB-4453-AAE3-D7DCE7013E94}"/>
              </a:ext>
            </a:extLst>
          </p:cNvPr>
          <p:cNvSpPr/>
          <p:nvPr/>
        </p:nvSpPr>
        <p:spPr>
          <a:xfrm>
            <a:off x="540000" y="1320730"/>
            <a:ext cx="2916000" cy="4493538"/>
          </a:xfrm>
          <a:prstGeom prst="rect">
            <a:avLst/>
          </a:prstGeom>
        </p:spPr>
        <p:txBody>
          <a:bodyPr wrap="square" lIns="0">
            <a:spAutoFit/>
          </a:bodyPr>
          <a:lstStyle/>
          <a:p>
            <a:r>
              <a:rPr lang="as-IN" sz="4400" dirty="0">
                <a:latin typeface="SolaimanLipi" pitchFamily="65" charset="0"/>
                <a:ea typeface="Nirmala UI" panose="020B0502040204020203" pitchFamily="34" charset="0"/>
                <a:cs typeface="SolaimanLipi" pitchFamily="65" charset="0"/>
              </a:rPr>
              <a:t>ভাগলপুর, </a:t>
            </a:r>
            <a:endParaRPr lang="sv-SE" sz="4400" dirty="0">
              <a:latin typeface="SolaimanLipi" pitchFamily="65" charset="0"/>
              <a:ea typeface="Nirmala UI" panose="020B0502040204020203" pitchFamily="34" charset="0"/>
              <a:cs typeface="SolaimanLipi" pitchFamily="65" charset="0"/>
            </a:endParaRPr>
          </a:p>
          <a:p>
            <a:r>
              <a:rPr lang="as-IN" sz="4400" dirty="0">
                <a:latin typeface="SolaimanLipi" pitchFamily="65" charset="0"/>
                <a:ea typeface="Nirmala UI" panose="020B0502040204020203" pitchFamily="34" charset="0"/>
                <a:cs typeface="SolaimanLipi" pitchFamily="65" charset="0"/>
              </a:rPr>
              <a:t>ভারত</a:t>
            </a:r>
            <a:endParaRPr lang="en-US" sz="4400" dirty="0">
              <a:latin typeface="SolaimanLipi" pitchFamily="65" charset="0"/>
              <a:ea typeface="Nirmala UI" panose="020B0502040204020203" pitchFamily="34" charset="0"/>
              <a:cs typeface="SolaimanLipi" pitchFamily="65" charset="0"/>
            </a:endParaRPr>
          </a:p>
          <a:p>
            <a:pPr>
              <a:lnSpc>
                <a:spcPct val="150000"/>
              </a:lnSpc>
            </a:pPr>
            <a:endParaRPr lang="as-IN" sz="4400" dirty="0">
              <a:latin typeface="SolaimanLipi" pitchFamily="65" charset="0"/>
              <a:ea typeface="Nirmala UI" panose="020B0502040204020203" pitchFamily="34" charset="0"/>
              <a:cs typeface="SolaimanLipi" pitchFamily="65" charset="0"/>
            </a:endParaRPr>
          </a:p>
          <a:p>
            <a:endParaRPr lang="as-IN" sz="4400" dirty="0">
              <a:latin typeface="SolaimanLipi" pitchFamily="65" charset="0"/>
              <a:ea typeface="Nirmala UI" panose="020B0502040204020203" pitchFamily="34" charset="0"/>
              <a:cs typeface="SolaimanLipi" pitchFamily="65" charset="0"/>
            </a:endParaRPr>
          </a:p>
          <a:p>
            <a:r>
              <a:rPr lang="as-IN" sz="4400" dirty="0">
                <a:latin typeface="SolaimanLipi" pitchFamily="65" charset="0"/>
                <a:ea typeface="Nirmala UI" panose="020B0502040204020203" pitchFamily="34" charset="0"/>
                <a:cs typeface="SolaimanLipi" pitchFamily="65" charset="0"/>
              </a:rPr>
              <a:t>১৯৮৯-এর দাঙ্গা</a:t>
            </a:r>
          </a:p>
        </p:txBody>
      </p:sp>
      <p:pic>
        <p:nvPicPr>
          <p:cNvPr id="10" name="Bildobjekt 9" descr="En bild som visar utomhus, mark, byggnad, gammal&#10;&#10;Automatiskt genererad beskrivning">
            <a:extLst>
              <a:ext uri="{FF2B5EF4-FFF2-40B4-BE49-F238E27FC236}">
                <a16:creationId xmlns:a16="http://schemas.microsoft.com/office/drawing/2014/main" id="{73A8953A-8AC2-43EC-B6F8-3919BC0DA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a:stretch/>
        </p:blipFill>
        <p:spPr>
          <a:xfrm>
            <a:off x="7846568" y="864000"/>
            <a:ext cx="3637432" cy="5280000"/>
          </a:xfrm>
          <a:prstGeom prst="rect">
            <a:avLst/>
          </a:prstGeom>
        </p:spPr>
      </p:pic>
      <p:pic>
        <p:nvPicPr>
          <p:cNvPr id="11" name="Bildobjekt 10">
            <a:extLst>
              <a:ext uri="{FF2B5EF4-FFF2-40B4-BE49-F238E27FC236}">
                <a16:creationId xmlns:a16="http://schemas.microsoft.com/office/drawing/2014/main" id="{792EEEB4-1D9E-43FD-9821-5D67176D49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25" t="7164" r="32697" b="5829"/>
          <a:stretch/>
        </p:blipFill>
        <p:spPr>
          <a:xfrm>
            <a:off x="3564000" y="864000"/>
            <a:ext cx="4177085" cy="5280000"/>
          </a:xfrm>
          <a:prstGeom prst="rect">
            <a:avLst/>
          </a:prstGeom>
        </p:spPr>
      </p:pic>
      <p:pic>
        <p:nvPicPr>
          <p:cNvPr id="7" name="Bildobjekt 6">
            <a:extLst>
              <a:ext uri="{FF2B5EF4-FFF2-40B4-BE49-F238E27FC236}">
                <a16:creationId xmlns:a16="http://schemas.microsoft.com/office/drawing/2014/main" id="{72AF9F06-64F6-45FB-A832-0CEDEEC74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11723"/>
            <a:ext cx="12192000" cy="228600"/>
          </a:xfrm>
          <a:prstGeom prst="rect">
            <a:avLst/>
          </a:prstGeom>
        </p:spPr>
      </p:pic>
    </p:spTree>
    <p:extLst>
      <p:ext uri="{BB962C8B-B14F-4D97-AF65-F5344CB8AC3E}">
        <p14:creationId xmlns:p14="http://schemas.microsoft.com/office/powerpoint/2010/main" val="523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7F254C1-6581-46A5-A43E-A9EA269699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6" name="Rektangel 5">
            <a:extLst>
              <a:ext uri="{FF2B5EF4-FFF2-40B4-BE49-F238E27FC236}">
                <a16:creationId xmlns:a16="http://schemas.microsoft.com/office/drawing/2014/main" id="{3DFB6081-0D85-46BD-B45A-6AA8FCDCE56F}"/>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667E70BB-9BA1-491E-A8A2-D6B81FC8C014}"/>
              </a:ext>
            </a:extLst>
          </p:cNvPr>
          <p:cNvSpPr/>
          <p:nvPr/>
        </p:nvSpPr>
        <p:spPr>
          <a:xfrm>
            <a:off x="540000" y="1320730"/>
            <a:ext cx="2916000" cy="2123658"/>
          </a:xfrm>
          <a:prstGeom prst="rect">
            <a:avLst/>
          </a:prstGeom>
        </p:spPr>
        <p:txBody>
          <a:bodyPr wrap="square">
            <a:spAutoFit/>
          </a:bodyPr>
          <a:lstStyle/>
          <a:p>
            <a:r>
              <a:rPr lang="as-IN" sz="4400" dirty="0">
                <a:latin typeface="SolaimanLipi" pitchFamily="65" charset="0"/>
                <a:cs typeface="SolaimanLipi" pitchFamily="65" charset="0"/>
              </a:rPr>
              <a:t>শান্তি </a:t>
            </a:r>
            <a:endParaRPr lang="sv-SE" sz="4400" dirty="0">
              <a:latin typeface="SolaimanLipi" pitchFamily="65" charset="0"/>
              <a:cs typeface="SolaimanLipi" pitchFamily="65" charset="0"/>
            </a:endParaRPr>
          </a:p>
          <a:p>
            <a:r>
              <a:rPr lang="as-IN" sz="4400" dirty="0">
                <a:latin typeface="SolaimanLipi" pitchFamily="65" charset="0"/>
                <a:cs typeface="SolaimanLipi" pitchFamily="65" charset="0"/>
              </a:rPr>
              <a:t>পরিষদের </a:t>
            </a:r>
            <a:endParaRPr lang="sv-SE" sz="4400" dirty="0">
              <a:latin typeface="SolaimanLipi" pitchFamily="65" charset="0"/>
              <a:cs typeface="SolaimanLipi" pitchFamily="65" charset="0"/>
            </a:endParaRPr>
          </a:p>
          <a:p>
            <a:r>
              <a:rPr lang="as-IN" sz="4400" dirty="0">
                <a:latin typeface="SolaimanLipi" pitchFamily="65" charset="0"/>
                <a:cs typeface="SolaimanLipi" pitchFamily="65" charset="0"/>
              </a:rPr>
              <a:t>সভা</a:t>
            </a:r>
            <a:endParaRPr lang="en-GB" sz="4400" dirty="0">
              <a:latin typeface="SolaimanLipi" pitchFamily="65" charset="0"/>
              <a:cs typeface="SolaimanLipi" pitchFamily="65" charset="0"/>
            </a:endParaRPr>
          </a:p>
        </p:txBody>
      </p:sp>
      <p:pic>
        <p:nvPicPr>
          <p:cNvPr id="7" name="Bildobjekt 6">
            <a:extLst>
              <a:ext uri="{FF2B5EF4-FFF2-40B4-BE49-F238E27FC236}">
                <a16:creationId xmlns:a16="http://schemas.microsoft.com/office/drawing/2014/main" id="{A6738F20-DDE2-4D6A-A1FE-13E0E95EB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34973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CA651ED-890C-49B9-8688-B5689CB8B2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3" name="Rektangel 12">
            <a:extLst>
              <a:ext uri="{FF2B5EF4-FFF2-40B4-BE49-F238E27FC236}">
                <a16:creationId xmlns:a16="http://schemas.microsoft.com/office/drawing/2014/main" id="{5925978E-1AB7-442F-B4B2-FCEA8596D7C3}"/>
              </a:ext>
            </a:extLst>
          </p:cNvPr>
          <p:cNvSpPr/>
          <p:nvPr/>
        </p:nvSpPr>
        <p:spPr>
          <a:xfrm rot="16200000">
            <a:off x="10375951" y="4884902"/>
            <a:ext cx="2483058" cy="215444"/>
          </a:xfrm>
          <a:prstGeom prst="rect">
            <a:avLst/>
          </a:prstGeom>
        </p:spPr>
        <p:txBody>
          <a:bodyPr wrap="square">
            <a:spAutoFit/>
          </a:bodyPr>
          <a:lstStyle/>
          <a:p>
            <a:r>
              <a:rPr lang="en-GB" sz="800" b="0" i="0" u="none" strike="noStrike">
                <a:solidFill>
                  <a:schemeClr val="tx1">
                    <a:lumMod val="65000"/>
                    <a:lumOff val="35000"/>
                  </a:schemeClr>
                </a:solidFill>
                <a:effectLst/>
                <a:latin typeface="Calibri" panose="020F0502020204030204" pitchFamily="34" charset="0"/>
                <a:cs typeface="Calibri" panose="020F0502020204030204" pitchFamily="34" charset="0"/>
              </a:rPr>
              <a:t>Photo: David Talukdar</a:t>
            </a:r>
            <a:r>
              <a:rPr lang="en-GB" sz="800" b="0" i="0">
                <a:solidFill>
                  <a:schemeClr val="tx1">
                    <a:lumMod val="65000"/>
                    <a:lumOff val="35000"/>
                  </a:schemeClr>
                </a:solidFill>
                <a:effectLst/>
                <a:latin typeface="Calibri" panose="020F0502020204030204" pitchFamily="34" charset="0"/>
                <a:cs typeface="Calibri" panose="020F0502020204030204" pitchFamily="34" charset="0"/>
              </a:rPr>
              <a:t> / </a:t>
            </a:r>
            <a:r>
              <a:rPr lang="en-GB" sz="800" b="0" i="0" err="1">
                <a:solidFill>
                  <a:schemeClr val="tx1">
                    <a:lumMod val="65000"/>
                    <a:lumOff val="35000"/>
                  </a:schemeClr>
                </a:solidFill>
                <a:effectLst/>
                <a:latin typeface="Calibri" panose="020F0502020204030204" pitchFamily="34" charset="0"/>
                <a:cs typeface="Calibri" panose="020F0502020204030204" pitchFamily="34" charset="0"/>
              </a:rPr>
              <a:t>Alamy</a:t>
            </a:r>
            <a:r>
              <a:rPr lang="en-GB" sz="800" b="0" i="0">
                <a:solidFill>
                  <a:schemeClr val="tx1">
                    <a:lumMod val="65000"/>
                    <a:lumOff val="35000"/>
                  </a:schemeClr>
                </a:solidFill>
                <a:effectLst/>
                <a:latin typeface="Calibri" panose="020F0502020204030204" pitchFamily="34" charset="0"/>
                <a:cs typeface="Calibri" panose="020F0502020204030204" pitchFamily="34" charset="0"/>
              </a:rPr>
              <a:t> Stock Photo </a:t>
            </a:r>
            <a:endParaRPr lang="sv-SE" sz="80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2C64931D-E862-427D-9240-B027FD4A325C}"/>
              </a:ext>
            </a:extLst>
          </p:cNvPr>
          <p:cNvSpPr/>
          <p:nvPr/>
        </p:nvSpPr>
        <p:spPr>
          <a:xfrm>
            <a:off x="540000" y="1320730"/>
            <a:ext cx="2916000" cy="1446550"/>
          </a:xfrm>
          <a:prstGeom prst="rect">
            <a:avLst/>
          </a:prstGeom>
        </p:spPr>
        <p:txBody>
          <a:bodyPr wrap="square" lIns="0">
            <a:spAutoFit/>
          </a:bodyPr>
          <a:lstStyle/>
          <a:p>
            <a:r>
              <a:rPr lang="as-IN" sz="4400" dirty="0">
                <a:latin typeface="SolaimanLipi" pitchFamily="65" charset="0"/>
                <a:ea typeface="Nirmala UI" panose="020B0502040204020203" pitchFamily="34" charset="0"/>
                <a:cs typeface="SolaimanLipi" pitchFamily="65" charset="0"/>
              </a:rPr>
              <a:t>সাম্প্রতিক কালে ভাগলপুরে দাঙ্গা</a:t>
            </a:r>
            <a:endParaRPr lang="en-GB" sz="4400" dirty="0">
              <a:latin typeface="SolaimanLipi" pitchFamily="65" charset="0"/>
              <a:ea typeface="Nirmala UI" panose="020B0502040204020203" pitchFamily="34" charset="0"/>
              <a:cs typeface="SolaimanLipi" pitchFamily="65" charset="0"/>
            </a:endParaRPr>
          </a:p>
        </p:txBody>
      </p:sp>
      <p:pic>
        <p:nvPicPr>
          <p:cNvPr id="6" name="Bildobjekt 5">
            <a:extLst>
              <a:ext uri="{FF2B5EF4-FFF2-40B4-BE49-F238E27FC236}">
                <a16:creationId xmlns:a16="http://schemas.microsoft.com/office/drawing/2014/main" id="{23B99521-9590-459C-B62D-546133FD3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655A66-DA45-4FEB-A35C-C01510619D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2" name="Rektangel 11">
            <a:extLst>
              <a:ext uri="{FF2B5EF4-FFF2-40B4-BE49-F238E27FC236}">
                <a16:creationId xmlns:a16="http://schemas.microsoft.com/office/drawing/2014/main" id="{56B7BA58-9AB6-45F6-BA26-5C374FFFFDF4}"/>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32C44968-5CFF-4279-9EDF-E7096679F3F3}"/>
              </a:ext>
            </a:extLst>
          </p:cNvPr>
          <p:cNvSpPr/>
          <p:nvPr/>
        </p:nvSpPr>
        <p:spPr>
          <a:xfrm>
            <a:off x="540000" y="1320730"/>
            <a:ext cx="2603250" cy="2123658"/>
          </a:xfrm>
          <a:prstGeom prst="rect">
            <a:avLst/>
          </a:prstGeom>
        </p:spPr>
        <p:txBody>
          <a:bodyPr wrap="square" lIns="0">
            <a:spAutoFit/>
          </a:bodyPr>
          <a:lstStyle/>
          <a:p>
            <a:r>
              <a:rPr lang="as-IN" sz="4400" dirty="0">
                <a:latin typeface="SolaimanLipi" pitchFamily="65" charset="0"/>
                <a:ea typeface="Nirmala UI" panose="020B0502040204020203" pitchFamily="34" charset="0"/>
                <a:cs typeface="SolaimanLipi" pitchFamily="65" charset="0"/>
              </a:rPr>
              <a:t>পাড়া-ভিত্তিক শান্তি রক্ষার দল</a:t>
            </a:r>
            <a:endParaRPr lang="en-GB" sz="4400" dirty="0">
              <a:latin typeface="SolaimanLipi" pitchFamily="65" charset="0"/>
              <a:ea typeface="Nirmala UI" panose="020B0502040204020203" pitchFamily="34" charset="0"/>
              <a:cs typeface="SolaimanLipi" pitchFamily="65" charset="0"/>
            </a:endParaRPr>
          </a:p>
        </p:txBody>
      </p:sp>
      <p:pic>
        <p:nvPicPr>
          <p:cNvPr id="6" name="Bildobjekt 5">
            <a:extLst>
              <a:ext uri="{FF2B5EF4-FFF2-40B4-BE49-F238E27FC236}">
                <a16:creationId xmlns:a16="http://schemas.microsoft.com/office/drawing/2014/main" id="{4AA6E12A-E9B9-49D5-A17D-3DA1C42A3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B1003FC-4AB2-4697-8271-0AA814DEEA8E}"/>
              </a:ext>
            </a:extLst>
          </p:cNvPr>
          <p:cNvGrpSpPr/>
          <p:nvPr/>
        </p:nvGrpSpPr>
        <p:grpSpPr>
          <a:xfrm>
            <a:off x="3819227" y="864000"/>
            <a:ext cx="7556744" cy="5281200"/>
            <a:chOff x="3798232" y="864000"/>
            <a:chExt cx="7119624" cy="5281200"/>
          </a:xfrm>
        </p:grpSpPr>
        <p:pic>
          <p:nvPicPr>
            <p:cNvPr id="11" name="Bildobjekt 10">
              <a:extLst>
                <a:ext uri="{FF2B5EF4-FFF2-40B4-BE49-F238E27FC236}">
                  <a16:creationId xmlns:a16="http://schemas.microsoft.com/office/drawing/2014/main" id="{488DD9E4-44E3-634C-875F-111A8B5E3D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 t="4633" r="2185"/>
            <a:stretch/>
          </p:blipFill>
          <p:spPr>
            <a:xfrm>
              <a:off x="3798232" y="864000"/>
              <a:ext cx="3363758" cy="5281200"/>
            </a:xfrm>
            <a:prstGeom prst="rect">
              <a:avLst/>
            </a:prstGeom>
          </p:spPr>
        </p:pic>
        <p:pic>
          <p:nvPicPr>
            <p:cNvPr id="7" name="Bildobjekt 6">
              <a:extLst>
                <a:ext uri="{FF2B5EF4-FFF2-40B4-BE49-F238E27FC236}">
                  <a16:creationId xmlns:a16="http://schemas.microsoft.com/office/drawing/2014/main" id="{8CC2782C-C901-4998-8070-FBC4E14B7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 t="4633" r="2185"/>
            <a:stretch/>
          </p:blipFill>
          <p:spPr>
            <a:xfrm>
              <a:off x="7554098" y="864000"/>
              <a:ext cx="3363758" cy="5281200"/>
            </a:xfrm>
            <a:prstGeom prst="rect">
              <a:avLst/>
            </a:prstGeom>
          </p:spPr>
        </p:pic>
      </p:grpSp>
      <p:sp>
        <p:nvSpPr>
          <p:cNvPr id="9" name="Rektangel 8">
            <a:extLst>
              <a:ext uri="{FF2B5EF4-FFF2-40B4-BE49-F238E27FC236}">
                <a16:creationId xmlns:a16="http://schemas.microsoft.com/office/drawing/2014/main" id="{0FA02870-29F6-4B90-AEC1-2745B849FBB3}"/>
              </a:ext>
            </a:extLst>
          </p:cNvPr>
          <p:cNvSpPr/>
          <p:nvPr/>
        </p:nvSpPr>
        <p:spPr>
          <a:xfrm rot="16200000">
            <a:off x="10280830"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ABD5755E-FD41-46CA-9C37-6EBFD28F8F03}"/>
              </a:ext>
            </a:extLst>
          </p:cNvPr>
          <p:cNvSpPr/>
          <p:nvPr/>
        </p:nvSpPr>
        <p:spPr>
          <a:xfrm>
            <a:off x="539999" y="1320730"/>
            <a:ext cx="3240561" cy="2123658"/>
          </a:xfrm>
          <a:prstGeom prst="rect">
            <a:avLst/>
          </a:prstGeom>
        </p:spPr>
        <p:txBody>
          <a:bodyPr wrap="square" lIns="0">
            <a:spAutoFit/>
          </a:bodyPr>
          <a:lstStyle/>
          <a:p>
            <a:r>
              <a:rPr lang="as-IN" sz="4400" dirty="0">
                <a:latin typeface="SolaimanLipi" pitchFamily="65" charset="0"/>
                <a:ea typeface="Nirmala UI" panose="020B0502040204020203" pitchFamily="34" charset="0"/>
                <a:cs typeface="SolaimanLipi" pitchFamily="65" charset="0"/>
              </a:rPr>
              <a:t>স্বেচ্ছাসেবকরা যেসব বিলিপত্র বিলি করেছেন</a:t>
            </a:r>
            <a:endParaRPr lang="en-GB" sz="4400" dirty="0">
              <a:latin typeface="SolaimanLipi" pitchFamily="65" charset="0"/>
              <a:ea typeface="Nirmala UI" panose="020B0502040204020203" pitchFamily="34" charset="0"/>
              <a:cs typeface="SolaimanLipi" pitchFamily="65" charset="0"/>
            </a:endParaRPr>
          </a:p>
        </p:txBody>
      </p:sp>
      <p:pic>
        <p:nvPicPr>
          <p:cNvPr id="8" name="Bildobjekt 7">
            <a:extLst>
              <a:ext uri="{FF2B5EF4-FFF2-40B4-BE49-F238E27FC236}">
                <a16:creationId xmlns:a16="http://schemas.microsoft.com/office/drawing/2014/main" id="{FD99AC6C-FA97-41EE-B89F-181BAA68C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AF78567-F45C-4CD5-9940-83ADD3DCAD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1" name="Rektangel 10">
            <a:extLst>
              <a:ext uri="{FF2B5EF4-FFF2-40B4-BE49-F238E27FC236}">
                <a16:creationId xmlns:a16="http://schemas.microsoft.com/office/drawing/2014/main" id="{2637BF7B-0698-4199-BE8B-DB1F1B899FC1}"/>
              </a:ext>
            </a:extLst>
          </p:cNvPr>
          <p:cNvSpPr/>
          <p:nvPr/>
        </p:nvSpPr>
        <p:spPr>
          <a:xfrm rot="16200000">
            <a:off x="10375951" y="4884902"/>
            <a:ext cx="2483058" cy="215444"/>
          </a:xfrm>
          <a:prstGeom prst="rect">
            <a:avLst/>
          </a:prstGeom>
        </p:spPr>
        <p:txBody>
          <a:bodyPr wrap="square">
            <a:spAutoFit/>
          </a:bodyPr>
          <a:lstStyle/>
          <a:p>
            <a:r>
              <a:rPr lang="en-US" sz="800" i="0" u="none" strike="noStrike">
                <a:solidFill>
                  <a:schemeClr val="tx1">
                    <a:lumMod val="65000"/>
                    <a:lumOff val="35000"/>
                  </a:schemeClr>
                </a:solidFill>
                <a:effectLst/>
                <a:latin typeface="Calibri"/>
                <a:cs typeface="Calibri"/>
              </a:rPr>
              <a:t>Photo: Gonzales Photo</a:t>
            </a:r>
            <a:r>
              <a:rPr lang="en-US" sz="800" i="0">
                <a:solidFill>
                  <a:schemeClr val="tx1">
                    <a:lumMod val="65000"/>
                    <a:lumOff val="35000"/>
                  </a:schemeClr>
                </a:solidFill>
                <a:effectLst/>
                <a:latin typeface="Calibri"/>
                <a:cs typeface="Calibri"/>
              </a:rPr>
              <a:t> / </a:t>
            </a:r>
            <a:r>
              <a:rPr lang="en-US" sz="800" i="0" err="1">
                <a:solidFill>
                  <a:schemeClr val="tx1">
                    <a:lumMod val="65000"/>
                    <a:lumOff val="35000"/>
                  </a:schemeClr>
                </a:solidFill>
                <a:effectLst/>
                <a:latin typeface="Calibri"/>
                <a:cs typeface="Calibri"/>
              </a:rPr>
              <a:t>Alamy</a:t>
            </a:r>
            <a:r>
              <a:rPr lang="en-US" sz="800" i="0">
                <a:solidFill>
                  <a:schemeClr val="tx1">
                    <a:lumMod val="65000"/>
                    <a:lumOff val="35000"/>
                  </a:schemeClr>
                </a:solidFill>
                <a:effectLst/>
                <a:latin typeface="Calibri"/>
                <a:cs typeface="Calibri"/>
              </a:rPr>
              <a:t> Stock Photo </a:t>
            </a:r>
            <a:endParaRPr lang="sv-SE" sz="800">
              <a:solidFill>
                <a:schemeClr val="tx1">
                  <a:lumMod val="65000"/>
                  <a:lumOff val="35000"/>
                </a:schemeClr>
              </a:solidFill>
              <a:latin typeface="Calibri"/>
              <a:cs typeface="Calibri"/>
            </a:endParaRPr>
          </a:p>
        </p:txBody>
      </p:sp>
      <p:sp>
        <p:nvSpPr>
          <p:cNvPr id="7" name="Rektangel 6">
            <a:extLst>
              <a:ext uri="{FF2B5EF4-FFF2-40B4-BE49-F238E27FC236}">
                <a16:creationId xmlns:a16="http://schemas.microsoft.com/office/drawing/2014/main" id="{CE24E3FE-1749-4F8F-BB6E-1730C7B0CDED}"/>
              </a:ext>
            </a:extLst>
          </p:cNvPr>
          <p:cNvSpPr/>
          <p:nvPr/>
        </p:nvSpPr>
        <p:spPr>
          <a:xfrm>
            <a:off x="540000" y="1320730"/>
            <a:ext cx="2916000" cy="2123658"/>
          </a:xfrm>
          <a:prstGeom prst="rect">
            <a:avLst/>
          </a:prstGeom>
        </p:spPr>
        <p:txBody>
          <a:bodyPr wrap="square" lIns="0">
            <a:spAutoFit/>
          </a:bodyPr>
          <a:lstStyle/>
          <a:p>
            <a:r>
              <a:rPr lang="as-IN" sz="4400" dirty="0">
                <a:latin typeface="SolaimanLipi" pitchFamily="65" charset="0"/>
                <a:ea typeface="Nirmala UI" panose="020B0502040204020203" pitchFamily="34" charset="0"/>
                <a:cs typeface="SolaimanLipi" pitchFamily="65" charset="0"/>
              </a:rPr>
              <a:t>রোসকিলদে সঙ্গীত উৎসব, ডেনমার্ক</a:t>
            </a:r>
            <a:endParaRPr lang="en-GB" sz="4400" dirty="0">
              <a:latin typeface="SolaimanLipi" pitchFamily="65" charset="0"/>
              <a:ea typeface="Nirmala UI" panose="020B0502040204020203" pitchFamily="34" charset="0"/>
              <a:cs typeface="SolaimanLipi" pitchFamily="65" charset="0"/>
            </a:endParaRPr>
          </a:p>
        </p:txBody>
      </p:sp>
      <p:pic>
        <p:nvPicPr>
          <p:cNvPr id="6" name="Bildobjekt 5">
            <a:extLst>
              <a:ext uri="{FF2B5EF4-FFF2-40B4-BE49-F238E27FC236}">
                <a16:creationId xmlns:a16="http://schemas.microsoft.com/office/drawing/2014/main" id="{178CAB03-7AE7-4393-9E0D-531D0BAB82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2BB913-51FE-468C-8A23-E3F27CC828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7DA93AD2-E069-4863-91E2-236F27C56DB2}"/>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Human Library Organisation </a:t>
            </a:r>
            <a:endParaRPr lang="sv-SE" sz="800">
              <a:solidFill>
                <a:schemeClr val="tx1">
                  <a:lumMod val="65000"/>
                  <a:lumOff val="35000"/>
                </a:schemeClr>
              </a:solidFill>
            </a:endParaRPr>
          </a:p>
        </p:txBody>
      </p:sp>
      <p:sp>
        <p:nvSpPr>
          <p:cNvPr id="7" name="Rektangel 6">
            <a:extLst>
              <a:ext uri="{FF2B5EF4-FFF2-40B4-BE49-F238E27FC236}">
                <a16:creationId xmlns:a16="http://schemas.microsoft.com/office/drawing/2014/main" id="{304CC61C-155D-4C61-8E30-C72EE51DC68D}"/>
              </a:ext>
            </a:extLst>
          </p:cNvPr>
          <p:cNvSpPr/>
          <p:nvPr/>
        </p:nvSpPr>
        <p:spPr>
          <a:xfrm>
            <a:off x="540000" y="1320730"/>
            <a:ext cx="2916000" cy="2123658"/>
          </a:xfrm>
          <a:prstGeom prst="rect">
            <a:avLst/>
          </a:prstGeom>
        </p:spPr>
        <p:txBody>
          <a:bodyPr wrap="square" lIns="0">
            <a:spAutoFit/>
          </a:bodyPr>
          <a:lstStyle/>
          <a:p>
            <a:r>
              <a:rPr lang="as-IN" sz="4400" dirty="0">
                <a:latin typeface="SolaimanLipi" pitchFamily="65" charset="0"/>
                <a:ea typeface="Nirmala UI" panose="020B0502040204020203" pitchFamily="34" charset="0"/>
                <a:cs typeface="SolaimanLipi" pitchFamily="65" charset="0"/>
              </a:rPr>
              <a:t>মানব গ্রন্থাগার আয়োজন, সোমালিয়া</a:t>
            </a:r>
          </a:p>
        </p:txBody>
      </p:sp>
      <p:pic>
        <p:nvPicPr>
          <p:cNvPr id="6" name="Bildobjekt 5">
            <a:extLst>
              <a:ext uri="{FF2B5EF4-FFF2-40B4-BE49-F238E27FC236}">
                <a16:creationId xmlns:a16="http://schemas.microsoft.com/office/drawing/2014/main" id="{AF9564F3-E98F-4E3C-BFC1-42717E728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264081852"/>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9" ma:contentTypeDescription="Opprett et nytt dokument." ma:contentTypeScope="" ma:versionID="d5c11f652ae043a8d3bb1e937804359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13360afc49248a9492d59ee4a7d4d4c3"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371DE095-20AE-40B9-A743-A8575500B68C}"/>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007ce96f-f6e4-41e9-bbc1-3453ece26c5d"/>
    <ds:schemaRef ds:uri="27879760-8d42-4139-817b-a85748325e7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PPT_template</Template>
  <TotalTime>1323</TotalTime>
  <Words>3209</Words>
  <Application>Microsoft Macintosh PowerPoint</Application>
  <PresentationFormat>Bredbild</PresentationFormat>
  <Paragraphs>348</Paragraphs>
  <Slides>29</Slides>
  <Notes>29</Notes>
  <HiddenSlides>0</HiddenSlides>
  <MMClips>0</MMClips>
  <ScaleCrop>false</ScaleCrop>
  <HeadingPairs>
    <vt:vector size="6" baseType="variant">
      <vt:variant>
        <vt:lpstr>Använt teckensnitt</vt:lpstr>
      </vt:variant>
      <vt:variant>
        <vt:i4>6</vt:i4>
      </vt:variant>
      <vt:variant>
        <vt:lpstr>Tema</vt:lpstr>
      </vt:variant>
      <vt:variant>
        <vt:i4>5</vt:i4>
      </vt:variant>
      <vt:variant>
        <vt:lpstr>Bildrubriker</vt:lpstr>
      </vt:variant>
      <vt:variant>
        <vt:i4>29</vt:i4>
      </vt:variant>
    </vt:vector>
  </HeadingPairs>
  <TitlesOfParts>
    <vt:vector size="40" baseType="lpstr">
      <vt:lpstr>Arial</vt:lpstr>
      <vt:lpstr>Calibri</vt:lpstr>
      <vt:lpstr>Calibri Light</vt:lpstr>
      <vt:lpstr>Nirmala UI</vt:lpstr>
      <vt:lpstr>SolaimanLipi</vt:lpstr>
      <vt:lpstr>SutonnyMJ</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PowerPoint</dc:title>
  <dc:creator>FORB Learning Platform;Katherine.Cash@smc.global</dc:creator>
  <cp:lastModifiedBy>Kristina Schollin-Borg</cp:lastModifiedBy>
  <cp:revision>92</cp:revision>
  <cp:lastPrinted>2021-06-02T17:53:06Z</cp:lastPrinted>
  <dcterms:created xsi:type="dcterms:W3CDTF">2021-07-01T23:28:14Z</dcterms:created>
  <dcterms:modified xsi:type="dcterms:W3CDTF">2023-11-16T12:42:42Z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