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2" r:id="rId5"/>
    <p:sldMasterId id="2147483654" r:id="rId6"/>
    <p:sldMasterId id="2147483656" r:id="rId7"/>
    <p:sldMasterId id="2147483658" r:id="rId8"/>
  </p:sldMasterIdLst>
  <p:notesMasterIdLst>
    <p:notesMasterId r:id="rId3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Quattrocento Sans" panose="020B0502050000020003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ihg5i1pmgdJIgF3HFTq4sB72p4U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7588A-4300-FA6D-C849-67AD603AF528}" name="Eben Bhujel" initials="EB" userId="S::ebh@stefanus.no::0f9db9ec-00ad-46b6-9b96-35db36e90a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2"/>
    <p:restoredTop sz="70068" autoAdjust="0"/>
  </p:normalViewPr>
  <p:slideViewPr>
    <p:cSldViewPr snapToGrid="0">
      <p:cViewPr varScale="1">
        <p:scale>
          <a:sx n="80" d="100"/>
          <a:sy n="80" d="100"/>
        </p:scale>
        <p:origin x="1512" y="78"/>
      </p:cViewPr>
      <p:guideLst>
        <p:guide orient="horz" pos="2160"/>
        <p:guide pos="38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1.fntdata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4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6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2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n Bhujel" userId="0f9db9ec-00ad-46b6-9b96-35db36e90aee" providerId="ADAL" clId="{0C61A3C4-B03A-4647-9446-664DF517CBEB}"/>
    <pc:docChg chg="">
      <pc:chgData name="Eben Bhujel" userId="0f9db9ec-00ad-46b6-9b96-35db36e90aee" providerId="ADAL" clId="{0C61A3C4-B03A-4647-9446-664DF517CBEB}" dt="2023-08-16T08:31:53.015" v="15"/>
      <pc:docMkLst>
        <pc:docMk/>
      </pc:docMkLst>
      <pc:sldChg chg="delCm">
        <pc:chgData name="Eben Bhujel" userId="0f9db9ec-00ad-46b6-9b96-35db36e90aee" providerId="ADAL" clId="{0C61A3C4-B03A-4647-9446-664DF517CBEB}" dt="2023-08-16T08:29:35.282" v="0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29:35.282" v="0"/>
              <pc2:cmMkLst xmlns:pc2="http://schemas.microsoft.com/office/powerpoint/2019/9/main/command">
                <pc:docMk/>
                <pc:sldMk cId="0" sldId="256"/>
                <pc2:cmMk id="{0A356270-CB7C-48F9-8AAE-A6A4D9BEA995}"/>
              </pc2:cmMkLst>
            </pc226:cmChg>
          </p:ext>
        </pc:extLst>
      </pc:sldChg>
      <pc:sldChg chg="delCm">
        <pc:chgData name="Eben Bhujel" userId="0f9db9ec-00ad-46b6-9b96-35db36e90aee" providerId="ADAL" clId="{0C61A3C4-B03A-4647-9446-664DF517CBEB}" dt="2023-08-16T08:29:37.559" v="1"/>
        <pc:sldMkLst>
          <pc:docMk/>
          <pc:sldMk cId="0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29:37.559" v="1"/>
              <pc2:cmMkLst xmlns:pc2="http://schemas.microsoft.com/office/powerpoint/2019/9/main/command">
                <pc:docMk/>
                <pc:sldMk cId="0" sldId="258"/>
                <pc2:cmMk id="{122CFEA1-53EE-48CF-958E-06C6750698C3}"/>
              </pc2:cmMkLst>
            </pc226:cmChg>
          </p:ext>
        </pc:extLst>
      </pc:sldChg>
      <pc:sldChg chg="delCm">
        <pc:chgData name="Eben Bhujel" userId="0f9db9ec-00ad-46b6-9b96-35db36e90aee" providerId="ADAL" clId="{0C61A3C4-B03A-4647-9446-664DF517CBEB}" dt="2023-08-16T08:29:39.112" v="2"/>
        <pc:sldMkLst>
          <pc:docMk/>
          <pc:sldMk cId="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29:39.112" v="2"/>
              <pc2:cmMkLst xmlns:pc2="http://schemas.microsoft.com/office/powerpoint/2019/9/main/command">
                <pc:docMk/>
                <pc:sldMk cId="0" sldId="259"/>
                <pc2:cmMk id="{3E440A82-C4BD-4D67-B561-EC118A5EAEB8}"/>
              </pc2:cmMkLst>
            </pc226:cmChg>
          </p:ext>
        </pc:extLst>
      </pc:sldChg>
      <pc:sldChg chg="delCm">
        <pc:chgData name="Eben Bhujel" userId="0f9db9ec-00ad-46b6-9b96-35db36e90aee" providerId="ADAL" clId="{0C61A3C4-B03A-4647-9446-664DF517CBEB}" dt="2023-08-16T08:29:40.786" v="3"/>
        <pc:sldMkLst>
          <pc:docMk/>
          <pc:sldMk cId="0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29:40.786" v="3"/>
              <pc2:cmMkLst xmlns:pc2="http://schemas.microsoft.com/office/powerpoint/2019/9/main/command">
                <pc:docMk/>
                <pc:sldMk cId="0" sldId="260"/>
                <pc2:cmMk id="{46708D10-9D5B-40F9-AD9C-8677809772DD}"/>
              </pc2:cmMkLst>
            </pc226:cmChg>
          </p:ext>
        </pc:extLst>
      </pc:sldChg>
      <pc:sldChg chg="delCm">
        <pc:chgData name="Eben Bhujel" userId="0f9db9ec-00ad-46b6-9b96-35db36e90aee" providerId="ADAL" clId="{0C61A3C4-B03A-4647-9446-664DF517CBEB}" dt="2023-08-16T08:29:42.744" v="4"/>
        <pc:sldMkLst>
          <pc:docMk/>
          <pc:sldMk cId="0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29:42.744" v="4"/>
              <pc2:cmMkLst xmlns:pc2="http://schemas.microsoft.com/office/powerpoint/2019/9/main/command">
                <pc:docMk/>
                <pc:sldMk cId="0" sldId="261"/>
                <pc2:cmMk id="{43F3E588-0440-438B-9666-63C11D2F7F44}"/>
              </pc2:cmMkLst>
            </pc226:cmChg>
          </p:ext>
        </pc:extLst>
      </pc:sldChg>
      <pc:sldChg chg="delCm">
        <pc:chgData name="Eben Bhujel" userId="0f9db9ec-00ad-46b6-9b96-35db36e90aee" providerId="ADAL" clId="{0C61A3C4-B03A-4647-9446-664DF517CBEB}" dt="2023-08-16T08:29:45.257" v="5"/>
        <pc:sldMkLst>
          <pc:docMk/>
          <pc:sldMk cId="0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29:45.257" v="5"/>
              <pc2:cmMkLst xmlns:pc2="http://schemas.microsoft.com/office/powerpoint/2019/9/main/command">
                <pc:docMk/>
                <pc:sldMk cId="0" sldId="262"/>
                <pc2:cmMk id="{D741CE1D-8CC8-4B1A-83DC-5BF65E59845B}"/>
              </pc2:cmMkLst>
            </pc226:cmChg>
          </p:ext>
        </pc:extLst>
      </pc:sldChg>
      <pc:sldChg chg="delCm">
        <pc:chgData name="Eben Bhujel" userId="0f9db9ec-00ad-46b6-9b96-35db36e90aee" providerId="ADAL" clId="{0C61A3C4-B03A-4647-9446-664DF517CBEB}" dt="2023-08-16T08:29:47.188" v="6"/>
        <pc:sldMkLst>
          <pc:docMk/>
          <pc:sldMk cId="0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29:47.188" v="6"/>
              <pc2:cmMkLst xmlns:pc2="http://schemas.microsoft.com/office/powerpoint/2019/9/main/command">
                <pc:docMk/>
                <pc:sldMk cId="0" sldId="263"/>
                <pc2:cmMk id="{06F3509D-3E0C-4767-8612-108E1FEFEDF2}"/>
              </pc2:cmMkLst>
            </pc226:cmChg>
          </p:ext>
        </pc:extLst>
      </pc:sldChg>
      <pc:sldChg chg="delCm">
        <pc:chgData name="Eben Bhujel" userId="0f9db9ec-00ad-46b6-9b96-35db36e90aee" providerId="ADAL" clId="{0C61A3C4-B03A-4647-9446-664DF517CBEB}" dt="2023-08-16T08:29:48.976" v="7"/>
        <pc:sldMkLst>
          <pc:docMk/>
          <pc:sldMk cId="0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29:48.976" v="7"/>
              <pc2:cmMkLst xmlns:pc2="http://schemas.microsoft.com/office/powerpoint/2019/9/main/command">
                <pc:docMk/>
                <pc:sldMk cId="0" sldId="264"/>
                <pc2:cmMk id="{0ED37CA0-4C55-4A3E-BDF6-3A1A42B16434}"/>
              </pc2:cmMkLst>
            </pc226:cmChg>
          </p:ext>
        </pc:extLst>
      </pc:sldChg>
      <pc:sldChg chg="delCm">
        <pc:chgData name="Eben Bhujel" userId="0f9db9ec-00ad-46b6-9b96-35db36e90aee" providerId="ADAL" clId="{0C61A3C4-B03A-4647-9446-664DF517CBEB}" dt="2023-08-16T08:29:50.981" v="8"/>
        <pc:sldMkLst>
          <pc:docMk/>
          <pc:sldMk cId="0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29:50.981" v="8"/>
              <pc2:cmMkLst xmlns:pc2="http://schemas.microsoft.com/office/powerpoint/2019/9/main/command">
                <pc:docMk/>
                <pc:sldMk cId="0" sldId="265"/>
                <pc2:cmMk id="{EC936166-7FF7-408E-803D-EF89982CAF99}"/>
              </pc2:cmMkLst>
            </pc226:cmChg>
          </p:ext>
        </pc:extLst>
      </pc:sldChg>
      <pc:sldChg chg="delCm">
        <pc:chgData name="Eben Bhujel" userId="0f9db9ec-00ad-46b6-9b96-35db36e90aee" providerId="ADAL" clId="{0C61A3C4-B03A-4647-9446-664DF517CBEB}" dt="2023-08-16T08:29:56.005" v="9"/>
        <pc:sldMkLst>
          <pc:docMk/>
          <pc:sldMk cId="0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29:56.005" v="9"/>
              <pc2:cmMkLst xmlns:pc2="http://schemas.microsoft.com/office/powerpoint/2019/9/main/command">
                <pc:docMk/>
                <pc:sldMk cId="0" sldId="274"/>
                <pc2:cmMk id="{FDBAA4E8-C9D4-412E-B20C-2FF2AD32FF36}"/>
              </pc2:cmMkLst>
            </pc226:cmChg>
          </p:ext>
        </pc:extLst>
      </pc:sldChg>
      <pc:sldChg chg="delCm">
        <pc:chgData name="Eben Bhujel" userId="0f9db9ec-00ad-46b6-9b96-35db36e90aee" providerId="ADAL" clId="{0C61A3C4-B03A-4647-9446-664DF517CBEB}" dt="2023-08-16T08:30:01.102" v="10"/>
        <pc:sldMkLst>
          <pc:docMk/>
          <pc:sldMk cId="0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30:01.102" v="10"/>
              <pc2:cmMkLst xmlns:pc2="http://schemas.microsoft.com/office/powerpoint/2019/9/main/command">
                <pc:docMk/>
                <pc:sldMk cId="0" sldId="276"/>
                <pc2:cmMk id="{032FBE11-4E98-484B-A8CE-FF960CF285D2}"/>
              </pc2:cmMkLst>
            </pc226:cmChg>
          </p:ext>
        </pc:extLst>
      </pc:sldChg>
      <pc:sldChg chg="delCm">
        <pc:chgData name="Eben Bhujel" userId="0f9db9ec-00ad-46b6-9b96-35db36e90aee" providerId="ADAL" clId="{0C61A3C4-B03A-4647-9446-664DF517CBEB}" dt="2023-08-16T08:31:53.015" v="15"/>
        <pc:sldMkLst>
          <pc:docMk/>
          <pc:sldMk cId="0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31:53.015" v="15"/>
              <pc2:cmMkLst xmlns:pc2="http://schemas.microsoft.com/office/powerpoint/2019/9/main/command">
                <pc:docMk/>
                <pc:sldMk cId="0" sldId="277"/>
                <pc2:cmMk id="{9C4A58F9-61B1-47E5-A874-CF7CC5CFADB4}"/>
              </pc2:cmMkLst>
            </pc226:cmChg>
          </p:ext>
        </pc:extLst>
      </pc:sldChg>
      <pc:sldChg chg="delCm">
        <pc:chgData name="Eben Bhujel" userId="0f9db9ec-00ad-46b6-9b96-35db36e90aee" providerId="ADAL" clId="{0C61A3C4-B03A-4647-9446-664DF517CBEB}" dt="2023-08-16T08:30:16.684" v="11"/>
        <pc:sldMkLst>
          <pc:docMk/>
          <pc:sldMk cId="0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30:16.684" v="11"/>
              <pc2:cmMkLst xmlns:pc2="http://schemas.microsoft.com/office/powerpoint/2019/9/main/command">
                <pc:docMk/>
                <pc:sldMk cId="0" sldId="278"/>
                <pc2:cmMk id="{4E1DF683-747B-480D-A58B-87A26615D3CA}"/>
              </pc2:cmMkLst>
            </pc226:cmChg>
          </p:ext>
        </pc:extLst>
      </pc:sldChg>
      <pc:sldChg chg="delCm">
        <pc:chgData name="Eben Bhujel" userId="0f9db9ec-00ad-46b6-9b96-35db36e90aee" providerId="ADAL" clId="{0C61A3C4-B03A-4647-9446-664DF517CBEB}" dt="2023-08-16T08:30:29.593" v="13"/>
        <pc:sldMkLst>
          <pc:docMk/>
          <pc:sldMk cId="0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30:29.593" v="13"/>
              <pc2:cmMkLst xmlns:pc2="http://schemas.microsoft.com/office/powerpoint/2019/9/main/command">
                <pc:docMk/>
                <pc:sldMk cId="0" sldId="280"/>
                <pc2:cmMk id="{4FD8DF47-1D4B-481A-8E64-4E40C3E02A0A}"/>
              </pc2:cmMkLst>
            </pc226:cmChg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30:27.435" v="12"/>
              <pc2:cmMkLst xmlns:pc2="http://schemas.microsoft.com/office/powerpoint/2019/9/main/command">
                <pc:docMk/>
                <pc:sldMk cId="0" sldId="280"/>
                <pc2:cmMk id="{627D397A-3995-40D8-A720-B6CBB04FAEDF}"/>
              </pc2:cmMkLst>
            </pc226:cmChg>
          </p:ext>
        </pc:extLst>
      </pc:sldChg>
      <pc:sldChg chg="delCm">
        <pc:chgData name="Eben Bhujel" userId="0f9db9ec-00ad-46b6-9b96-35db36e90aee" providerId="ADAL" clId="{0C61A3C4-B03A-4647-9446-664DF517CBEB}" dt="2023-08-16T08:30:32.939" v="14"/>
        <pc:sldMkLst>
          <pc:docMk/>
          <pc:sldMk cId="0" sldId="2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ben Bhujel" userId="0f9db9ec-00ad-46b6-9b96-35db36e90aee" providerId="ADAL" clId="{0C61A3C4-B03A-4647-9446-664DF517CBEB}" dt="2023-08-16T08:30:32.939" v="14"/>
              <pc2:cmMkLst xmlns:pc2="http://schemas.microsoft.com/office/powerpoint/2019/9/main/command">
                <pc:docMk/>
                <pc:sldMk cId="0" sldId="282"/>
                <pc2:cmMk id="{D9E37E78-2322-46F5-8118-0D074E6B69AD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  <p:sp>
        <p:nvSpPr>
          <p:cNvPr id="47" name="Google Shape;47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48" name="Google Shape;48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latin typeface="Calibri"/>
                <a:ea typeface="Calibri"/>
                <a:cs typeface="Calibri"/>
                <a:sym typeface="Calibri"/>
              </a:rPr>
              <a:t>Как убедить государство принять меры, Кыргызстан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После революции, произошедшей в стране в 2010 году, небольшая шайка вандалов стала грабить протестантские и православные церкви. Это продолжалось около шести месяцев. Несмотря на многочисленные жалобы, никакой реакции со стороны прокуратуры, Государственной комиссии по делам религий и МВД не последовало. Более того, представители государственных органов посоветовали верующим самим решать этот вопрос.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Отчаявшись, религиозные лидеры совместно обратились в республиканскую газету, с просьбой осветить инциденты и бездействие властей. Информация дошла до президента, которая взяла дело под личный контроль. В течение 4 дней все члены шайки были пойманы</a:t>
            </a: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7" name="Google Shape;147;p1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48" name="Google Shape;148;p1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149" name="Google Shape;14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Упражнение «Пассивный наблюдатель – Целитель»</a:t>
            </a:r>
            <a:br>
              <a:rPr lang="ru-RU" b="0" i="0" dirty="0"/>
            </a:br>
            <a:r>
              <a:rPr lang="ru-RU" i="1" dirty="0">
                <a:latin typeface="Calibri"/>
                <a:ea typeface="Calibri"/>
                <a:cs typeface="Calibri"/>
                <a:sym typeface="Calibri"/>
              </a:rPr>
              <a:t>Используйте этот слайд при проведении упражнения, отметив следующие моменты. 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Мы можем принять осознанное решение стать целителями, а не быть пассивными наблюдателями, например, налаживать отношения с людьми, чьи права были нарушены, формировать группы, находить необходимую информацию и планировать совместные действия.  </a:t>
            </a:r>
            <a:endParaRPr dirty="0"/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Действовать мы сможем не всегда— это не всегда будет безопасно или конструктивно! Однако</a:t>
            </a:r>
            <a:r>
              <a:rPr lang="ru-RU" dirty="0"/>
              <a:t>,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 если будем строить отношения и работать вместе, вероятность того, что мы что-то предпримем, и наша эффективность возрастают.   </a:t>
            </a:r>
            <a:endParaRPr dirty="0"/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Попросите участников взглянуть на флип-чарт с картой </a:t>
            </a:r>
            <a:r>
              <a:rPr lang="ru-RU" dirty="0" err="1">
                <a:latin typeface="Calibri"/>
                <a:ea typeface="Calibri"/>
                <a:cs typeface="Calibri"/>
                <a:sym typeface="Calibri"/>
              </a:rPr>
              <a:t>СРиУ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 нашего городка и подумать о том, для какой из выявленных ими проблем они хотели бы стать целителями. (Дайте им время подумать, но не требуйте ответов.) 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На оставшихся сессиях мы будем рассуждать о том, КАК перестать быть пассивным наблюдателем и стать целителем в отношении этих проблем.</a:t>
            </a:r>
            <a: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59" name="Google Shape;159;p1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160" name="Google Shape;16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i="1" dirty="0">
                <a:latin typeface="Calibri"/>
                <a:ea typeface="Calibri"/>
                <a:cs typeface="Calibri"/>
                <a:sym typeface="Calibri"/>
              </a:rPr>
              <a:t>Упражнение «Кто я?»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i="1" dirty="0">
                <a:latin typeface="Calibri"/>
                <a:ea typeface="Calibri"/>
                <a:cs typeface="Calibri"/>
                <a:sym typeface="Calibri"/>
              </a:rPr>
              <a:t>Используйте этот слайд при проведении упражнения, отметив следующие моменты.  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ru-RU" sz="1100" i="0" dirty="0">
                <a:latin typeface="Calibri"/>
                <a:ea typeface="Calibri"/>
                <a:cs typeface="Calibri"/>
                <a:sym typeface="Calibri"/>
              </a:rPr>
              <a:t>В каждой из определенных нами ситуаций мы можем играть роль пассивного наблюдателя или активного целителя. Мы могли бы быть ресурсом, продвигающим свободу религии или убеждений через сети и группы. </a:t>
            </a:r>
            <a:endParaRPr sz="1100" i="0"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ru-RU" sz="1100" i="0" dirty="0">
                <a:latin typeface="Calibri"/>
                <a:ea typeface="Calibri"/>
                <a:cs typeface="Calibri"/>
                <a:sym typeface="Calibri"/>
              </a:rPr>
              <a:t>Что бы вы ни услышали и что бы вы ни делали в ходе в оставшейся части курса, всегда задавайте себе 3 вопроса.</a:t>
            </a:r>
            <a:endParaRPr sz="1100" i="0" dirty="0">
              <a:latin typeface="Calibri"/>
              <a:ea typeface="Calibri"/>
              <a:cs typeface="Calibri"/>
              <a:sym typeface="Calibri"/>
            </a:endParaRPr>
          </a:p>
          <a:p>
            <a:pPr marL="720000" marR="0" lvl="1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ru-RU" sz="1100" i="0" u="sng" dirty="0">
                <a:latin typeface="Calibri"/>
                <a:ea typeface="Calibri"/>
                <a:cs typeface="Calibri"/>
                <a:sym typeface="Calibri"/>
              </a:rPr>
              <a:t>Что я мог бы сделать?</a:t>
            </a:r>
            <a:r>
              <a:rPr lang="ru-RU" sz="1100" i="0" dirty="0">
                <a:latin typeface="Calibri"/>
                <a:ea typeface="Calibri"/>
                <a:cs typeface="Calibri"/>
                <a:sym typeface="Calibri"/>
              </a:rPr>
              <a:t>  </a:t>
            </a:r>
            <a:br>
              <a:rPr lang="ru-RU" sz="1100" i="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1100" i="0" dirty="0">
                <a:latin typeface="Calibri"/>
                <a:ea typeface="Calibri"/>
                <a:cs typeface="Calibri"/>
                <a:sym typeface="Calibri"/>
              </a:rPr>
              <a:t>Что я мог бы сделать в рамках той роли, которую я играю на работе или роли, которую я играю в личной жизни – например, в своей религиозной общине?  </a:t>
            </a:r>
            <a:endParaRPr dirty="0"/>
          </a:p>
          <a:p>
            <a:pPr marL="720000" marR="0" lvl="1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ru-RU" sz="1100" i="0" u="sng" dirty="0">
                <a:latin typeface="Calibri"/>
                <a:ea typeface="Calibri"/>
                <a:cs typeface="Calibri"/>
                <a:sym typeface="Calibri"/>
              </a:rPr>
              <a:t>Что мы могли бы сделать?</a:t>
            </a:r>
            <a:r>
              <a:rPr lang="ru-RU" sz="1100" i="0" dirty="0"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ru-RU" sz="1100" i="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1100" i="0" dirty="0">
                <a:latin typeface="Calibri"/>
                <a:ea typeface="Calibri"/>
                <a:cs typeface="Calibri"/>
                <a:sym typeface="Calibri"/>
              </a:rPr>
              <a:t>Если мы организуемся и будем работать вместе. Например, может ли моя религиозная община, молодежная группа или коллеги проявить инициативу? </a:t>
            </a:r>
            <a:endParaRPr sz="1100" i="0" dirty="0">
              <a:latin typeface="Calibri"/>
              <a:ea typeface="Calibri"/>
              <a:cs typeface="Calibri"/>
              <a:sym typeface="Calibri"/>
            </a:endParaRPr>
          </a:p>
          <a:p>
            <a:pPr marL="720000" marR="0" lvl="1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ru-RU" sz="1100" i="0" u="sng" dirty="0">
                <a:latin typeface="Calibri"/>
                <a:ea typeface="Calibri"/>
                <a:cs typeface="Calibri"/>
                <a:sym typeface="Calibri"/>
              </a:rPr>
              <a:t>Как мы можем мотивировать на действия других людей /организации</a:t>
            </a:r>
            <a:r>
              <a:rPr lang="ru-RU" sz="1100" i="0" dirty="0">
                <a:latin typeface="Calibri"/>
                <a:ea typeface="Calibri"/>
                <a:cs typeface="Calibri"/>
                <a:sym typeface="Calibri"/>
              </a:rPr>
              <a:t>?  </a:t>
            </a:r>
            <a:br>
              <a:rPr lang="ru-RU" sz="1100" i="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1100" i="0" dirty="0">
                <a:latin typeface="Calibri"/>
                <a:ea typeface="Calibri"/>
                <a:cs typeface="Calibri"/>
                <a:sym typeface="Calibri"/>
              </a:rPr>
              <a:t>Есть вещи, которые мы сделать не в состоянии, однако которые могут сделать другие — возможно, другая религиозная община или руководитель местной школы. Кого мы могли бы мотивировать действовать?</a:t>
            </a:r>
            <a:r>
              <a:rPr lang="ru-RU" sz="12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68" name="Google Shape;168;p1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169" name="Google Shape;16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Слайды №13–№24 посвящены </a:t>
            </a:r>
            <a:r>
              <a:rPr lang="ru-RU" i="1" dirty="0">
                <a:solidFill>
                  <a:srgbClr val="000000"/>
                </a:solidFill>
              </a:rPr>
              <a:t>С</a:t>
            </a:r>
            <a:r>
              <a:rPr lang="ru-RU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ессии №6.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Презентация: Тактики продвижения прав человека</a:t>
            </a:r>
            <a:endParaRPr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63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В ходе этой и предыдущих сессий мы познакомились с историями о 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разных людях,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которые разными способами пытаются улучшить ситуацию со свободой религии или убеждений в своем сообществе. Мы также напомнили себе о проблемах со СРиУ в нашем сообществе. </a:t>
            </a:r>
            <a:r>
              <a:rPr lang="ru-RU" i="1" dirty="0">
                <a:latin typeface="Calibri"/>
                <a:ea typeface="Calibri"/>
                <a:cs typeface="Calibri"/>
                <a:sym typeface="Calibri"/>
              </a:rPr>
              <a:t>(Укажите на флип-чарт «Картирование СРиУ в нашем городке»)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А сейчас мы познакомимся с различными тактиками, которые можно использовать для продвижения и защиты прав человека на уровне сообщества. Говорить мы будем о том, как именно </a:t>
            </a:r>
            <a:r>
              <a:rPr lang="ru-RU" u="sng" dirty="0">
                <a:latin typeface="Calibri"/>
                <a:ea typeface="Calibri"/>
                <a:cs typeface="Calibri"/>
                <a:sym typeface="Calibri"/>
              </a:rPr>
              <a:t>мы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 могли бы использовать эти тактики для решения проблем, которые мы выявили в </a:t>
            </a:r>
            <a:r>
              <a:rPr lang="ru-RU" u="sng" dirty="0">
                <a:latin typeface="Calibri"/>
                <a:ea typeface="Calibri"/>
                <a:cs typeface="Calibri"/>
                <a:sym typeface="Calibri"/>
              </a:rPr>
              <a:t>нашем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 сообществе</a:t>
            </a:r>
            <a: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 </a:t>
            </a:r>
            <a:endParaRPr dirty="0"/>
          </a:p>
        </p:txBody>
      </p:sp>
      <p:sp>
        <p:nvSpPr>
          <p:cNvPr id="176" name="Google Shape;176;p1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77" name="Google Shape;177;p1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178" name="Google Shape;17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Для начала нужно разобраться, что представляет собой тактика? Тактика – это «запланированный набор действий, совершаемых для достижения цели».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86" name="Google Shape;186;p1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187" name="Google Shape;18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63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В правозащитной деятельности используются четыре типа тактики. Чтобы проиллюстрировать их более наглядно, давайте в качестве метафоры нарушения прав человека используем огонь. Не костер, согревающий нас приятным теплом, а опасный, неконтролируемый пожар. Так же, как и нарушения прав человека, пожары наносят ущерб – калечат, ранят и убивают людей, уничтожают имущество и землю.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Как мы боремся с пожарами? Мы можем использовать 4 типа тактики:</a:t>
            </a:r>
            <a:endParaRPr/>
          </a:p>
        </p:txBody>
      </p:sp>
      <p:sp>
        <p:nvSpPr>
          <p:cNvPr id="194" name="Google Shape;194;p1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95" name="Google Shape;195;p1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196" name="Google Shape;19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Экстренные тактики</a:t>
            </a:r>
            <a:b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Экстренные тактики – это борьба с пожаром до его возникновения, т. е. предотвращение пожара и спасение людей.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Что бы вы сделали, увидев ребенка играющего со спичками? Скорее всего, задули спичку и забрали у ребенка коробок! Вы попытаетесь предотвратить пожар.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Если вы опоздали и пламя уже разгорается, вы можете попытаться потушить его самостоятельно с помощью огнетушителя или ведра с водой. Вы постараетесь защитить людей и имущество, которым угрожает опасность, загасив огонь. А если бы пламя было слишком большим, вы бы вызвали на помощь пожарную команду и предупредили людей, чтобы они покинули помещения.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Экстренные тактики в области прав человека выглядит именно так! Мы используем эту тактику, когда нарушения прав человека вот-вот произойдут или уже происходят в отношении определенных людей в определенных местах. Это может означать прямое вмешательство, чтобы предотвратить или остановить насилие и спасти людей, или обращение за помощью и предупреждение людей, которые находятся в опасности</a:t>
            </a:r>
            <a: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dirty="0"/>
          </a:p>
        </p:txBody>
      </p:sp>
      <p:sp>
        <p:nvSpPr>
          <p:cNvPr id="203" name="Google Shape;203;p1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04" name="Google Shape;204;p1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205" name="Google Shape;20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случае каких нарушений СРиУ мы можем прибегнуть к экстренным тактикам? Преследование, разжигание ненависти, словесное оскорбление и угроза действием, вандализм в отношении имущества, нападения на места, где проходят богослужения, акты насилия между религиозными общинами и необоснованные аресты — все это примеры нарушений, которые происходят в отношении конкретных людей или групп, в определенных местах и в определенное время. 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Несмотря на то, что эта тактика подходит для оперативного реагирования на экстренные ситуации, она все же требует от нас определенной подготовки – т. е. мы должны знать, что делать. Подобно тому, как люди узнают номер телефона пожарной службы или учатся пользоваться огнетушителем, мы можем узнать о способах предотвращения и остановки нарушения прав человека и вызова помощи.</a:t>
            </a:r>
            <a:endParaRPr/>
          </a:p>
        </p:txBody>
      </p:sp>
      <p:sp>
        <p:nvSpPr>
          <p:cNvPr id="223" name="Google Shape;223;p1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24" name="Google Shape;224;p1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225" name="Google Shape;2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Тактики перемен</a:t>
            </a:r>
            <a:b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>
                <a:latin typeface="Calibri"/>
                <a:ea typeface="Calibri"/>
                <a:cs typeface="Calibri"/>
                <a:sym typeface="Calibri"/>
              </a:rPr>
              <a:t>Пожары случаются и распространяются неслучайно – одной из причин может быть ненадежная электропроводка. Тактики перемен заключаются в изменении ситуаций, которые приводят к пожарам, например, в обеспечении соблюдения строительных норм и правил, гарантирующих безопасность электропроводки.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Нарушения прав человека также происходят по определенным причинам, например, потому что в обществе нет правил, необходимых для защиты людей, или потому что люди, которые должны следить за соблюдением правил, этого не делают. Потому что «электропроводка» в обществе организована неправильно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33" name="Google Shape;233;p1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34" name="Google Shape;234;p1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235" name="Google Shape;23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Многие нарушения прав человека можно устранить, только убедив людей изменить правила или заведенный порядок. Мы можем сделать это 4 разными способами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проводя кампании и протесты, чтобы привлечь внимание к проблеме,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убеждая людей, способных что-то изменить, что они должны что-то делать с проблемой – назовем это </a:t>
            </a:r>
            <a:r>
              <a:rPr lang="ru-RU" dirty="0">
                <a:solidFill>
                  <a:srgbClr val="000000"/>
                </a:solidFill>
              </a:rPr>
              <a:t>“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эдвокаси</a:t>
            </a:r>
            <a:r>
              <a:rPr lang="ru-RU" dirty="0">
                <a:solidFill>
                  <a:srgbClr val="000000"/>
                </a:solidFill>
              </a:rPr>
              <a:t>”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создавая стимулы для людей вести себя по-другому,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или мирным игнорированием плохих законов или социальных норм, чтобы показать, что мы их не принимаем.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Это тактика перемен. Она, как правило, сосредоточена на более долгосрочных, более системных проблемах в обществе — проблемах, которые затрагивают множество людей во многих местах</a:t>
            </a:r>
            <a: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49" name="Google Shape;249;p1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250" name="Google Shape;25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Поприветствуйте участников сессии и скажите им, что:  </a:t>
            </a:r>
            <a:endParaRPr dirty="0"/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На предыдущих сессиях мы узнали о правах человека, о праве на свободу религии или убеждений и о нарушениях этого права. Мы также проанализировали, как нарушения </a:t>
            </a:r>
            <a:r>
              <a:rPr lang="ru-RU" dirty="0" err="1">
                <a:latin typeface="Calibri"/>
                <a:ea typeface="Calibri"/>
                <a:cs typeface="Calibri"/>
                <a:sym typeface="Calibri"/>
              </a:rPr>
              <a:t>СРиУ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 выглядят в нашем сообществе.</a:t>
            </a:r>
            <a:endParaRPr dirty="0"/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Теперь мы перенесем свое основное внимание на действия! В ходе этой и следующей сессии мы будем говорить о различных методах или тактиках, которые можно использовать для защиты прав человека, и подумаем, как мы могли бы применить эти тактики. Последние две сессии будут посвящены составлению планов действий.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А начнем мы с трех историй людей, которые продвигают в своих сообществах перемены в области свободы религии или убеждений.</a:t>
            </a:r>
            <a:endParaRPr dirty="0"/>
          </a:p>
        </p:txBody>
      </p:sp>
      <p:sp>
        <p:nvSpPr>
          <p:cNvPr id="57" name="Google Shape;5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58" name="Google Shape;58;p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C: Тактики развития</a:t>
            </a:r>
            <a:endParaRPr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Еще один способ борьбы с пожарами — развитие осведомленности общественности и изменение отношения, например</a:t>
            </a:r>
            <a:r>
              <a:rPr lang="ru-RU"/>
              <a:t>,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осведомленность об опасности бросания окурков на сухую землю. Мы также можем развивать гражданское участие – привлечь больше волонтеров к тушению пожаров. А еще мы можем развивать навыки — например, следить за тем, чтобы люди знали, как пользоваться огнетушителями.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Что касается прав человека, то тактики развития заключаются в долгосрочной работе по развитию культуры прав человека. Это означает построение общества, в котором каждый понимает свои права и права других, считает уважение к правам человека нормальным и правильным, знает, что делать, если права нарушаются, и знает, КАК уважать и отстаивать свои права и права других людей.</a:t>
            </a:r>
            <a:r>
              <a:rPr lang="ru-RU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   </a:t>
            </a:r>
            <a:endParaRPr/>
          </a:p>
        </p:txBody>
      </p:sp>
      <p:sp>
        <p:nvSpPr>
          <p:cNvPr id="271" name="Google Shape;271;p2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72" name="Google Shape;272;p2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273" name="Google Shape;27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Calibri"/>
                <a:ea typeface="Calibri"/>
                <a:cs typeface="Calibri"/>
                <a:sym typeface="Calibri"/>
              </a:rPr>
              <a:t>Построение такого общества включает в себя 4 аспекта</a:t>
            </a:r>
            <a:r>
              <a:rPr lang="ru-RU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   </a:t>
            </a:r>
            <a:endParaRPr dirty="0"/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Развитие осведомленности о важности прав человека, информирование о происходящих нарушениях и об ущербе, который они наносят.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Развитие гражданского участия – вовлечение все большего числа людей в работу по продвижению прав человека.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Развитие навыков – люди должны знать, как продвигать права человека.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Развитие взаимоотношений и контактов между людьми и организациями, которые проводят разные мероприятия в разных местах, но скоординировано работают над достижением общих целей.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Это долгосрочная тактика, создающая предпосылки для перемен. Она обеспечивает фундамент, на который мы можем опереться, когда используем все остальные тактики</a:t>
            </a:r>
            <a: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</a:t>
            </a:r>
            <a:endParaRPr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81" name="Google Shape;281;p2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282" name="Google Shape;28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D:  Наконец, у нас есть тактики исцеления</a:t>
            </a:r>
            <a:endParaRPr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Подобно пожарам, нарушения прав человека наносят ущерб людям, имуществу и сообществам. Тактики исцеления касаются того, что мы делаем для того, чтобы позаботиться о людях после того, как права человека были нарушены</a:t>
            </a:r>
            <a: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299" name="Google Shape;299;p2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300" name="Google Shape;30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 тактики исцеления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входит оказание людям медицинской, материальной и психосоциальной поддержки, необходимой для восстановления. Однако это также касается вопросов достоинства и справедливости: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документальная фиксация произошедшего, чтобы никто не мог замять дело,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предоставление людям возможности говорить о том, что произошло, и увековечивание памяти о том, что произошло,</a:t>
            </a:r>
            <a:endParaRPr dirty="0"/>
          </a:p>
          <a:p>
            <a:pPr marL="180000" marR="0" lvl="0" indent="-1800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обеспечение людям справедливости и компенсации</a:t>
            </a:r>
            <a: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7" name="Google Shape;307;p2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308" name="Google Shape;308;p2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309" name="Google Shape;30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Calibri"/>
                <a:ea typeface="Calibri"/>
                <a:cs typeface="Calibri"/>
                <a:sym typeface="Calibri"/>
              </a:rPr>
              <a:t>ЗАКЛЮЧЕНИЕ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Для продвижения прав человека важны все вышеперечисленные методы работы. Они дополняют и перекрывают друг друга, и могут использоваться параллельно.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Ни один человек или организация не может использовать все тактики — у нас разные роли, навыки и возможности, от которых зависит выбор подходящей тактики. Важно понять – каждый может сделать хоть что-то, а вместе, опираясь на связи с людьми и организациями, которые двигаются в одну сторону, мы можем изменить ситуацию.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Мы все можем внести какой-то вклад в тушение пожара нарушений прав человека и в построение общества, где права человека соблюдаются и в наших семьях, и в наших сообществах, и нашим государством.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2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326" name="Google Shape;326;p2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327" name="Google Shape;32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latin typeface="Calibri"/>
                <a:ea typeface="Calibri"/>
                <a:cs typeface="Calibri"/>
                <a:sym typeface="Calibri"/>
              </a:rPr>
              <a:t>Выполнение упражнений на использование экстренных тактик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100" i="1" dirty="0">
                <a:latin typeface="Calibri"/>
                <a:ea typeface="Calibri"/>
                <a:cs typeface="Calibri"/>
                <a:sym typeface="Calibri"/>
              </a:rPr>
              <a:t>Расскажите об упражнении, отметив следующие моменты и показав этот слайд.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В ходе оставшейся части этой сессии мы сосредоточимся на экстренных тактиках и подумаем, можем ли мы использовать </a:t>
            </a:r>
            <a:r>
              <a:rPr lang="ru-RU" dirty="0"/>
              <a:t>их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для решения проблем, связанных со СРиУ в наших сообществах. Другие тактики мы рассмотрим в ходе следующей сессии.  </a:t>
            </a:r>
            <a:endParaRPr dirty="0"/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Это упражнение поможет нам познакомиться с экстренными тактиками, а также предложить и обсудить как можно больше возможных действий в нашем сообществе. Рассуждения: что я мог бы сделать, что мы могли бы сделать и как мы могли бы мотивировать других что-то сделать?  </a:t>
            </a:r>
            <a:endParaRPr dirty="0"/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Но прежде, чем мы начнем, давайте напомним себе, что представляет собой «экстренная ситуация» в области СРиУ.  </a:t>
            </a:r>
            <a:endParaRPr dirty="0"/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Экстренные тактики используются, когда конкретное нарушение прав человека происходит или может произойти с конкретным человеком в конкретном месте. Итак, с какими нарушениями СРиУ мы пытаемся бороться с помощью этих тактик?  </a:t>
            </a:r>
            <a:endParaRPr dirty="0"/>
          </a:p>
          <a:p>
            <a:pPr marL="742950" marR="0" lvl="1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Травля – например, уличная травля женщин из числа меньшинств.  </a:t>
            </a:r>
            <a:endParaRPr sz="1200" dirty="0"/>
          </a:p>
          <a:p>
            <a:pPr marL="742950" marR="0" lvl="1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Разжигание ненависти (онлайн или лично) </a:t>
            </a:r>
            <a:endParaRPr sz="1200" dirty="0"/>
          </a:p>
          <a:p>
            <a:pPr marL="742950" marR="0" lvl="1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Преступления на почве ненависти, такие как вандализм или нападение  </a:t>
            </a:r>
            <a:endParaRPr sz="1200" dirty="0"/>
          </a:p>
          <a:p>
            <a:pPr marL="742950" marR="0" lvl="1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Нападения на места, где проходят богослужения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Акты насилия между религиозными общинами</a:t>
            </a:r>
            <a:endParaRPr sz="1200" dirty="0"/>
          </a:p>
          <a:p>
            <a:pPr marL="742950" marR="0" lvl="1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Необоснованные аресты</a:t>
            </a:r>
            <a:endParaRPr sz="1200"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361" name="Google Shape;361;p2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362" name="Google Shape;36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Заключительные комментарии</a:t>
            </a:r>
            <a:br>
              <a:rPr lang="ru-RU" b="0" i="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Завершите сессию, озвучив следующие комментарии и показав слайды №26-№28:</a:t>
            </a:r>
            <a: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В ходе этой сессии мы уже говорили о способах, позволяющих нам перестать быть пассивными наблюдателями и стать целителям. Мы говорили о построении отношений, совместной работе, поиске информации, планировании и подготовке. </a:t>
            </a:r>
            <a:endParaRPr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378" name="Google Shape;378;p2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379" name="Google Shape;37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С точки зрения экстренных тактик, </a:t>
            </a:r>
            <a:r>
              <a:rPr lang="ru-RU" dirty="0"/>
              <a:t>подготовка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включает в себя ответы на вопросы, которые мы только что обсудили, например:   </a:t>
            </a:r>
            <a:endParaRPr dirty="0"/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Определение того, кого, где и когда могут затронуть экстренные ситуации в области СРиУ.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Поиск возможных мер реагирования на эти экстренные ситуации до того, как они произойдут.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Например: Как буду действовать лично я, если столкнусь с разжиганием ненависти в социальных сетях или увижу домогательства на улице?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Или же мы хотим разработать более организованные, профилактические меры силами группы, члены которой планируют, готовятся и действуют вместе?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Есть ли у нас вся информация и контакты, необходимые для реализации этих мер?</a:t>
            </a:r>
            <a:endParaRPr dirty="0"/>
          </a:p>
          <a:p>
            <a:pPr marL="180000" marR="0" lvl="0" indent="-1800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И, конечно же, оценка рисков – мы должны обеспечить собственную безопасность и не усугубить ситуацию. </a:t>
            </a:r>
            <a:endParaRPr dirty="0"/>
          </a:p>
        </p:txBody>
      </p:sp>
      <p:sp>
        <p:nvSpPr>
          <p:cNvPr id="387" name="Google Shape;387;p2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388" name="Google Shape;388;p2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389" name="Google Shape;38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Конечно, может оказаться, что экстренные тактики нам не подходят. Например, с учетом нашей ситуации нам лучше использовать тактики выстраивания или тактики перемен. Никто не может и не должен пытаться сделать все!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В ходе следующей сессии мы будем изучать и обсуждать возможные действия в рамках тактики перемен, тактики выстраивания и  тактики исцеления. Мы стремимся собрать как можно больше идей для возможных действий!  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Затем, на последних двух сессиях этого курса, мы начнем сужать круг вопросов, думая о том, какие проблемы мы на самом деле хотим решить, и какие из намеченных нами действий будут для нас наиболее эффективными и реалистичными.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Завершите сессию, поблагодарив группу за активное участие.</a:t>
            </a:r>
            <a:endParaRPr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398" name="Google Shape;398;p2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399" name="Google Shape;39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4" name="Google Shape;43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  <p:sp>
        <p:nvSpPr>
          <p:cNvPr id="435" name="Google Shape;435;p2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436" name="Google Shape;436;p2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Упражнение «Групповое обсуждение историй творцов перемен»</a:t>
            </a:r>
            <a:br>
              <a:rPr lang="ru-RU" sz="1200" b="0" i="0"/>
            </a:br>
            <a:r>
              <a:rPr lang="ru-RU" sz="12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Слайды №3–№10 посвящены 3 историям об изменениях из упражнения.</a:t>
            </a:r>
            <a:r>
              <a:rPr lang="ru-RU" sz="12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История Рахула</a:t>
            </a:r>
            <a:endParaRPr sz="12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Рахул живет в г. Бхагалпур на востоке Индии. Около 80% населения города составляют индуисты, а 18% – мусульмане, и в городе периодически вспыхивает насилие. В 1989 году город захлестнули беспорядки, в ходе которых более 1000 мусульман были убиты, а 50 000 человек были вынуждены покинуть свои дома</a:t>
            </a:r>
            <a:r>
              <a:rPr lang="ru-RU" sz="12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   </a:t>
            </a:r>
            <a:endParaRPr sz="12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68" name="Google Shape;68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69" name="Google Shape;6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Рахул – индуист. Он работает в межконфессиональном центре мира, который помогает развивать отношения и доверие между разными группами: формирует комитеты мира, проводит ежегодный культурный фестиваль и организует диалог между религиозными лидерами. Эта долгосрочная миротворческая деятельность создает фундамент, опираясь на который можно принимать экстренные меры, когда события начинают выходить из-под контроля. А делать это приходится слишком часто.</a:t>
            </a:r>
            <a:endParaRPr sz="1200" b="0" i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9" name="Google Shape;79;p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80" name="Google Shape;80;p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81" name="Google Shape;8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Чаще всего насилие вспыхивает во время избирательных кампаний. В 2019 году кандидат от индуистских националистов провел в мусульманском районе шествие и, скандируя ксенофобские лозунги, попытался спровоцировать беспорядки. Когда несколько молодых мусульман что-то грубо прокричали в ответ, он дал отмашку на силовые действия, в результате чего пострадали магазины и жилые дома. Возник серьезный риск, что беспорядки перекинутся на другие районы и станут более кровопролитными. Рахул и его коллеги понимали, насколько это может быть опасно.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91" name="Google Shape;91;p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92" name="Google Shape;9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Все последующие дни Рахул с коллегами встречался с жителями мусульманских и индуистских районов, где риск возникновения насилия был особенно высок. В ходе этих встреч были сформированы волонтерские группы мира, которые обходили в своих кварталах дом за домом</a:t>
            </a:r>
            <a:r>
              <a:rPr lang="ru-RU" sz="1200" i="1" dirty="0">
                <a:latin typeface="Calibri"/>
                <a:ea typeface="Calibri"/>
                <a:cs typeface="Calibri"/>
                <a:sym typeface="Calibri"/>
              </a:rPr>
              <a:t>. </a:t>
            </a: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1200" dirty="0"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1200" i="1" dirty="0">
                <a:latin typeface="Calibri"/>
                <a:ea typeface="Calibri"/>
                <a:cs typeface="Calibri"/>
                <a:sym typeface="Calibri"/>
              </a:rPr>
              <a:t>Нам было важно организовать работу в парах, состоящих из мужчины и женщины. Так что не важно, кто открывал нам дверь – у нас всегда был представитель того же пола, чтобы поговорить», </a:t>
            </a:r>
            <a:r>
              <a:rPr lang="ru-RU" sz="1200" i="0" dirty="0">
                <a:latin typeface="Calibri"/>
                <a:ea typeface="Calibri"/>
                <a:cs typeface="Calibri"/>
                <a:sym typeface="Calibri"/>
              </a:rPr>
              <a:t>– рассказывает Рахул</a:t>
            </a:r>
            <a:r>
              <a:rPr lang="ru-RU" sz="1200" i="1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02" name="Google Shape;102;p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103" name="Google Shape;1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Волонтеры раздавали листовки, разговаривали с соседями и узнавали их мнение, стараясь донести до людей, что беспорядки ухудшат положение всех, независимо от религии. К счастью, встречи с жителями этих кварталов и волонтеры помогли успокоить ситуацию в городе.</a:t>
            </a:r>
            <a:endParaRPr sz="12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13" name="Google Shape;113;p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114" name="Google Shape;11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Calibri"/>
                <a:ea typeface="Calibri"/>
                <a:cs typeface="Calibri"/>
                <a:sym typeface="Calibri"/>
              </a:rPr>
              <a:t>Не судите книгу по обложке – The Human Library™, Дания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середине 1990-х четверо друзей организовали молодежную организацию для борьбы с насилием в городской среде. Организация набирала популярность и росла, и в какой-то момент организатор одного датского музыкального фестиваля попросил ее руководство придумать мероприятие, которое бы помогло наладить диалог между участниками фестиваля. Друзья предложили организовать библиотеку «Люди-книги» – общение с людьми, которые готовы в уважительной форме поговорить о своей идентичности, и жизненном опыте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26" name="Google Shape;126;p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127" name="Google Shape;12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правило, «люди-книги» — это волонтеры из числа местных жителей, готовые поделиться своей «историей», которая может чему-то научить других и уменьшить количество стереотипов. Волонтеры – это, как правило, люди, определенный аспект идентичности которых связан с предубеждением или стигмой (например, религия, убеждения, этническая принадлежность, сексуальная ориентация, инвалидность или ВИЧ-положительный статус). Сегодня организация The Human Library™ работает более чем в 85 странах</a:t>
            </a: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FORB</a:t>
            </a:r>
            <a:endParaRPr/>
          </a:p>
        </p:txBody>
      </p:sp>
      <p:sp>
        <p:nvSpPr>
          <p:cNvPr id="137" name="Google Shape;137;p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2023-02-20</a:t>
            </a:r>
            <a:endParaRPr/>
          </a:p>
        </p:txBody>
      </p:sp>
      <p:sp>
        <p:nvSpPr>
          <p:cNvPr id="138" name="Google Shape;13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bNY">
  <p:cSld name="ForbNY">
    <p:bg>
      <p:bgPr>
        <a:solidFill>
          <a:srgbClr val="F3E5D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>
  <p:cSld name="Rubrik och innehåll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2"/>
          <p:cNvSpPr txBox="1">
            <a:spLocks noGrp="1"/>
          </p:cNvSpPr>
          <p:nvPr>
            <p:ph type="body" idx="1"/>
          </p:nvPr>
        </p:nvSpPr>
        <p:spPr>
          <a:xfrm>
            <a:off x="838200" y="2238375"/>
            <a:ext cx="10515600" cy="393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passad layout">
  <p:cSld name="Anpassad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art">
  <p:cSld name="1_Star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ast rubrik">
  <p:cSld name="1_Endast rubri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9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ast rubrik">
  <p:cSld name="1_Endast rubri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1"/>
          <p:cNvSpPr txBox="1">
            <a:spLocks noGrp="1"/>
          </p:cNvSpPr>
          <p:nvPr>
            <p:ph type="title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b="0" i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9" y="1588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9" y="-22860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10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10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Google Shape;4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10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image" Target="../media/image1.png"/><Relationship Id="rId21" Type="http://schemas.openxmlformats.org/officeDocument/2006/relationships/image" Target="../media/image50.png"/><Relationship Id="rId7" Type="http://schemas.openxmlformats.org/officeDocument/2006/relationships/image" Target="../media/image17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0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image" Target="../media/image1.png"/><Relationship Id="rId21" Type="http://schemas.openxmlformats.org/officeDocument/2006/relationships/image" Target="../media/image50.png"/><Relationship Id="rId7" Type="http://schemas.openxmlformats.org/officeDocument/2006/relationships/image" Target="../media/image17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0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028" y="5282109"/>
            <a:ext cx="1973944" cy="130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976" y="3192435"/>
            <a:ext cx="5892800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/>
          <p:cNvSpPr txBox="1"/>
          <p:nvPr/>
        </p:nvSpPr>
        <p:spPr>
          <a:xfrm>
            <a:off x="0" y="1169180"/>
            <a:ext cx="12192000" cy="133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Курс «Местные творцы перемен»</a:t>
            </a:r>
            <a:endParaRPr sz="6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/>
          <p:nvPr/>
        </p:nvSpPr>
        <p:spPr>
          <a:xfrm rot="-5400000">
            <a:off x="10383862" y="4884902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 </a:t>
            </a:r>
            <a:r>
              <a:rPr lang="ru-RU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Robert Wyatt</a:t>
            </a:r>
            <a:r>
              <a:rPr lang="ru-RU" sz="800" b="0" i="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 / Alamy Stock Photo </a:t>
            </a:r>
            <a:endParaRPr sz="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0"/>
          <p:cNvSpPr/>
          <p:nvPr/>
        </p:nvSpPr>
        <p:spPr>
          <a:xfrm>
            <a:off x="540000" y="1320730"/>
            <a:ext cx="2916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Здание парламента, Кыргызстан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/>
          <p:nvPr/>
        </p:nvSpPr>
        <p:spPr>
          <a:xfrm>
            <a:off x="1145667" y="1320730"/>
            <a:ext cx="8010208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Целители</a:t>
            </a:r>
            <a:b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Налаживают отношения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Работают вместе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Находят информацию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Планируют и готовятся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/>
          <p:nvPr/>
        </p:nvSpPr>
        <p:spPr>
          <a:xfrm>
            <a:off x="1145666" y="1320730"/>
            <a:ext cx="10824661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Упражнение «Кто я?»</a:t>
            </a:r>
            <a:b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я мог бы сделать?    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мы могли бы сделать?  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мы можем мотивировать на действия других? </a:t>
            </a:r>
            <a:endParaRPr/>
          </a:p>
        </p:txBody>
      </p:sp>
      <p:pic>
        <p:nvPicPr>
          <p:cNvPr id="172" name="Google Shape;1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3" descr="En bild som visar person, personer, grupp, står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26436"/>
            <a:ext cx="12192000" cy="6633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>
            <a:off x="1145666" y="1320730"/>
            <a:ext cx="10762315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Определение: Тактики</a:t>
            </a: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Запланированный набор действий, совершаемых для достижения цели.  </a:t>
            </a:r>
            <a:endParaRPr/>
          </a:p>
        </p:txBody>
      </p:sp>
      <p:pic>
        <p:nvPicPr>
          <p:cNvPr id="190" name="Google Shape;1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2091" y="1629000"/>
            <a:ext cx="3587817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0912" y="3034361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3766" y="3034361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0912" y="4864100"/>
            <a:ext cx="126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/>
          <p:nvPr/>
        </p:nvSpPr>
        <p:spPr>
          <a:xfrm>
            <a:off x="0" y="17272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6"/>
          <p:cNvSpPr/>
          <p:nvPr/>
        </p:nvSpPr>
        <p:spPr>
          <a:xfrm>
            <a:off x="0" y="30861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/>
          <p:nvPr/>
        </p:nvSpPr>
        <p:spPr>
          <a:xfrm>
            <a:off x="0" y="39751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6"/>
          <p:cNvSpPr/>
          <p:nvPr/>
        </p:nvSpPr>
        <p:spPr>
          <a:xfrm>
            <a:off x="0" y="48641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2555614" y="1309469"/>
            <a:ext cx="84307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Экстренные тактики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2596227" y="3274165"/>
            <a:ext cx="35918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Предотвращение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2591301" y="4585316"/>
            <a:ext cx="520090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Обращение за </a:t>
            </a:r>
            <a:endParaRPr lang="sv-SE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помощью и предупреждение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8152812" y="2743907"/>
            <a:ext cx="423754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Попытка </a:t>
            </a:r>
            <a:endParaRPr lang="sv-SE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остановить </a:t>
            </a:r>
            <a:endParaRPr lang="sv-SE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спасти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7609" y="810693"/>
            <a:ext cx="1432467" cy="143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/>
          <p:nvPr/>
        </p:nvSpPr>
        <p:spPr>
          <a:xfrm>
            <a:off x="1098369" y="1384045"/>
            <a:ext cx="1037397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Травля 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Риторика ненависти (язык вражды)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Вандализм  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Словесные оскорбления и угрозы действием 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Нападения на места, где проходят богослужения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Акты насилия между религиозными общинами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Необоснованные аресты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7215" y="870517"/>
            <a:ext cx="1435126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8577" y="1654399"/>
            <a:ext cx="3591345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0" y="17272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0" y="30861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0" y="39751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/>
          <p:nvPr/>
        </p:nvSpPr>
        <p:spPr>
          <a:xfrm>
            <a:off x="0" y="48641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8578" y="1629000"/>
            <a:ext cx="3591345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0000" y="487115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000" y="3039173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610" y="843583"/>
            <a:ext cx="1428251" cy="1432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0627" y="3036944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00000" y="4863673"/>
            <a:ext cx="126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9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0" y="17272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9"/>
          <p:cNvSpPr/>
          <p:nvPr/>
        </p:nvSpPr>
        <p:spPr>
          <a:xfrm>
            <a:off x="0" y="30861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0" y="39751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9"/>
          <p:cNvSpPr/>
          <p:nvPr/>
        </p:nvSpPr>
        <p:spPr>
          <a:xfrm>
            <a:off x="0" y="48641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2621260" y="1309469"/>
            <a:ext cx="857812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Тактика перемен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9"/>
          <p:cNvSpPr txBox="1"/>
          <p:nvPr/>
        </p:nvSpPr>
        <p:spPr>
          <a:xfrm>
            <a:off x="2560715" y="4908935"/>
            <a:ext cx="288090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стимулов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7699854" y="3326060"/>
            <a:ext cx="30751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Эдвокаси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7702032" y="4879100"/>
            <a:ext cx="41096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Гражданское неповиновение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9"/>
          <p:cNvSpPr txBox="1"/>
          <p:nvPr/>
        </p:nvSpPr>
        <p:spPr>
          <a:xfrm>
            <a:off x="2569854" y="3059349"/>
            <a:ext cx="307512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Проведение кампании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/>
        </p:nvSpPr>
        <p:spPr>
          <a:xfrm>
            <a:off x="-11749" y="800556"/>
            <a:ext cx="12192000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 spc="3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СЕССИЯ 6</a:t>
            </a:r>
            <a:endParaRPr sz="3600" spc="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Вдохновленные историями </a:t>
            </a:r>
            <a:endParaRPr lang="sv-SE" sz="6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снабженные тактиками</a:t>
            </a:r>
            <a:endParaRPr sz="6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3475" y="4262274"/>
            <a:ext cx="1792122" cy="1795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1612" y="1629000"/>
            <a:ext cx="3686578" cy="3686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3740" y="3031671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0198" y="3004935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3740" y="4857223"/>
            <a:ext cx="126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1"/>
          <p:cNvSpPr/>
          <p:nvPr/>
        </p:nvSpPr>
        <p:spPr>
          <a:xfrm>
            <a:off x="2621261" y="1309469"/>
            <a:ext cx="830424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Тактики развития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1"/>
          <p:cNvSpPr txBox="1"/>
          <p:nvPr/>
        </p:nvSpPr>
        <p:spPr>
          <a:xfrm>
            <a:off x="2526976" y="3050316"/>
            <a:ext cx="38310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</a:t>
            </a:r>
            <a:r>
              <a:rPr lang="ru-RU" sz="3600" spc="-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осведомленности</a:t>
            </a:r>
            <a:endParaRPr sz="3600" spc="-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1"/>
          <p:cNvSpPr txBox="1"/>
          <p:nvPr/>
        </p:nvSpPr>
        <p:spPr>
          <a:xfrm>
            <a:off x="2526976" y="4862747"/>
            <a:ext cx="339534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навыков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1"/>
          <p:cNvSpPr txBox="1"/>
          <p:nvPr/>
        </p:nvSpPr>
        <p:spPr>
          <a:xfrm>
            <a:off x="7624614" y="3004935"/>
            <a:ext cx="461462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</a:t>
            </a:r>
            <a:r>
              <a:rPr lang="ru-RU" sz="3600" spc="-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гражданского участия</a:t>
            </a:r>
            <a:endParaRPr sz="3600" spc="-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1"/>
          <p:cNvSpPr txBox="1"/>
          <p:nvPr/>
        </p:nvSpPr>
        <p:spPr>
          <a:xfrm>
            <a:off x="7654111" y="4599040"/>
            <a:ext cx="396761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взаимоотношений и контактов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91947" y="4857223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563" y="834331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8547" y="1631485"/>
            <a:ext cx="3591408" cy="3597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808" y="809655"/>
            <a:ext cx="1436563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371" y="290847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0158" y="2943656"/>
            <a:ext cx="1260000" cy="123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9371" y="4788344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50158" y="4788344"/>
            <a:ext cx="126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3"/>
          <p:cNvSpPr/>
          <p:nvPr/>
        </p:nvSpPr>
        <p:spPr>
          <a:xfrm>
            <a:off x="2610870" y="1309469"/>
            <a:ext cx="80102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Тактики исцеления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3"/>
          <p:cNvSpPr txBox="1"/>
          <p:nvPr/>
        </p:nvSpPr>
        <p:spPr>
          <a:xfrm>
            <a:off x="2544485" y="2888463"/>
            <a:ext cx="523068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spc="-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Оказание материальной </a:t>
            </a:r>
            <a:endParaRPr lang="sv-SE" sz="3200" spc="-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психосоциальной поддержки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3"/>
          <p:cNvSpPr txBox="1"/>
          <p:nvPr/>
        </p:nvSpPr>
        <p:spPr>
          <a:xfrm>
            <a:off x="2544485" y="4893486"/>
            <a:ext cx="361455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Обеспечение справедливости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8399783" y="2888463"/>
            <a:ext cx="342408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Документальная фиксация </a:t>
            </a:r>
            <a:endParaRPr lang="sv-SE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нарушений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3"/>
          <p:cNvSpPr txBox="1"/>
          <p:nvPr/>
        </p:nvSpPr>
        <p:spPr>
          <a:xfrm>
            <a:off x="8399783" y="4892239"/>
            <a:ext cx="331892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Увековечивание памяти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5D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>
            <a:off x="0" y="48641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24"/>
          <p:cNvGrpSpPr/>
          <p:nvPr/>
        </p:nvGrpSpPr>
        <p:grpSpPr>
          <a:xfrm>
            <a:off x="399482" y="458287"/>
            <a:ext cx="11396478" cy="6164815"/>
            <a:chOff x="399482" y="458287"/>
            <a:chExt cx="11396478" cy="6164815"/>
          </a:xfrm>
        </p:grpSpPr>
        <p:sp>
          <p:nvSpPr>
            <p:cNvPr id="333" name="Google Shape;333;p24"/>
            <p:cNvSpPr/>
            <p:nvPr/>
          </p:nvSpPr>
          <p:spPr>
            <a:xfrm>
              <a:off x="3569948" y="697960"/>
              <a:ext cx="2403973" cy="2726230"/>
            </a:xfrm>
            <a:prstGeom prst="roundRect">
              <a:avLst>
                <a:gd name="adj" fmla="val 16667"/>
              </a:avLst>
            </a:prstGeom>
            <a:solidFill>
              <a:srgbClr val="E194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Предотвращение </a:t>
              </a:r>
              <a:b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Попытка остановить и спасти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Обращение за помощью и предупреждение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6063726" y="697960"/>
              <a:ext cx="2431643" cy="2726230"/>
            </a:xfrm>
            <a:prstGeom prst="roundRect">
              <a:avLst>
                <a:gd name="adj" fmla="val 16667"/>
              </a:avLst>
            </a:prstGeom>
            <a:solidFill>
              <a:srgbClr val="417A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Проведение кампании</a:t>
              </a:r>
              <a:b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Эдвокаси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Создание стимулов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Гражданское неповиновение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589051" y="3514879"/>
              <a:ext cx="2384870" cy="2885762"/>
            </a:xfrm>
            <a:prstGeom prst="roundRect">
              <a:avLst>
                <a:gd name="adj" fmla="val 16667"/>
              </a:avLst>
            </a:prstGeom>
            <a:solidFill>
              <a:srgbClr val="8854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Развитие осведомленности</a:t>
              </a:r>
              <a:b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Развитие гражданского участия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Развитие навыков</a:t>
              </a:r>
              <a:b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Развитие контактов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6063726" y="3514878"/>
              <a:ext cx="2431643" cy="2885763"/>
            </a:xfrm>
            <a:prstGeom prst="roundRect">
              <a:avLst>
                <a:gd name="adj" fmla="val 16667"/>
              </a:avLst>
            </a:pr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Оказание поддержки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Документальная фиксация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Обеспечение справедливости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Увековечивание памяти</a:t>
              </a: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7" name="Google Shape;337;p24"/>
            <p:cNvGrpSpPr/>
            <p:nvPr/>
          </p:nvGrpSpPr>
          <p:grpSpPr>
            <a:xfrm>
              <a:off x="399482" y="458287"/>
              <a:ext cx="11396478" cy="6164815"/>
              <a:chOff x="399482" y="458287"/>
              <a:chExt cx="11396478" cy="6164815"/>
            </a:xfrm>
          </p:grpSpPr>
          <p:pic>
            <p:nvPicPr>
              <p:cNvPr id="338" name="Google Shape;338;p2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619668" y="5435673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9" name="Google Shape;339;p2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0787960" y="4731751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0" name="Google Shape;340;p2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470252" y="611704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1" name="Google Shape;341;p24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28072" y="2266282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2" name="Google Shape;342;p24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148658" y="990022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3" name="Google Shape;343;p24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8619668" y="611704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4" name="Google Shape;344;p24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9794670" y="458287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5" name="Google Shape;345;p24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0787960" y="1122986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" name="Google Shape;346;p24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0555928" y="2266282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7" name="Google Shape;347;p24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628072" y="3615340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8" name="Google Shape;348;p24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399482" y="4731751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9" name="Google Shape;349;p24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1337599" y="5615102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0" name="Google Shape;350;p24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2470252" y="5435673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1" name="Google Shape;351;p24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10555928" y="3615340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2" name="Google Shape;352;p24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9794670" y="5615102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3" name="Google Shape;353;p24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2149455" y="1941852"/>
                <a:ext cx="1328797" cy="1332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4" name="Google Shape;354;p24"/>
              <p:cNvPicPr preferRelativeResize="0"/>
              <p:nvPr/>
            </p:nvPicPr>
            <p:blipFill rotWithShape="1">
              <a:blip r:embed="rId20">
                <a:alphaModFix/>
              </a:blip>
              <a:srcRect/>
              <a:stretch/>
            </p:blipFill>
            <p:spPr>
              <a:xfrm>
                <a:off x="8619668" y="1940248"/>
                <a:ext cx="1332000" cy="13352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5" name="Google Shape;355;p24"/>
              <p:cNvPicPr preferRelativeResize="0"/>
              <p:nvPr/>
            </p:nvPicPr>
            <p:blipFill rotWithShape="1">
              <a:blip r:embed="rId21">
                <a:alphaModFix/>
              </a:blip>
              <a:srcRect/>
              <a:stretch/>
            </p:blipFill>
            <p:spPr>
              <a:xfrm>
                <a:off x="2134111" y="3856541"/>
                <a:ext cx="1344141" cy="13341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6" name="Google Shape;356;p24"/>
              <p:cNvPicPr preferRelativeResize="0"/>
              <p:nvPr/>
            </p:nvPicPr>
            <p:blipFill rotWithShape="1">
              <a:blip r:embed="rId22">
                <a:alphaModFix/>
              </a:blip>
              <a:srcRect/>
              <a:stretch/>
            </p:blipFill>
            <p:spPr>
              <a:xfrm>
                <a:off x="8619668" y="3857600"/>
                <a:ext cx="1329739" cy="1332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383" y="4151545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2494" y="4144345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1605" y="4138844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5"/>
          <p:cNvSpPr/>
          <p:nvPr/>
        </p:nvSpPr>
        <p:spPr>
          <a:xfrm>
            <a:off x="270164" y="144664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270164" y="280554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270164" y="369454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270164" y="4583545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5"/>
          <p:cNvSpPr/>
          <p:nvPr/>
        </p:nvSpPr>
        <p:spPr>
          <a:xfrm>
            <a:off x="4158850" y="1186186"/>
            <a:ext cx="776310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Травля  </a:t>
            </a:r>
            <a:endParaRPr sz="320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Риторика ненависти (язык вражды)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Вандализм  </a:t>
            </a:r>
            <a:endParaRPr sz="320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200" spc="-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Словесные оскорбления и угрозы действием </a:t>
            </a:r>
            <a:endParaRPr sz="3200" spc="-5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Нападения на места, </a:t>
            </a:r>
            <a:br>
              <a:rPr lang="sv-SE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где проходят богослужения</a:t>
            </a:r>
            <a:endParaRPr sz="320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Акты насилия между религиозными общинами</a:t>
            </a:r>
            <a:endParaRPr sz="320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Необоснованные аресты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04088" y="1713345"/>
            <a:ext cx="2116812" cy="21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6"/>
          <p:cNvSpPr/>
          <p:nvPr/>
        </p:nvSpPr>
        <p:spPr>
          <a:xfrm>
            <a:off x="1145667" y="1320730"/>
            <a:ext cx="8010208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Целители</a:t>
            </a:r>
            <a:b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Налаживают отношения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Работают вместе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Находят информацию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Планируют и готовятся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5491" y="870517"/>
            <a:ext cx="1437556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/>
          <p:nvPr/>
        </p:nvSpPr>
        <p:spPr>
          <a:xfrm>
            <a:off x="1145667" y="1320730"/>
            <a:ext cx="8601234" cy="520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Подготовка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использованию экстренных тактик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Выявление потенциальных нарушений – кто, что, где, когда    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Определение возможных мер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Сбор единомышленников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Получение информации    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Оценка рисков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7215" y="870517"/>
            <a:ext cx="1435126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8"/>
          <p:cNvSpPr/>
          <p:nvPr/>
        </p:nvSpPr>
        <p:spPr>
          <a:xfrm>
            <a:off x="0" y="17272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8"/>
          <p:cNvSpPr/>
          <p:nvPr/>
        </p:nvSpPr>
        <p:spPr>
          <a:xfrm>
            <a:off x="0" y="30861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8"/>
          <p:cNvSpPr/>
          <p:nvPr/>
        </p:nvSpPr>
        <p:spPr>
          <a:xfrm>
            <a:off x="0" y="39751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8"/>
          <p:cNvSpPr/>
          <p:nvPr/>
        </p:nvSpPr>
        <p:spPr>
          <a:xfrm>
            <a:off x="0" y="48641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8"/>
          <p:cNvGrpSpPr/>
          <p:nvPr/>
        </p:nvGrpSpPr>
        <p:grpSpPr>
          <a:xfrm>
            <a:off x="3577179" y="1778573"/>
            <a:ext cx="4943560" cy="3300853"/>
            <a:chOff x="3900936" y="1982488"/>
            <a:chExt cx="4348361" cy="3017125"/>
          </a:xfrm>
        </p:grpSpPr>
        <p:sp>
          <p:nvSpPr>
            <p:cNvPr id="407" name="Google Shape;407;p28"/>
            <p:cNvSpPr/>
            <p:nvPr/>
          </p:nvSpPr>
          <p:spPr>
            <a:xfrm>
              <a:off x="3900938" y="1982488"/>
              <a:ext cx="2148289" cy="1441702"/>
            </a:xfrm>
            <a:prstGeom prst="roundRect">
              <a:avLst>
                <a:gd name="adj" fmla="val 16667"/>
              </a:avLst>
            </a:prstGeom>
            <a:solidFill>
              <a:srgbClr val="E194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Экстренные тактики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6101008" y="1982488"/>
              <a:ext cx="2148289" cy="1441702"/>
            </a:xfrm>
            <a:prstGeom prst="roundRect">
              <a:avLst>
                <a:gd name="adj" fmla="val 16667"/>
              </a:avLst>
            </a:prstGeom>
            <a:solidFill>
              <a:srgbClr val="417A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Тактики  перемен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900936" y="3557911"/>
              <a:ext cx="2148290" cy="1441702"/>
            </a:xfrm>
            <a:prstGeom prst="roundRect">
              <a:avLst>
                <a:gd name="adj" fmla="val 16667"/>
              </a:avLst>
            </a:prstGeom>
            <a:solidFill>
              <a:srgbClr val="8854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Тактики развития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6144516" y="3557911"/>
              <a:ext cx="2104781" cy="1441702"/>
            </a:xfrm>
            <a:prstGeom prst="roundRect">
              <a:avLst>
                <a:gd name="adj" fmla="val 16667"/>
              </a:avLst>
            </a:pr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Тактики исцеления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28"/>
          <p:cNvGrpSpPr/>
          <p:nvPr/>
        </p:nvGrpSpPr>
        <p:grpSpPr>
          <a:xfrm>
            <a:off x="399482" y="458287"/>
            <a:ext cx="11396478" cy="6164815"/>
            <a:chOff x="399482" y="458287"/>
            <a:chExt cx="11396478" cy="6164815"/>
          </a:xfrm>
        </p:grpSpPr>
        <p:pic>
          <p:nvPicPr>
            <p:cNvPr id="412" name="Google Shape;412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19668" y="5435673"/>
              <a:ext cx="1008000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87960" y="4731751"/>
              <a:ext cx="1008000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70252" y="611704"/>
              <a:ext cx="1008000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2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28072" y="2266282"/>
              <a:ext cx="1008000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2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48658" y="990022"/>
              <a:ext cx="1008000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2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19668" y="611704"/>
              <a:ext cx="1008000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2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794670" y="458287"/>
              <a:ext cx="1008000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2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787960" y="1122986"/>
              <a:ext cx="1008000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2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0555928" y="2266282"/>
              <a:ext cx="1008000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2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72" y="3615340"/>
              <a:ext cx="1008000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2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99482" y="4731751"/>
              <a:ext cx="1008000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2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337599" y="5615102"/>
              <a:ext cx="1008000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28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470252" y="5435673"/>
              <a:ext cx="1008000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5" name="Google Shape;425;p28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0555928" y="3615340"/>
              <a:ext cx="1008000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28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9794670" y="5615102"/>
              <a:ext cx="1008000" cy="100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28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2149455" y="1941852"/>
              <a:ext cx="1328797" cy="133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28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619668" y="1940248"/>
              <a:ext cx="1332000" cy="13352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28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2134111" y="3856541"/>
              <a:ext cx="1344141" cy="1334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28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8619668" y="3857600"/>
              <a:ext cx="1329739" cy="133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9"/>
          <p:cNvSpPr txBox="1"/>
          <p:nvPr/>
        </p:nvSpPr>
        <p:spPr>
          <a:xfrm>
            <a:off x="0" y="951166"/>
            <a:ext cx="12192000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 хорошо поработали и мы </a:t>
            </a:r>
            <a:endParaRPr lang="sv-SE"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будем рады видеть вас снова!</a:t>
            </a:r>
            <a:endParaRPr lang="sv-SE"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Тема следующей сессии:  </a:t>
            </a:r>
            <a:b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Обсуждение тактик</a:t>
            </a: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7482" y="4280097"/>
            <a:ext cx="1777037" cy="177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/>
          <p:nvPr/>
        </p:nvSpPr>
        <p:spPr>
          <a:xfrm rot="-5400000">
            <a:off x="10388830" y="4887115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 Vikramvisu / Shutterstock Photo:Unknown</a:t>
            </a:r>
            <a:endParaRPr sz="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540000" y="1320730"/>
            <a:ext cx="29160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Бхагалпур, Индия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Беспорядки 1989 г.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3" descr="En bild som visar utomhus, mark, byggnad, gammal&#10;&#10;Automatiskt genererad beskrivning"/>
          <p:cNvPicPr preferRelativeResize="0"/>
          <p:nvPr/>
        </p:nvPicPr>
        <p:blipFill rotWithShape="1">
          <a:blip r:embed="rId3">
            <a:alphaModFix/>
          </a:blip>
          <a:srcRect t="1561"/>
          <a:stretch/>
        </p:blipFill>
        <p:spPr>
          <a:xfrm>
            <a:off x="7846568" y="864000"/>
            <a:ext cx="3637432" cy="5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/>
          <p:cNvPicPr preferRelativeResize="0"/>
          <p:nvPr/>
        </p:nvPicPr>
        <p:blipFill rotWithShape="1">
          <a:blip r:embed="rId4">
            <a:alphaModFix/>
          </a:blip>
          <a:srcRect l="21425" t="7164" r="32697" b="5829"/>
          <a:stretch/>
        </p:blipFill>
        <p:spPr>
          <a:xfrm>
            <a:off x="3564000" y="864000"/>
            <a:ext cx="4177085" cy="5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749" y="11723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/>
          <p:nvPr/>
        </p:nvSpPr>
        <p:spPr>
          <a:xfrm rot="-5400000">
            <a:off x="10375951" y="4884902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 </a:t>
            </a:r>
            <a:r>
              <a:rPr lang="ru-RU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Supplied</a:t>
            </a:r>
            <a:endParaRPr sz="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540000" y="1320730"/>
            <a:ext cx="2916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Заседание комитета мира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/>
          <p:nvPr/>
        </p:nvSpPr>
        <p:spPr>
          <a:xfrm rot="-5400000">
            <a:off x="10375951" y="4884902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none" strike="noStrik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 David Talukdar</a:t>
            </a:r>
            <a:r>
              <a:rPr lang="ru-RU" sz="800" b="0" i="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 / Alamy Stock Photo </a:t>
            </a:r>
            <a:endParaRPr sz="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540000" y="1320730"/>
            <a:ext cx="29160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Беспорядки в Бхагалпуре, которые происходят в наши дни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/>
          <p:nvPr/>
        </p:nvSpPr>
        <p:spPr>
          <a:xfrm rot="-5400000">
            <a:off x="10375951" y="4884902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 </a:t>
            </a:r>
            <a:r>
              <a:rPr lang="ru-RU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Supplied</a:t>
            </a:r>
            <a:endParaRPr sz="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540000" y="1320730"/>
            <a:ext cx="31677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Группа мира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7"/>
          <p:cNvGrpSpPr/>
          <p:nvPr/>
        </p:nvGrpSpPr>
        <p:grpSpPr>
          <a:xfrm>
            <a:off x="3819227" y="864000"/>
            <a:ext cx="7556744" cy="5281200"/>
            <a:chOff x="3798232" y="864000"/>
            <a:chExt cx="7119624" cy="5281200"/>
          </a:xfrm>
        </p:grpSpPr>
        <p:pic>
          <p:nvPicPr>
            <p:cNvPr id="117" name="Google Shape;117;p7"/>
            <p:cNvPicPr preferRelativeResize="0"/>
            <p:nvPr/>
          </p:nvPicPr>
          <p:blipFill rotWithShape="1">
            <a:blip r:embed="rId3">
              <a:alphaModFix/>
            </a:blip>
            <a:srcRect l="784" t="4633" r="2184"/>
            <a:stretch/>
          </p:blipFill>
          <p:spPr>
            <a:xfrm>
              <a:off x="3798232" y="864000"/>
              <a:ext cx="3363758" cy="528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7"/>
            <p:cNvPicPr preferRelativeResize="0"/>
            <p:nvPr/>
          </p:nvPicPr>
          <p:blipFill rotWithShape="1">
            <a:blip r:embed="rId3">
              <a:alphaModFix/>
            </a:blip>
            <a:srcRect l="784" t="4633" r="2184"/>
            <a:stretch/>
          </p:blipFill>
          <p:spPr>
            <a:xfrm>
              <a:off x="7554098" y="864000"/>
              <a:ext cx="3363758" cy="528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7"/>
          <p:cNvSpPr/>
          <p:nvPr/>
        </p:nvSpPr>
        <p:spPr>
          <a:xfrm rot="-5400000">
            <a:off x="10280830" y="4884902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 </a:t>
            </a:r>
            <a:r>
              <a:rPr lang="ru-RU" sz="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Supplied</a:t>
            </a:r>
            <a:endParaRPr sz="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540000" y="1320730"/>
            <a:ext cx="2916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Листовки, раздаваемые волонтерами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/>
          <p:nvPr/>
        </p:nvSpPr>
        <p:spPr>
          <a:xfrm rot="-5400000">
            <a:off x="10375951" y="4884902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i="0" u="none" strike="noStrik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 Gonzales Photo</a:t>
            </a:r>
            <a:r>
              <a:rPr lang="ru-RU" sz="800" i="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 / Alamy Stock Photo </a:t>
            </a:r>
            <a:endParaRPr sz="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540000" y="1320730"/>
            <a:ext cx="2916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Музыкальный фестиваль в Роскилле, Дания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0" y="864000"/>
            <a:ext cx="7920000" cy="52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/>
          <p:nvPr/>
        </p:nvSpPr>
        <p:spPr>
          <a:xfrm rot="-5400000">
            <a:off x="10375951" y="4884902"/>
            <a:ext cx="248305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Photo: Human Library Organisation </a:t>
            </a:r>
            <a:endParaRPr sz="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540000" y="1320730"/>
            <a:ext cx="2916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Мероприятие «Библиотека люди-книги», </a:t>
            </a:r>
            <a:b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Сомали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49" y="0"/>
            <a:ext cx="121920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879760-8d42-4139-817b-a85748325e78">
      <Terms xmlns="http://schemas.microsoft.com/office/infopath/2007/PartnerControls"/>
    </lcf76f155ced4ddcb4097134ff3c332f>
    <_x00c5_r xmlns="27879760-8d42-4139-817b-a85748325e78">2021</_x00c5_r>
    <TaxCatchAll xmlns="007ce96f-f6e4-41e9-bbc1-3453ece26c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DCC327-CBD8-4D2E-AC5E-14BD897A93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55BAF1-6120-44F9-B6AD-7F6A70D07461}">
  <ds:schemaRefs>
    <ds:schemaRef ds:uri="27879760-8d42-4139-817b-a85748325e78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07ce96f-f6e4-41e9-bbc1-3453ece26c5d"/>
  </ds:schemaRefs>
</ds:datastoreItem>
</file>

<file path=customXml/itemProps3.xml><?xml version="1.0" encoding="utf-8"?>
<ds:datastoreItem xmlns:ds="http://schemas.openxmlformats.org/officeDocument/2006/customXml" ds:itemID="{8E8FBA7A-3ADC-40B5-98D1-75F3DDFB5040}"/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3237</Words>
  <Application>Microsoft Office PowerPoint</Application>
  <PresentationFormat>Widescreen</PresentationFormat>
  <Paragraphs>313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Quattrocento Sans</vt:lpstr>
      <vt:lpstr>Noto Sans Symbols</vt:lpstr>
      <vt:lpstr>Times New Roman</vt:lpstr>
      <vt:lpstr>Calibri</vt:lpstr>
      <vt:lpstr>Arial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FORB Learning Platform;Katherine.Cash@smc.global</dc:creator>
  <cp:lastModifiedBy>Eben Bhujel</cp:lastModifiedBy>
  <cp:revision>10</cp:revision>
  <dcterms:created xsi:type="dcterms:W3CDTF">2021-07-01T23:28:14Z</dcterms:created>
  <dcterms:modified xsi:type="dcterms:W3CDTF">2023-08-16T08:32:05Z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