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8"/>
  </p:notesMasterIdLst>
  <p:handoutMasterIdLst>
    <p:handoutMasterId r:id="rId39"/>
  </p:handoutMasterIdLst>
  <p:sldIdLst>
    <p:sldId id="256" r:id="rId9"/>
    <p:sldId id="373" r:id="rId10"/>
    <p:sldId id="353" r:id="rId11"/>
    <p:sldId id="395" r:id="rId12"/>
    <p:sldId id="370" r:id="rId13"/>
    <p:sldId id="371" r:id="rId14"/>
    <p:sldId id="372" r:id="rId15"/>
    <p:sldId id="374" r:id="rId16"/>
    <p:sldId id="375" r:id="rId17"/>
    <p:sldId id="382" r:id="rId18"/>
    <p:sldId id="377" r:id="rId19"/>
    <p:sldId id="378" r:id="rId20"/>
    <p:sldId id="379" r:id="rId21"/>
    <p:sldId id="380" r:id="rId22"/>
    <p:sldId id="381" r:id="rId23"/>
    <p:sldId id="398" r:id="rId24"/>
    <p:sldId id="399" r:id="rId25"/>
    <p:sldId id="385" r:id="rId26"/>
    <p:sldId id="401" r:id="rId27"/>
    <p:sldId id="386" r:id="rId28"/>
    <p:sldId id="400" r:id="rId29"/>
    <p:sldId id="388" r:id="rId30"/>
    <p:sldId id="402" r:id="rId31"/>
    <p:sldId id="397" r:id="rId32"/>
    <p:sldId id="390" r:id="rId33"/>
    <p:sldId id="391" r:id="rId34"/>
    <p:sldId id="403" r:id="rId35"/>
    <p:sldId id="393" r:id="rId36"/>
    <p:sldId id="4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3"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7"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A81"/>
    <a:srgbClr val="919191"/>
    <a:srgbClr val="88546C"/>
    <a:srgbClr val="E1945A"/>
    <a:srgbClr val="4E7D88"/>
    <a:srgbClr val="574961"/>
    <a:srgbClr val="D1E0DF"/>
    <a:srgbClr val="D4C2CA"/>
    <a:srgbClr val="86A2AB"/>
    <a:srgbClr val="F4E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5679A-591E-DAFC-3A9F-39C8872295A5}" v="39" dt="2026-04-29T12:33:12.436"/>
    <p1510:client id="{3BD128B3-7832-5B32-B21F-A3486E9C0B71}" v="4" dt="2026-04-29T07:06:10.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6369" autoAdjust="0"/>
  </p:normalViewPr>
  <p:slideViewPr>
    <p:cSldViewPr snapToGrid="0">
      <p:cViewPr varScale="1">
        <p:scale>
          <a:sx n="78" d="100"/>
          <a:sy n="78" d="100"/>
        </p:scale>
        <p:origin x="192" y="1104"/>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3BD128B3-7832-5B32-B21F-A3486E9C0B71}"/>
    <pc:docChg chg="modSld">
      <pc:chgData name="Katherine Cash" userId="S::katherine.cash_smc.global#ext#@stefanusalliansen.onmicrosoft.com::c8443033-ba39-4d66-bc55-3451e72e1980" providerId="AD" clId="Web-{3BD128B3-7832-5B32-B21F-A3486E9C0B71}" dt="2026-04-29T07:06:10.469" v="1" actId="20577"/>
      <pc:docMkLst>
        <pc:docMk/>
      </pc:docMkLst>
      <pc:sldChg chg="modSp">
        <pc:chgData name="Katherine Cash" userId="S::katherine.cash_smc.global#ext#@stefanusalliansen.onmicrosoft.com::c8443033-ba39-4d66-bc55-3451e72e1980" providerId="AD" clId="Web-{3BD128B3-7832-5B32-B21F-A3486E9C0B71}" dt="2026-04-29T07:06:10.469" v="1" actId="20577"/>
        <pc:sldMkLst>
          <pc:docMk/>
          <pc:sldMk cId="2647078986" sldId="404"/>
        </pc:sldMkLst>
        <pc:spChg chg="mod">
          <ac:chgData name="Katherine Cash" userId="S::katherine.cash_smc.global#ext#@stefanusalliansen.onmicrosoft.com::c8443033-ba39-4d66-bc55-3451e72e1980" providerId="AD" clId="Web-{3BD128B3-7832-5B32-B21F-A3486E9C0B71}" dt="2026-04-29T07:06:10.469" v="1" actId="20577"/>
          <ac:spMkLst>
            <pc:docMk/>
            <pc:sldMk cId="2647078986" sldId="404"/>
            <ac:spMk id="7" creationId="{24FB6A9D-B11C-4DCB-BE75-18374D5687E0}"/>
          </ac:spMkLst>
        </pc:spChg>
      </pc:sldChg>
    </pc:docChg>
  </pc:docChgLst>
  <pc:docChgLst>
    <pc:chgData name="Katherine Cash" userId="S::katherine.cash_smc.global#ext#@stefanusalliansen.onmicrosoft.com::c8443033-ba39-4d66-bc55-3451e72e1980" providerId="AD" clId="Web-{2675679A-591E-DAFC-3A9F-39C8872295A5}"/>
    <pc:docChg chg="modSld">
      <pc:chgData name="Katherine Cash" userId="S::katherine.cash_smc.global#ext#@stefanusalliansen.onmicrosoft.com::c8443033-ba39-4d66-bc55-3451e72e1980" providerId="AD" clId="Web-{2675679A-591E-DAFC-3A9F-39C8872295A5}" dt="2026-04-29T12:33:12.436" v="25"/>
      <pc:docMkLst>
        <pc:docMk/>
      </pc:docMkLst>
      <pc:sldChg chg="modSp">
        <pc:chgData name="Katherine Cash" userId="S::katherine.cash_smc.global#ext#@stefanusalliansen.onmicrosoft.com::c8443033-ba39-4d66-bc55-3451e72e1980" providerId="AD" clId="Web-{2675679A-591E-DAFC-3A9F-39C8872295A5}" dt="2026-04-29T12:12:15.804" v="0" actId="20577"/>
        <pc:sldMkLst>
          <pc:docMk/>
          <pc:sldMk cId="2800922083" sldId="256"/>
        </pc:sldMkLst>
        <pc:spChg chg="mod">
          <ac:chgData name="Katherine Cash" userId="S::katherine.cash_smc.global#ext#@stefanusalliansen.onmicrosoft.com::c8443033-ba39-4d66-bc55-3451e72e1980" providerId="AD" clId="Web-{2675679A-591E-DAFC-3A9F-39C8872295A5}" dt="2026-04-29T12:12:15.804" v="0" actId="20577"/>
          <ac:spMkLst>
            <pc:docMk/>
            <pc:sldMk cId="2800922083" sldId="256"/>
            <ac:spMk id="6" creationId="{446B2DFA-282B-4568-83C7-191D685C0A93}"/>
          </ac:spMkLst>
        </pc:spChg>
      </pc:sldChg>
      <pc:sldChg chg="delAnim">
        <pc:chgData name="Katherine Cash" userId="S::katherine.cash_smc.global#ext#@stefanusalliansen.onmicrosoft.com::c8443033-ba39-4d66-bc55-3451e72e1980" providerId="AD" clId="Web-{2675679A-591E-DAFC-3A9F-39C8872295A5}" dt="2026-04-29T12:33:12.436" v="25"/>
        <pc:sldMkLst>
          <pc:docMk/>
          <pc:sldMk cId="523184214" sldId="353"/>
        </pc:sldMkLst>
      </pc:sldChg>
      <pc:sldChg chg="modSp">
        <pc:chgData name="Katherine Cash" userId="S::katherine.cash_smc.global#ext#@stefanusalliansen.onmicrosoft.com::c8443033-ba39-4d66-bc55-3451e72e1980" providerId="AD" clId="Web-{2675679A-591E-DAFC-3A9F-39C8872295A5}" dt="2026-04-29T12:30:37.902" v="8" actId="20577"/>
        <pc:sldMkLst>
          <pc:docMk/>
          <pc:sldMk cId="3057957872" sldId="390"/>
        </pc:sldMkLst>
        <pc:spChg chg="mod">
          <ac:chgData name="Katherine Cash" userId="S::katherine.cash_smc.global#ext#@stefanusalliansen.onmicrosoft.com::c8443033-ba39-4d66-bc55-3451e72e1980" providerId="AD" clId="Web-{2675679A-591E-DAFC-3A9F-39C8872295A5}" dt="2026-04-29T12:30:37.902" v="8" actId="20577"/>
          <ac:spMkLst>
            <pc:docMk/>
            <pc:sldMk cId="3057957872" sldId="390"/>
            <ac:spMk id="40" creationId="{31BBA7F7-7C65-4C0C-AD4E-CEC346C9972F}"/>
          </ac:spMkLst>
        </pc:spChg>
      </pc:sldChg>
      <pc:sldChg chg="modSp">
        <pc:chgData name="Katherine Cash" userId="S::katherine.cash_smc.global#ext#@stefanusalliansen.onmicrosoft.com::c8443033-ba39-4d66-bc55-3451e72e1980" providerId="AD" clId="Web-{2675679A-591E-DAFC-3A9F-39C8872295A5}" dt="2026-04-29T12:30:22.792" v="7" actId="20577"/>
        <pc:sldMkLst>
          <pc:docMk/>
          <pc:sldMk cId="3775798966" sldId="397"/>
        </pc:sldMkLst>
        <pc:spChg chg="mod">
          <ac:chgData name="Katherine Cash" userId="S::katherine.cash_smc.global#ext#@stefanusalliansen.onmicrosoft.com::c8443033-ba39-4d66-bc55-3451e72e1980" providerId="AD" clId="Web-{2675679A-591E-DAFC-3A9F-39C8872295A5}" dt="2026-04-29T12:30:22.792" v="7" actId="20577"/>
          <ac:spMkLst>
            <pc:docMk/>
            <pc:sldMk cId="3775798966" sldId="397"/>
            <ac:spMk id="20" creationId="{BB018FDA-A982-4811-B39B-E9E455C24407}"/>
          </ac:spMkLst>
        </pc:spChg>
        <pc:spChg chg="mod">
          <ac:chgData name="Katherine Cash" userId="S::katherine.cash_smc.global#ext#@stefanusalliansen.onmicrosoft.com::c8443033-ba39-4d66-bc55-3451e72e1980" providerId="AD" clId="Web-{2675679A-591E-DAFC-3A9F-39C8872295A5}" dt="2026-04-29T12:30:09.761" v="6" actId="20577"/>
          <ac:spMkLst>
            <pc:docMk/>
            <pc:sldMk cId="3775798966" sldId="397"/>
            <ac:spMk id="33" creationId="{D4A03BAD-F563-44CF-9044-817BC40CD8ED}"/>
          </ac:spMkLst>
        </pc:spChg>
        <pc:spChg chg="mod">
          <ac:chgData name="Katherine Cash" userId="S::katherine.cash_smc.global#ext#@stefanusalliansen.onmicrosoft.com::c8443033-ba39-4d66-bc55-3451e72e1980" providerId="AD" clId="Web-{2675679A-591E-DAFC-3A9F-39C8872295A5}" dt="2026-04-29T12:30:05.261" v="5" actId="20577"/>
          <ac:spMkLst>
            <pc:docMk/>
            <pc:sldMk cId="3775798966" sldId="397"/>
            <ac:spMk id="35" creationId="{F8046984-9084-42D1-869C-D4302F0E3087}"/>
          </ac:spMkLst>
        </pc:spChg>
      </pc:sldChg>
      <pc:sldChg chg="modSp">
        <pc:chgData name="Katherine Cash" userId="S::katherine.cash_smc.global#ext#@stefanusalliansen.onmicrosoft.com::c8443033-ba39-4d66-bc55-3451e72e1980" providerId="AD" clId="Web-{2675679A-591E-DAFC-3A9F-39C8872295A5}" dt="2026-04-29T12:28:40.649" v="3" actId="20577"/>
        <pc:sldMkLst>
          <pc:docMk/>
          <pc:sldMk cId="4181070466" sldId="400"/>
        </pc:sldMkLst>
        <pc:spChg chg="mod">
          <ac:chgData name="Katherine Cash" userId="S::katherine.cash_smc.global#ext#@stefanusalliansen.onmicrosoft.com::c8443033-ba39-4d66-bc55-3451e72e1980" providerId="AD" clId="Web-{2675679A-591E-DAFC-3A9F-39C8872295A5}" dt="2026-04-29T12:28:35.524" v="2" actId="20577"/>
          <ac:spMkLst>
            <pc:docMk/>
            <pc:sldMk cId="4181070466" sldId="400"/>
            <ac:spMk id="11" creationId="{7E440E65-3D1F-4AF5-9671-E5EAD20EA6C6}"/>
          </ac:spMkLst>
        </pc:spChg>
        <pc:spChg chg="mod">
          <ac:chgData name="Katherine Cash" userId="S::katherine.cash_smc.global#ext#@stefanusalliansen.onmicrosoft.com::c8443033-ba39-4d66-bc55-3451e72e1980" providerId="AD" clId="Web-{2675679A-591E-DAFC-3A9F-39C8872295A5}" dt="2026-04-29T12:28:40.649" v="3" actId="20577"/>
          <ac:spMkLst>
            <pc:docMk/>
            <pc:sldMk cId="4181070466" sldId="400"/>
            <ac:spMk id="12" creationId="{5E8F7632-FFC6-4553-A55D-2BD7FCDFBC44}"/>
          </ac:spMkLst>
        </pc:spChg>
      </pc:sldChg>
      <pc:sldChg chg="modSp">
        <pc:chgData name="Katherine Cash" userId="S::katherine.cash_smc.global#ext#@stefanusalliansen.onmicrosoft.com::c8443033-ba39-4d66-bc55-3451e72e1980" providerId="AD" clId="Web-{2675679A-591E-DAFC-3A9F-39C8872295A5}" dt="2026-04-29T12:27:02.317" v="1" actId="20577"/>
        <pc:sldMkLst>
          <pc:docMk/>
          <pc:sldMk cId="3521267132" sldId="401"/>
        </pc:sldMkLst>
        <pc:spChg chg="mod">
          <ac:chgData name="Katherine Cash" userId="S::katherine.cash_smc.global#ext#@stefanusalliansen.onmicrosoft.com::c8443033-ba39-4d66-bc55-3451e72e1980" providerId="AD" clId="Web-{2675679A-591E-DAFC-3A9F-39C8872295A5}" dt="2026-04-29T12:27:02.317" v="1" actId="20577"/>
          <ac:spMkLst>
            <pc:docMk/>
            <pc:sldMk cId="3521267132" sldId="401"/>
            <ac:spMk id="23" creationId="{23A1BDC5-8ADC-463A-B2ED-7294D9701D03}"/>
          </ac:spMkLst>
        </pc:spChg>
      </pc:sldChg>
      <pc:sldChg chg="modSp">
        <pc:chgData name="Katherine Cash" userId="S::katherine.cash_smc.global#ext#@stefanusalliansen.onmicrosoft.com::c8443033-ba39-4d66-bc55-3451e72e1980" providerId="AD" clId="Web-{2675679A-591E-DAFC-3A9F-39C8872295A5}" dt="2026-04-29T12:29:47.182" v="4" actId="20577"/>
        <pc:sldMkLst>
          <pc:docMk/>
          <pc:sldMk cId="783445952" sldId="402"/>
        </pc:sldMkLst>
        <pc:spChg chg="mod">
          <ac:chgData name="Katherine Cash" userId="S::katherine.cash_smc.global#ext#@stefanusalliansen.onmicrosoft.com::c8443033-ba39-4d66-bc55-3451e72e1980" providerId="AD" clId="Web-{2675679A-591E-DAFC-3A9F-39C8872295A5}" dt="2026-04-29T12:29:47.182" v="4" actId="20577"/>
          <ac:spMkLst>
            <pc:docMk/>
            <pc:sldMk cId="783445952" sldId="402"/>
            <ac:spMk id="22" creationId="{7652C187-EDD6-4255-BD9A-A7089D306B55}"/>
          </ac:spMkLst>
        </pc:spChg>
      </pc:sldChg>
      <pc:sldChg chg="modSp addAnim delAnim modAnim">
        <pc:chgData name="Katherine Cash" userId="S::katherine.cash_smc.global#ext#@stefanusalliansen.onmicrosoft.com::c8443033-ba39-4d66-bc55-3451e72e1980" providerId="AD" clId="Web-{2675679A-591E-DAFC-3A9F-39C8872295A5}" dt="2026-04-29T12:32:56.545" v="24"/>
        <pc:sldMkLst>
          <pc:docMk/>
          <pc:sldMk cId="4184818663" sldId="403"/>
        </pc:sldMkLst>
        <pc:spChg chg="mod">
          <ac:chgData name="Katherine Cash" userId="S::katherine.cash_smc.global#ext#@stefanusalliansen.onmicrosoft.com::c8443033-ba39-4d66-bc55-3451e72e1980" providerId="AD" clId="Web-{2675679A-591E-DAFC-3A9F-39C8872295A5}" dt="2026-04-29T12:32:35.185" v="20" actId="20577"/>
          <ac:spMkLst>
            <pc:docMk/>
            <pc:sldMk cId="4184818663" sldId="403"/>
            <ac:spMk id="2" creationId="{EB50CC33-D172-4B70-A68D-C56B991774B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2026-05-11</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2026-05-11</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2026-05-11</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GB" sz="1800" b="1" i="0" dirty="0" err="1">
                <a:solidFill>
                  <a:srgbClr val="000000"/>
                </a:solidFill>
                <a:effectLst/>
                <a:latin typeface="Calibri" panose="020F0502020204030204" pitchFamily="34" charset="0"/>
              </a:rPr>
              <a:t>Sức</a:t>
            </a:r>
            <a:r>
              <a:rPr lang="en-GB" sz="1800" b="1" i="0" dirty="0">
                <a:solidFill>
                  <a:srgbClr val="000000"/>
                </a:solidFill>
                <a:effectLst/>
                <a:latin typeface="Calibri" panose="020F0502020204030204" pitchFamily="34" charset="0"/>
              </a:rPr>
              <a:t> </a:t>
            </a:r>
            <a:r>
              <a:rPr lang="en-GB" sz="1800" b="1" i="0" dirty="0" err="1">
                <a:solidFill>
                  <a:srgbClr val="000000"/>
                </a:solidFill>
                <a:effectLst/>
                <a:latin typeface="Calibri" panose="020F0502020204030204" pitchFamily="34" charset="0"/>
              </a:rPr>
              <a:t>thuyết</a:t>
            </a:r>
            <a:r>
              <a:rPr lang="en-GB" sz="1800" b="1" i="0" dirty="0">
                <a:solidFill>
                  <a:srgbClr val="000000"/>
                </a:solidFill>
                <a:effectLst/>
                <a:latin typeface="Calibri" panose="020F0502020204030204" pitchFamily="34" charset="0"/>
              </a:rPr>
              <a:t> </a:t>
            </a:r>
            <a:r>
              <a:rPr lang="en-GB" sz="1800" b="1" i="0" dirty="0" err="1">
                <a:solidFill>
                  <a:srgbClr val="000000"/>
                </a:solidFill>
                <a:effectLst/>
                <a:latin typeface="Calibri" panose="020F0502020204030204" pitchFamily="34" charset="0"/>
              </a:rPr>
              <a:t>phục</a:t>
            </a:r>
            <a:r>
              <a:rPr lang="en-GB" sz="1800" b="1" i="0" dirty="0">
                <a:solidFill>
                  <a:srgbClr val="000000"/>
                </a:solidFill>
                <a:effectLst/>
                <a:latin typeface="Calibri" panose="020F0502020204030204" pitchFamily="34" charset="0"/>
              </a:rPr>
              <a:t> </a:t>
            </a:r>
            <a:r>
              <a:rPr lang="en-GB" sz="1800" b="1" i="0" dirty="0" err="1">
                <a:solidFill>
                  <a:srgbClr val="000000"/>
                </a:solidFill>
                <a:effectLst/>
                <a:latin typeface="Calibri" panose="020F0502020204030204" pitchFamily="34" charset="0"/>
              </a:rPr>
              <a:t>để</a:t>
            </a:r>
            <a:r>
              <a:rPr lang="en-GB" sz="1800" b="1" i="0" dirty="0">
                <a:solidFill>
                  <a:srgbClr val="000000"/>
                </a:solidFill>
                <a:effectLst/>
                <a:latin typeface="Calibri" panose="020F0502020204030204" pitchFamily="34" charset="0"/>
              </a:rPr>
              <a:t> </a:t>
            </a:r>
            <a:r>
              <a:rPr lang="en-GB" sz="1800" b="1" i="0" dirty="0" err="1">
                <a:solidFill>
                  <a:srgbClr val="000000"/>
                </a:solidFill>
                <a:effectLst/>
                <a:latin typeface="Calibri" panose="020F0502020204030204" pitchFamily="34" charset="0"/>
              </a:rPr>
              <a:t>hành</a:t>
            </a:r>
            <a:r>
              <a:rPr lang="en-GB" sz="1800" b="1" i="0" dirty="0">
                <a:solidFill>
                  <a:srgbClr val="000000"/>
                </a:solidFill>
                <a:effectLst/>
                <a:latin typeface="Calibri" panose="020F0502020204030204" pitchFamily="34" charset="0"/>
              </a:rPr>
              <a:t> </a:t>
            </a:r>
            <a:r>
              <a:rPr lang="en-GB" sz="1800" b="1" i="0" dirty="0" err="1">
                <a:solidFill>
                  <a:srgbClr val="000000"/>
                </a:solidFill>
                <a:effectLst/>
                <a:latin typeface="Calibri" panose="020F0502020204030204" pitchFamily="34" charset="0"/>
              </a:rPr>
              <a:t>động</a:t>
            </a:r>
            <a:r>
              <a:rPr lang="en-GB" sz="1800" b="1" i="0" dirty="0">
                <a:solidFill>
                  <a:srgbClr val="000000"/>
                </a:solidFill>
                <a:effectLst/>
                <a:latin typeface="Calibri" panose="020F0502020204030204" pitchFamily="34" charset="0"/>
              </a:rPr>
              <a:t>, Kyrgyzstan</a:t>
            </a:r>
            <a:r>
              <a:rPr lang="en-GB" sz="1800" b="0" i="0" dirty="0">
                <a:solidFill>
                  <a:srgbClr val="000000"/>
                </a:solidFill>
                <a:effectLst/>
                <a:latin typeface="Calibri" panose="020F0502020204030204" pitchFamily="34" charset="0"/>
              </a:rPr>
              <a:t> </a:t>
            </a:r>
          </a:p>
          <a:p>
            <a:pPr algn="l" rtl="0" fontAlgn="base"/>
            <a:r>
              <a:rPr lang="vi-VN" sz="2800" b="0" i="0" dirty="0">
                <a:solidFill>
                  <a:srgbClr val="000000"/>
                </a:solidFill>
                <a:effectLst/>
                <a:latin typeface="Calibri" panose="020F0502020204030204" pitchFamily="34" charset="0"/>
              </a:rPr>
              <a:t>Sau cuộc cách mạng năm 2010, một nhóm nhỏ những kẻ phá hoại không khoan nhượng đã bắt đầu cướp bóc những nơi thờ cúng thuộc các giáo phái Tin lành và Chính thống giáo. Các cuộc tấn công kéo dài trong khoảng sáu tháng. Mặc dù có nhiều khiếu nại, nhưng không có phản ứng nào từ Văn phòng Công tố, Ủy ban Nhà nước về các vấn đề tôn giáo hoặc Bộ Nội vụ. Chính quyền thậm chí còn khuyên các cộng đồng tự giải quyết vấn đề</a:t>
            </a:r>
            <a:r>
              <a:rPr lang="sv-SE" sz="2800" b="0" i="0" dirty="0">
                <a:solidFill>
                  <a:srgbClr val="000000"/>
                </a:solidFill>
                <a:effectLst/>
                <a:latin typeface="Calibri" panose="020F0502020204030204" pitchFamily="34" charset="0"/>
              </a:rPr>
              <a:t>.</a:t>
            </a:r>
          </a:p>
          <a:p>
            <a:pPr algn="l" rtl="0" fontAlgn="base"/>
            <a:r>
              <a:rPr lang="vi-VN" sz="1800" b="0" i="0" dirty="0">
                <a:solidFill>
                  <a:srgbClr val="000000"/>
                </a:solidFill>
                <a:effectLst/>
                <a:latin typeface="Calibri" panose="020F0502020204030204" pitchFamily="34" charset="0"/>
              </a:rPr>
              <a:t>Thất vọng, các nhà lãnh đạo tôn giáo đã cùng nhau liên lạc với một tờ báo quốc gia để nêu bật các sự cố và sự thiếu hành động của chính quyền. Thông tin đã đến được với Tổng thống, người đã trực tiếp chỉ đạo vụ việc. Tất cả các thành viên băng đảng đã bị bắt trong vòng bốn ngày. </a:t>
            </a:r>
            <a:endParaRPr lang="en-GB" sz="1800" b="0" i="0" dirty="0">
              <a:solidFill>
                <a:srgbClr val="000000"/>
              </a:solidFill>
              <a:effectLst/>
              <a:latin typeface="Calibri" panose="020F0502020204030204" pitchFamily="34" charset="0"/>
            </a:endParaRPr>
          </a:p>
          <a:p>
            <a:pPr algn="l" rtl="0" fontAlgn="base"/>
            <a:endParaRPr lang="en-US" sz="1200" b="1" i="0" dirty="0">
              <a:solidFill>
                <a:srgbClr val="000000"/>
              </a:solidFill>
              <a:effectLst/>
              <a:latin typeface="+mn-lt"/>
            </a:endParaRPr>
          </a:p>
          <a:p>
            <a:pPr algn="l" rtl="0" fontAlgn="base"/>
            <a:endParaRPr lang="en-US" sz="1200" b="1" i="0" dirty="0">
              <a:solidFill>
                <a:srgbClr val="000000"/>
              </a:solidFill>
              <a:effectLst/>
              <a:latin typeface="+mn-lt"/>
            </a:endParaRPr>
          </a:p>
          <a:p>
            <a:pPr algn="l" rtl="0" fontAlgn="base"/>
            <a:endParaRPr lang="en-US" sz="1200" b="1" i="0" dirty="0">
              <a:solidFill>
                <a:srgbClr val="000000"/>
              </a:solidFill>
              <a:effectLst/>
              <a:latin typeface="+mn-lt"/>
            </a:endParaRPr>
          </a:p>
          <a:p>
            <a:pPr algn="l" rtl="0" fontAlgn="base"/>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1" i="1" dirty="0" err="1">
                <a:solidFill>
                  <a:srgbClr val="000000"/>
                </a:solidFill>
                <a:effectLst/>
                <a:latin typeface="Calibri" panose="020F0502020204030204" pitchFamily="34" charset="0"/>
              </a:rPr>
              <a:t>Bài</a:t>
            </a:r>
            <a:r>
              <a:rPr lang="sv-SE" b="1" i="1" dirty="0">
                <a:solidFill>
                  <a:srgbClr val="000000"/>
                </a:solidFill>
                <a:effectLst/>
                <a:latin typeface="Calibri" panose="020F0502020204030204" pitchFamily="34" charset="0"/>
              </a:rPr>
              <a:t> </a:t>
            </a:r>
            <a:r>
              <a:rPr lang="sv-SE" b="1" i="1" dirty="0" err="1">
                <a:solidFill>
                  <a:srgbClr val="000000"/>
                </a:solidFill>
                <a:effectLst/>
                <a:latin typeface="Calibri" panose="020F0502020204030204" pitchFamily="34" charset="0"/>
              </a:rPr>
              <a:t>tập</a:t>
            </a:r>
            <a:r>
              <a:rPr lang="sv-SE" b="1" i="1" dirty="0">
                <a:solidFill>
                  <a:srgbClr val="000000"/>
                </a:solidFill>
                <a:effectLst/>
                <a:latin typeface="Calibri" panose="020F0502020204030204" pitchFamily="34" charset="0"/>
              </a:rPr>
              <a:t>:</a:t>
            </a:r>
            <a:r>
              <a:rPr lang="sv-SE" b="1" i="0" dirty="0">
                <a:solidFill>
                  <a:srgbClr val="000000"/>
                </a:solidFill>
                <a:effectLst/>
                <a:latin typeface="Calibri" panose="020F0502020204030204" pitchFamily="34" charset="0"/>
              </a:rPr>
              <a:t> </a:t>
            </a:r>
            <a:r>
              <a:rPr lang="vi-VN" sz="1200" b="1" i="1" dirty="0">
                <a:solidFill>
                  <a:srgbClr val="000000"/>
                </a:solidFill>
                <a:effectLst/>
                <a:latin typeface="+mn-lt"/>
              </a:rPr>
              <a:t>Người ngoài cuộc và người chữa lành </a:t>
            </a:r>
            <a:br>
              <a:rPr lang="en-US" sz="1200" b="0" i="0" dirty="0">
                <a:effectLst/>
                <a:cs typeface="+mn-lt"/>
              </a:rPr>
            </a:br>
            <a:r>
              <a:rPr lang="vi-VN" sz="1200" b="0" i="1" dirty="0">
                <a:solidFill>
                  <a:srgbClr val="000000"/>
                </a:solidFill>
                <a:effectLst/>
                <a:latin typeface="+mn-lt"/>
              </a:rPr>
              <a:t>Dùng trang này khi kết luận bài tập, đưa ra các luận điểm sau. </a:t>
            </a:r>
            <a:endParaRPr lang="sv-SE" sz="1200" b="0" i="1" dirty="0">
              <a:solidFill>
                <a:srgbClr val="000000"/>
              </a:solidFill>
              <a:effectLst/>
              <a:latin typeface="+mn-lt"/>
            </a:endParaRPr>
          </a:p>
          <a:p>
            <a:pPr algn="l" rtl="0" fontAlgn="base"/>
            <a:endParaRPr lang="sv-SE" sz="1200" b="0" i="1" dirty="0">
              <a:solidFill>
                <a:srgbClr val="000000"/>
              </a:solidFill>
              <a:effectLst/>
              <a:latin typeface="+mn-lt"/>
            </a:endParaRPr>
          </a:p>
          <a:p>
            <a:pPr marL="285750" indent="-285750" algn="l" rtl="0" fontAlgn="base">
              <a:buFont typeface="Arial" panose="020B0604020202020204" pitchFamily="34" charset="0"/>
              <a:buChar char="•"/>
            </a:pPr>
            <a:r>
              <a:rPr lang="vi-VN" sz="1800" b="0" i="0" dirty="0">
                <a:solidFill>
                  <a:srgbClr val="000000"/>
                </a:solidFill>
                <a:effectLst/>
                <a:latin typeface="Calibri Light" panose="020F0302020204030204" pitchFamily="34" charset="0"/>
              </a:rPr>
              <a:t>Chúng ta có thể đưa ra các quyết định có ý thức để trở thành người chữa </a:t>
            </a:r>
            <a:r>
              <a:rPr lang="en-US" sz="1800" b="0" i="0" dirty="0" err="1">
                <a:solidFill>
                  <a:srgbClr val="000000"/>
                </a:solidFill>
                <a:effectLst/>
                <a:latin typeface="Calibri Light" panose="020F0302020204030204" pitchFamily="34" charset="0"/>
              </a:rPr>
              <a:t>lành</a:t>
            </a:r>
            <a:r>
              <a:rPr lang="vi-VN" sz="1800" b="0" i="0" dirty="0">
                <a:solidFill>
                  <a:srgbClr val="000000"/>
                </a:solidFill>
                <a:effectLst/>
                <a:latin typeface="Calibri Light" panose="020F0302020204030204" pitchFamily="34" charset="0"/>
              </a:rPr>
              <a:t> thay vì chỉ là người ngoài cuộc, chẳng hạn như xây dựng mối quan hệ với những người bị ảnh hưởng vì vi phạm quyền, sắp xếp tổ chức theo nhóm, tìm thông tin chúng ta cần và lập kế hoạch cách mình muốn hành động cùng nhau. </a:t>
            </a:r>
          </a:p>
          <a:p>
            <a:pPr marL="285750" indent="-285750" algn="l" rtl="0" fontAlgn="base">
              <a:buFont typeface="Arial" panose="020B0604020202020204" pitchFamily="34" charset="0"/>
              <a:buChar char="•"/>
            </a:pPr>
            <a:r>
              <a:rPr lang="vi-VN" sz="1800" b="0" i="0" dirty="0">
                <a:solidFill>
                  <a:srgbClr val="000000"/>
                </a:solidFill>
                <a:effectLst/>
                <a:latin typeface="Calibri Light" panose="020F0302020204030204" pitchFamily="34" charset="0"/>
              </a:rPr>
              <a:t>Không phải lúc nào chúng ta cũng có thể hành động </a:t>
            </a:r>
            <a:r>
              <a:rPr lang="vi-VN" sz="1800" b="0" i="0" dirty="0">
                <a:solidFill>
                  <a:srgbClr val="000000"/>
                </a:solidFill>
                <a:effectLst/>
                <a:latin typeface="Calibri" panose="020F0502020204030204" pitchFamily="34" charset="0"/>
              </a:rPr>
              <a:t>– </a:t>
            </a:r>
            <a:r>
              <a:rPr lang="vi-VN" sz="1800" b="0" i="0" dirty="0">
                <a:solidFill>
                  <a:srgbClr val="000000"/>
                </a:solidFill>
                <a:effectLst/>
                <a:latin typeface="Calibri Light" panose="020F0302020204030204" pitchFamily="34" charset="0"/>
              </a:rPr>
              <a:t>không phải lúc nào làm như vậy cũng an toàn hoặc mang tính xây dựng! Nhưng chúng ta sẽ có nhiều khả năng hành động hơn và hiệu quả hơn nếu chúng ta xây dựng mối quan hệ, làm việc cùng nhau, v.v. </a:t>
            </a:r>
          </a:p>
          <a:p>
            <a:pPr marL="285750" indent="-285750" algn="l" rtl="0" fontAlgn="base">
              <a:buFont typeface="Arial" panose="020B0604020202020204" pitchFamily="34" charset="0"/>
              <a:buChar char="•"/>
            </a:pPr>
            <a:r>
              <a:rPr lang="vi-VN" sz="1800" b="0" i="0" dirty="0">
                <a:solidFill>
                  <a:srgbClr val="000000"/>
                </a:solidFill>
                <a:effectLst/>
                <a:latin typeface="Calibri Light" panose="020F0302020204030204" pitchFamily="34" charset="0"/>
              </a:rPr>
              <a:t>Chỉ vào bản đồ </a:t>
            </a:r>
            <a:r>
              <a:rPr lang="en-US" sz="1800" b="0" i="0" dirty="0" err="1">
                <a:solidFill>
                  <a:srgbClr val="000000"/>
                </a:solidFill>
                <a:effectLst/>
                <a:latin typeface="Calibri Light" panose="020F0302020204030204" pitchFamily="34" charset="0"/>
              </a:rPr>
              <a:t>Tự</a:t>
            </a:r>
            <a:r>
              <a:rPr lang="en-US" sz="1800" b="0" i="0" dirty="0">
                <a:solidFill>
                  <a:srgbClr val="000000"/>
                </a:solidFill>
                <a:effectLst/>
                <a:latin typeface="Calibri Light" panose="020F0302020204030204" pitchFamily="34" charset="0"/>
              </a:rPr>
              <a:t> do Tôn Giáo </a:t>
            </a:r>
            <a:r>
              <a:rPr lang="en-US" sz="1800" b="0" i="0" dirty="0" err="1">
                <a:solidFill>
                  <a:srgbClr val="000000"/>
                </a:solidFill>
                <a:effectLst/>
                <a:latin typeface="Calibri Light" panose="020F0302020204030204" pitchFamily="34" charset="0"/>
              </a:rPr>
              <a:t>trong</a:t>
            </a:r>
            <a:r>
              <a:rPr lang="vi-VN" sz="1800" b="0" i="0" dirty="0">
                <a:solidFill>
                  <a:srgbClr val="000000"/>
                </a:solidFill>
                <a:effectLst/>
                <a:latin typeface="Calibri Light" panose="020F0302020204030204" pitchFamily="34" charset="0"/>
              </a:rPr>
              <a:t> thị trấn của chúng ta trên các trang bảng lật. Yêu cầu mọi người im lặng suy nghĩ xem họ muốn trở thành người chữa </a:t>
            </a:r>
            <a:r>
              <a:rPr lang="en-US" sz="1800" b="0" i="0" dirty="0" err="1">
                <a:solidFill>
                  <a:srgbClr val="000000"/>
                </a:solidFill>
                <a:effectLst/>
                <a:latin typeface="Calibri Light" panose="020F0302020204030204" pitchFamily="34" charset="0"/>
              </a:rPr>
              <a:t>lành</a:t>
            </a:r>
            <a:r>
              <a:rPr lang="vi-VN" sz="1800" b="0" i="0" dirty="0">
                <a:solidFill>
                  <a:srgbClr val="000000"/>
                </a:solidFill>
                <a:effectLst/>
                <a:latin typeface="Calibri Light" panose="020F0302020204030204" pitchFamily="34" charset="0"/>
              </a:rPr>
              <a:t> cho vấn đề nào trong số những vấn đề mà họ đã xác định. (Hãy dành một chút thời gian để mọi người suy nghĩ, nhưng không mời trả lời.) </a:t>
            </a:r>
          </a:p>
          <a:p>
            <a:pPr marL="285750" indent="-285750" algn="l" rtl="0" fontAlgn="base">
              <a:buFont typeface="Arial" panose="020B0604020202020204" pitchFamily="34" charset="0"/>
              <a:buChar char="•"/>
            </a:pPr>
            <a:r>
              <a:rPr lang="vi-VN" sz="1800" b="0" i="0" dirty="0">
                <a:solidFill>
                  <a:srgbClr val="000000"/>
                </a:solidFill>
                <a:effectLst/>
                <a:latin typeface="Calibri Light" panose="020F0302020204030204" pitchFamily="34" charset="0"/>
              </a:rPr>
              <a:t>Trong các chuyên đề còn lại, chúng ta sẽ nghĩ về cách LÀM THẾ NÀO để từ người ngoài cuộc trở thành người chữa </a:t>
            </a:r>
            <a:r>
              <a:rPr lang="en-US" sz="1800" b="0" i="0" dirty="0" err="1">
                <a:solidFill>
                  <a:srgbClr val="000000"/>
                </a:solidFill>
                <a:effectLst/>
                <a:latin typeface="Calibri Light" panose="020F0302020204030204" pitchFamily="34" charset="0"/>
              </a:rPr>
              <a:t>lành</a:t>
            </a:r>
            <a:r>
              <a:rPr lang="vi-VN" sz="1800" b="0" i="0" dirty="0">
                <a:solidFill>
                  <a:srgbClr val="000000"/>
                </a:solidFill>
                <a:effectLst/>
                <a:latin typeface="Calibri Light" panose="020F0302020204030204" pitchFamily="34" charset="0"/>
              </a:rPr>
              <a:t> liên quan đến những vấn đề này</a:t>
            </a:r>
            <a:r>
              <a:rPr lang="sv-SE" sz="1800" b="0" i="0" dirty="0">
                <a:solidFill>
                  <a:srgbClr val="000000"/>
                </a:solidFill>
                <a:effectLst/>
                <a:latin typeface="Calibri Light" panose="020F0302020204030204" pitchFamily="34" charset="0"/>
              </a:rPr>
              <a:t>.</a:t>
            </a:r>
            <a:r>
              <a:rPr lang="en-US" sz="1200" b="0" i="0" dirty="0">
                <a:solidFill>
                  <a:srgbClr val="000000"/>
                </a:solidFill>
                <a:effectLst/>
                <a:latin typeface="+mn-lt"/>
              </a:rPr>
              <a:t> </a:t>
            </a: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1" i="0" dirty="0" err="1">
                <a:solidFill>
                  <a:srgbClr val="000000"/>
                </a:solidFill>
                <a:effectLst/>
                <a:latin typeface="Calibri" panose="020F0502020204030204" pitchFamily="34" charset="0"/>
              </a:rPr>
              <a:t>Bài</a:t>
            </a:r>
            <a:r>
              <a:rPr lang="sv-SE" sz="1800" b="1" i="0" dirty="0">
                <a:solidFill>
                  <a:srgbClr val="000000"/>
                </a:solidFill>
                <a:effectLst/>
                <a:latin typeface="Calibri" panose="020F0502020204030204" pitchFamily="34" charset="0"/>
              </a:rPr>
              <a:t> </a:t>
            </a:r>
            <a:r>
              <a:rPr lang="sv-SE" sz="1800" b="1" i="0" dirty="0" err="1">
                <a:solidFill>
                  <a:srgbClr val="000000"/>
                </a:solidFill>
                <a:effectLst/>
                <a:latin typeface="Calibri" panose="020F0502020204030204" pitchFamily="34" charset="0"/>
              </a:rPr>
              <a:t>tập</a:t>
            </a:r>
            <a:r>
              <a:rPr lang="sv-SE" sz="1800" b="1" i="0" dirty="0">
                <a:solidFill>
                  <a:srgbClr val="000000"/>
                </a:solidFill>
                <a:effectLst/>
                <a:latin typeface="Calibri" panose="020F0502020204030204" pitchFamily="34" charset="0"/>
              </a:rPr>
              <a:t>: </a:t>
            </a:r>
            <a:r>
              <a:rPr lang="sv-SE" sz="1800" b="1" i="0" dirty="0" err="1">
                <a:solidFill>
                  <a:srgbClr val="000000"/>
                </a:solidFill>
                <a:effectLst/>
                <a:latin typeface="Calibri" panose="020F0502020204030204" pitchFamily="34" charset="0"/>
              </a:rPr>
              <a:t>Tôi</a:t>
            </a:r>
            <a:r>
              <a:rPr lang="sv-SE" sz="1800" b="1" i="0" dirty="0">
                <a:solidFill>
                  <a:srgbClr val="000000"/>
                </a:solidFill>
                <a:effectLst/>
                <a:latin typeface="Calibri" panose="020F0502020204030204" pitchFamily="34" charset="0"/>
              </a:rPr>
              <a:t> </a:t>
            </a:r>
            <a:r>
              <a:rPr lang="sv-SE" sz="1800" b="1" i="0" dirty="0" err="1">
                <a:solidFill>
                  <a:srgbClr val="000000"/>
                </a:solidFill>
                <a:effectLst/>
                <a:latin typeface="Calibri" panose="020F0502020204030204" pitchFamily="34" charset="0"/>
              </a:rPr>
              <a:t>là</a:t>
            </a:r>
            <a:r>
              <a:rPr lang="sv-SE" sz="1800" b="1" i="0" dirty="0">
                <a:solidFill>
                  <a:srgbClr val="000000"/>
                </a:solidFill>
                <a:effectLst/>
                <a:latin typeface="Calibri" panose="020F0502020204030204" pitchFamily="34" charset="0"/>
              </a:rPr>
              <a:t> </a:t>
            </a:r>
            <a:r>
              <a:rPr lang="sv-SE" sz="1800" b="1" i="0" dirty="0" err="1">
                <a:solidFill>
                  <a:srgbClr val="000000"/>
                </a:solidFill>
                <a:effectLst/>
                <a:latin typeface="Calibri" panose="020F0502020204030204" pitchFamily="34" charset="0"/>
              </a:rPr>
              <a:t>ai</a:t>
            </a:r>
            <a:r>
              <a:rPr lang="sv-SE" sz="1800" b="1" i="0" dirty="0">
                <a:solidFill>
                  <a:srgbClr val="000000"/>
                </a:solidFill>
                <a:effectLst/>
                <a:latin typeface="Calibri" panose="020F0502020204030204" pitchFamily="34" charset="0"/>
              </a:rPr>
              <a:t>? </a:t>
            </a:r>
            <a:endParaRPr lang="en-US" sz="1200" b="1" i="0" dirty="0">
              <a:solidFill>
                <a:srgbClr val="000000"/>
              </a:solidFill>
              <a:effectLst/>
              <a:latin typeface="+mn-lt"/>
            </a:endParaRPr>
          </a:p>
          <a:p>
            <a:pPr algn="l" rtl="0" fontAlgn="base"/>
            <a:r>
              <a:rPr lang="vi-VN" sz="1200" b="0" i="1" dirty="0">
                <a:solidFill>
                  <a:srgbClr val="000000"/>
                </a:solidFill>
                <a:effectLst/>
                <a:latin typeface="+mn-lt"/>
              </a:rPr>
              <a:t>Sử dụng trang này khi kết luận bài tập, đưa ra các luận điểm sau.</a:t>
            </a:r>
            <a:r>
              <a:rPr lang="sv-SE" sz="1200" b="0" i="1" dirty="0">
                <a:solidFill>
                  <a:srgbClr val="000000"/>
                </a:solidFill>
                <a:effectLst/>
                <a:latin typeface="+mn-lt"/>
              </a:rPr>
              <a:t> </a:t>
            </a:r>
          </a:p>
          <a:p>
            <a:pPr algn="l" rtl="0" fontAlgn="base"/>
            <a:endParaRPr lang="sv-SE" sz="1200" b="0" i="1" dirty="0">
              <a:solidFill>
                <a:srgbClr val="000000"/>
              </a:solidFill>
              <a:effectLst/>
              <a:latin typeface="+mn-lt"/>
            </a:endParaRPr>
          </a:p>
          <a:p>
            <a:pPr marL="285750" indent="-285750" algn="l" rtl="0" fontAlgn="base">
              <a:buFont typeface="Arial" panose="020B0604020202020204" pitchFamily="34" charset="0"/>
              <a:buChar char="•"/>
            </a:pPr>
            <a:r>
              <a:rPr lang="vi-VN" sz="1800" b="0" i="0" dirty="0">
                <a:solidFill>
                  <a:srgbClr val="000000"/>
                </a:solidFill>
                <a:effectLst/>
                <a:latin typeface="Calibri Light" panose="020F0302020204030204" pitchFamily="34" charset="0"/>
              </a:rPr>
              <a:t>Trong từng bối cảnh khác nhau mà chúng ta đã xác định, chúng ta có thể đóng vai trò là người đứng ngoài cuộc hoặc </a:t>
            </a:r>
            <a:r>
              <a:rPr lang="en-US" sz="1800" b="0" i="0" dirty="0" err="1">
                <a:solidFill>
                  <a:srgbClr val="000000"/>
                </a:solidFill>
                <a:effectLst/>
                <a:latin typeface="Calibri Light" panose="020F0302020204030204" pitchFamily="34" charset="0"/>
              </a:rPr>
              <a:t>chủ</a:t>
            </a:r>
            <a:r>
              <a:rPr lang="en-US" sz="1800" b="0" i="0" dirty="0">
                <a:solidFill>
                  <a:srgbClr val="000000"/>
                </a:solidFill>
                <a:effectLst/>
                <a:latin typeface="Calibri Light" panose="020F0302020204030204" pitchFamily="34" charset="0"/>
              </a:rPr>
              <a:t> </a:t>
            </a:r>
            <a:r>
              <a:rPr lang="en-US" sz="1800" b="0" i="0" dirty="0" err="1">
                <a:solidFill>
                  <a:srgbClr val="000000"/>
                </a:solidFill>
                <a:effectLst/>
                <a:latin typeface="Calibri Light" panose="020F0302020204030204" pitchFamily="34" charset="0"/>
              </a:rPr>
              <a:t>động</a:t>
            </a:r>
            <a:r>
              <a:rPr lang="en-US" sz="1800" b="0" i="0" dirty="0">
                <a:solidFill>
                  <a:srgbClr val="000000"/>
                </a:solidFill>
                <a:effectLst/>
                <a:latin typeface="Calibri Light" panose="020F0302020204030204" pitchFamily="34" charset="0"/>
              </a:rPr>
              <a:t> </a:t>
            </a:r>
            <a:r>
              <a:rPr lang="en-US" sz="1800" b="0" i="0" dirty="0" err="1">
                <a:solidFill>
                  <a:srgbClr val="000000"/>
                </a:solidFill>
                <a:effectLst/>
                <a:latin typeface="Calibri Light" panose="020F0302020204030204" pitchFamily="34" charset="0"/>
              </a:rPr>
              <a:t>là</a:t>
            </a:r>
            <a:r>
              <a:rPr lang="en-US" sz="1800" b="0" i="0" dirty="0">
                <a:solidFill>
                  <a:srgbClr val="000000"/>
                </a:solidFill>
                <a:effectLst/>
                <a:latin typeface="Calibri Light" panose="020F0302020204030204" pitchFamily="34" charset="0"/>
              </a:rPr>
              <a:t> </a:t>
            </a:r>
            <a:r>
              <a:rPr lang="vi-VN" sz="1800" b="0" i="0" dirty="0">
                <a:solidFill>
                  <a:srgbClr val="000000"/>
                </a:solidFill>
                <a:effectLst/>
                <a:latin typeface="Calibri Light" panose="020F0302020204030204" pitchFamily="34" charset="0"/>
              </a:rPr>
              <a:t>người chữa </a:t>
            </a:r>
            <a:r>
              <a:rPr lang="en-US" sz="1800" b="0" i="0" dirty="0" err="1">
                <a:solidFill>
                  <a:srgbClr val="000000"/>
                </a:solidFill>
                <a:effectLst/>
                <a:latin typeface="Calibri Light" panose="020F0302020204030204" pitchFamily="34" charset="0"/>
              </a:rPr>
              <a:t>lành</a:t>
            </a:r>
            <a:r>
              <a:rPr lang="en-US" sz="1800" b="0" i="0" dirty="0">
                <a:solidFill>
                  <a:srgbClr val="000000"/>
                </a:solidFill>
                <a:effectLst/>
                <a:latin typeface="Calibri Light" panose="020F0302020204030204" pitchFamily="34" charset="0"/>
              </a:rPr>
              <a:t>.</a:t>
            </a:r>
            <a:r>
              <a:rPr lang="vi-VN" sz="1800" b="0" i="0" dirty="0">
                <a:solidFill>
                  <a:srgbClr val="000000"/>
                </a:solidFill>
                <a:effectLst/>
                <a:latin typeface="Calibri Light" panose="020F0302020204030204" pitchFamily="34" charset="0"/>
              </a:rPr>
              <a:t> Chúng ta có thể là nguồn lực thúc đẩy Tự do Tôn giáo hoặc Niềm tin thông qua các mạng lưới và các nhóm này. </a:t>
            </a:r>
            <a:endParaRPr lang="sv-SE" sz="1800" b="0" i="0" dirty="0">
              <a:solidFill>
                <a:srgbClr val="000000"/>
              </a:solidFill>
              <a:effectLst/>
              <a:latin typeface="Calibri Light" panose="020F0302020204030204" pitchFamily="34" charset="0"/>
            </a:endParaRPr>
          </a:p>
          <a:p>
            <a:pPr marL="0" indent="0" algn="l" rtl="0" fontAlgn="base">
              <a:buFont typeface="Arial" panose="020B0604020202020204" pitchFamily="34" charset="0"/>
              <a:buNone/>
            </a:pPr>
            <a:endParaRPr lang="vi-VN" sz="1800" b="0" i="0" dirty="0">
              <a:solidFill>
                <a:srgbClr val="000000"/>
              </a:solidFill>
              <a:effectLst/>
              <a:latin typeface="Calibri Light" panose="020F0302020204030204" pitchFamily="34" charset="0"/>
            </a:endParaRPr>
          </a:p>
          <a:p>
            <a:pPr marL="285750" indent="-285750" algn="l" rtl="0" fontAlgn="base">
              <a:buFont typeface="Arial" panose="020B0604020202020204" pitchFamily="34" charset="0"/>
              <a:buChar char="•"/>
            </a:pPr>
            <a:r>
              <a:rPr lang="vi-VN" sz="1800" b="0" i="0" dirty="0">
                <a:solidFill>
                  <a:srgbClr val="000000"/>
                </a:solidFill>
                <a:effectLst/>
                <a:latin typeface="Calibri Light" panose="020F0302020204030204" pitchFamily="34" charset="0"/>
              </a:rPr>
              <a:t>Tất cả những gì bạn nghe và làm trong phần còn lại của khóa học, vui lòng nghĩ về 3 câu hỏi. (Hiển thị trang trình bày 12 hoặc một bảng lật với các câu hỏi tương tự.) </a:t>
            </a:r>
          </a:p>
          <a:p>
            <a:pPr algn="l" rtl="0" fontAlgn="base"/>
            <a:r>
              <a:rPr lang="vi-VN" sz="1800" b="0" i="0" dirty="0">
                <a:solidFill>
                  <a:srgbClr val="000000"/>
                </a:solidFill>
                <a:effectLst/>
                <a:latin typeface="Calibri Light" panose="020F0302020204030204" pitchFamily="34" charset="0"/>
              </a:rPr>
              <a:t> </a:t>
            </a:r>
            <a:endParaRPr lang="vi-VN" b="0" i="0" dirty="0">
              <a:solidFill>
                <a:srgbClr val="000000"/>
              </a:solidFill>
              <a:effectLst/>
              <a:latin typeface="Segoe UI" panose="020B0502040204020203" pitchFamily="34" charset="0"/>
            </a:endParaRPr>
          </a:p>
          <a:p>
            <a:pPr marL="742950" lvl="1" indent="-285750" algn="l" rtl="0" fontAlgn="base">
              <a:buFont typeface="Courier New" panose="02070309020205020404" pitchFamily="49" charset="0"/>
              <a:buChar char="o"/>
            </a:pPr>
            <a:r>
              <a:rPr lang="vi-VN" sz="1800" b="1" i="0" dirty="0">
                <a:solidFill>
                  <a:srgbClr val="000000"/>
                </a:solidFill>
                <a:effectLst/>
                <a:latin typeface="Calibri Light" panose="020F0302020204030204" pitchFamily="34" charset="0"/>
              </a:rPr>
              <a:t>Tôi có thể làm gì?</a:t>
            </a:r>
            <a:r>
              <a:rPr lang="vi-VN" sz="1800" b="1" i="0" dirty="0">
                <a:solidFill>
                  <a:srgbClr val="000000"/>
                </a:solidFill>
                <a:effectLst/>
                <a:latin typeface="WordVisiCarriageReturn_MSFontService"/>
              </a:rPr>
              <a:t> </a:t>
            </a:r>
            <a:br>
              <a:rPr lang="vi-VN" sz="1800" b="1" i="0" dirty="0">
                <a:solidFill>
                  <a:srgbClr val="000000"/>
                </a:solidFill>
                <a:effectLst/>
                <a:latin typeface="WordVisiCarriageReturn_MSFontService"/>
              </a:rPr>
            </a:br>
            <a:r>
              <a:rPr lang="vi-VN" sz="1800" b="0" i="0" dirty="0">
                <a:solidFill>
                  <a:srgbClr val="000000"/>
                </a:solidFill>
                <a:effectLst/>
                <a:latin typeface="Calibri Light" panose="020F0302020204030204" pitchFamily="34" charset="0"/>
              </a:rPr>
              <a:t>Tôi có thể đóng vai trò là cha mẹ, con cái, bạn bè hay hàng xóm không? </a:t>
            </a:r>
            <a:br>
              <a:rPr lang="sv-SE" sz="1800" b="0" i="0" dirty="0">
                <a:solidFill>
                  <a:srgbClr val="000000"/>
                </a:solidFill>
                <a:effectLst/>
                <a:latin typeface="Calibri Light" panose="020F0302020204030204" pitchFamily="34" charset="0"/>
              </a:rPr>
            </a:br>
            <a:r>
              <a:rPr lang="vi-VN" sz="1800" b="0" i="0" dirty="0">
                <a:solidFill>
                  <a:srgbClr val="000000"/>
                </a:solidFill>
                <a:effectLst/>
                <a:latin typeface="Calibri Light" panose="020F0302020204030204" pitchFamily="34" charset="0"/>
              </a:rPr>
              <a:t>Tôi có thể làm gì thông qua vai trò của mình tại nơi làm việc hoặc trong cuộc sống riêng tư của mình </a:t>
            </a:r>
            <a:r>
              <a:rPr lang="vi-VN" sz="1800" b="0" i="0" dirty="0">
                <a:solidFill>
                  <a:srgbClr val="000000"/>
                </a:solidFill>
                <a:effectLst/>
                <a:latin typeface="Calibri" panose="020F0502020204030204" pitchFamily="34" charset="0"/>
              </a:rPr>
              <a:t>– </a:t>
            </a:r>
            <a:r>
              <a:rPr lang="vi-VN" sz="1800" b="0" i="0" dirty="0">
                <a:solidFill>
                  <a:srgbClr val="000000"/>
                </a:solidFill>
                <a:effectLst/>
                <a:latin typeface="Calibri Light" panose="020F0302020204030204" pitchFamily="34" charset="0"/>
              </a:rPr>
              <a:t>chẳng hạn trong cộng đồng tín ngưỡng của tôi? </a:t>
            </a:r>
            <a:endParaRPr lang="vi-VN" b="0" i="0" dirty="0">
              <a:solidFill>
                <a:srgbClr val="000000"/>
              </a:solidFill>
              <a:effectLst/>
              <a:latin typeface="Segoe UI" panose="020B0502040204020203" pitchFamily="34" charset="0"/>
            </a:endParaRPr>
          </a:p>
          <a:p>
            <a:pPr marL="742950" lvl="1" indent="-285750" algn="l" rtl="0" fontAlgn="base">
              <a:buFont typeface="Courier New" panose="02070309020205020404" pitchFamily="49" charset="0"/>
              <a:buChar char="o"/>
            </a:pPr>
            <a:r>
              <a:rPr lang="vi-VN" sz="1800" b="1" i="0" dirty="0">
                <a:solidFill>
                  <a:srgbClr val="000000"/>
                </a:solidFill>
                <a:effectLst/>
                <a:latin typeface="Calibri Light" panose="020F0302020204030204" pitchFamily="34" charset="0"/>
              </a:rPr>
              <a:t>Chúng ta có thể làm gì? </a:t>
            </a:r>
            <a:br>
              <a:rPr lang="sv-SE" sz="1800" b="1" i="0" dirty="0">
                <a:solidFill>
                  <a:srgbClr val="000000"/>
                </a:solidFill>
                <a:effectLst/>
                <a:latin typeface="Calibri Light" panose="020F0302020204030204" pitchFamily="34" charset="0"/>
              </a:rPr>
            </a:br>
            <a:r>
              <a:rPr lang="vi-VN" sz="1800" b="0" i="0" dirty="0">
                <a:solidFill>
                  <a:srgbClr val="000000"/>
                </a:solidFill>
                <a:effectLst/>
                <a:latin typeface="Calibri Light" panose="020F0302020204030204" pitchFamily="34" charset="0"/>
              </a:rPr>
              <a:t>Nếu chúng ta có tổ chức và làm việc cùng nhau. Chẳng hạn như cộng đồng đức tin, nhóm thanh niên hoặc nơi làm việc của tôi có thể đưa ra sáng kiến ​​không. </a:t>
            </a:r>
            <a:endParaRPr lang="sv-SE" sz="1200" b="0" i="0" dirty="0">
              <a:solidFill>
                <a:srgbClr val="000000"/>
              </a:solidFill>
              <a:effectLst/>
              <a:latin typeface="Segoe UI" panose="020B0502040204020203" pitchFamily="34" charset="0"/>
            </a:endParaRPr>
          </a:p>
          <a:p>
            <a:pPr marL="742950" lvl="1" indent="-285750" algn="l" rtl="0" fontAlgn="base">
              <a:buFont typeface="Courier New" panose="02070309020205020404" pitchFamily="49" charset="0"/>
              <a:buChar char="o"/>
            </a:pPr>
            <a:r>
              <a:rPr lang="vi-VN" sz="1800" b="1" i="0" dirty="0">
                <a:solidFill>
                  <a:srgbClr val="000000"/>
                </a:solidFill>
                <a:effectLst/>
                <a:latin typeface="Calibri Light" panose="020F0302020204030204" pitchFamily="34" charset="0"/>
              </a:rPr>
              <a:t>Chúng ta có thể khuyến khích những người / tổ chức khác làm gì? </a:t>
            </a:r>
            <a:br>
              <a:rPr lang="sv-SE" sz="1800" b="1" i="0" dirty="0">
                <a:solidFill>
                  <a:srgbClr val="000000"/>
                </a:solidFill>
                <a:effectLst/>
                <a:latin typeface="Calibri Light" panose="020F0302020204030204" pitchFamily="34" charset="0"/>
              </a:rPr>
            </a:br>
            <a:r>
              <a:rPr lang="vi-VN" sz="1800" b="0" i="0" dirty="0">
                <a:solidFill>
                  <a:srgbClr val="000000"/>
                </a:solidFill>
                <a:effectLst/>
                <a:latin typeface="Calibri Light" panose="020F0302020204030204" pitchFamily="34" charset="0"/>
              </a:rPr>
              <a:t>Có những điều chúng ta không thể làm mà những người khác có thể làm. Có lẽ là một cộng đồng tín ngưỡng khác hoặc hiệu trưởng trường học địa phương có thể hành động. Chúng ta có thể khuyến khích ai hành động?</a:t>
            </a:r>
            <a:endParaRPr lang="vi-VN" b="0" i="0" dirty="0">
              <a:solidFill>
                <a:srgbClr val="000000"/>
              </a:solidFill>
              <a:effectLst/>
              <a:latin typeface="Segoe UI" panose="020B0502040204020203" pitchFamily="34" charset="0"/>
            </a:endParaRPr>
          </a:p>
          <a:p>
            <a:pPr algn="l" rtl="0" fontAlgn="base"/>
            <a:endParaRPr lang="sv-SE" sz="1200" b="0" i="1"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200" b="0" i="1" dirty="0">
                <a:solidFill>
                  <a:srgbClr val="000000"/>
                </a:solidFill>
                <a:effectLst/>
                <a:latin typeface="+mn-lt"/>
              </a:rPr>
              <a:t>Trang trình bày 13-2</a:t>
            </a:r>
            <a:r>
              <a:rPr lang="sv-SE" sz="1200" b="0" i="1" dirty="0">
                <a:solidFill>
                  <a:srgbClr val="000000"/>
                </a:solidFill>
                <a:effectLst/>
                <a:latin typeface="+mn-lt"/>
              </a:rPr>
              <a:t>4</a:t>
            </a:r>
            <a:r>
              <a:rPr lang="vi-VN" sz="1200" b="0" i="1" dirty="0">
                <a:solidFill>
                  <a:srgbClr val="000000"/>
                </a:solidFill>
                <a:effectLst/>
                <a:latin typeface="+mn-lt"/>
              </a:rPr>
              <a:t> minh họa Phần trình bày</a:t>
            </a:r>
            <a:r>
              <a:rPr lang="sv-SE" sz="1200" b="0" i="1" dirty="0">
                <a:solidFill>
                  <a:srgbClr val="000000"/>
                </a:solidFill>
                <a:effectLst/>
                <a:latin typeface="+mn-lt"/>
              </a:rPr>
              <a:t>.</a:t>
            </a:r>
          </a:p>
          <a:p>
            <a:pPr algn="l" rtl="0" fontAlgn="base"/>
            <a:endParaRPr lang="en-US" sz="1200" b="0" i="1" dirty="0">
              <a:solidFill>
                <a:srgbClr val="000000"/>
              </a:solidFill>
              <a:effectLst/>
              <a:latin typeface="+mn-lt"/>
            </a:endParaRPr>
          </a:p>
          <a:p>
            <a:pPr algn="l" rtl="0" fontAlgn="base"/>
            <a:r>
              <a:rPr lang="vi-VN" sz="1200" b="1" i="0" dirty="0">
                <a:solidFill>
                  <a:srgbClr val="000000"/>
                </a:solidFill>
                <a:effectLst/>
                <a:latin typeface="+mn-lt"/>
              </a:rPr>
              <a:t>Phần trình bày</a:t>
            </a:r>
            <a:r>
              <a:rPr lang="en-US" sz="1200" b="1" i="0" dirty="0">
                <a:solidFill>
                  <a:srgbClr val="000000"/>
                </a:solidFill>
                <a:effectLst/>
                <a:latin typeface="+mn-lt"/>
              </a:rPr>
              <a:t>: </a:t>
            </a:r>
            <a:r>
              <a:rPr lang="en-US" sz="1200" b="1" i="0" dirty="0" err="1">
                <a:solidFill>
                  <a:srgbClr val="000000"/>
                </a:solidFill>
                <a:effectLst/>
                <a:latin typeface="+mn-lt"/>
              </a:rPr>
              <a:t>Chiến</a:t>
            </a:r>
            <a:r>
              <a:rPr lang="en-US" sz="1200" b="1" i="0" dirty="0">
                <a:solidFill>
                  <a:srgbClr val="000000"/>
                </a:solidFill>
                <a:effectLst/>
                <a:latin typeface="+mn-lt"/>
              </a:rPr>
              <a:t> </a:t>
            </a:r>
            <a:r>
              <a:rPr lang="en-US" sz="1200" b="1" i="0" dirty="0" err="1">
                <a:solidFill>
                  <a:srgbClr val="000000"/>
                </a:solidFill>
                <a:effectLst/>
                <a:latin typeface="+mn-lt"/>
              </a:rPr>
              <a:t>thuật</a:t>
            </a:r>
            <a:r>
              <a:rPr lang="en-US" sz="1200" b="1" i="0" dirty="0">
                <a:solidFill>
                  <a:srgbClr val="000000"/>
                </a:solidFill>
                <a:effectLst/>
                <a:latin typeface="+mn-lt"/>
              </a:rPr>
              <a:t> </a:t>
            </a:r>
            <a:r>
              <a:rPr lang="en-US" sz="1200" b="1" i="0" dirty="0" err="1">
                <a:solidFill>
                  <a:srgbClr val="000000"/>
                </a:solidFill>
                <a:effectLst/>
                <a:latin typeface="+mn-lt"/>
              </a:rPr>
              <a:t>thúc</a:t>
            </a:r>
            <a:r>
              <a:rPr lang="en-US" sz="1200" b="1" i="0" dirty="0">
                <a:solidFill>
                  <a:srgbClr val="000000"/>
                </a:solidFill>
                <a:effectLst/>
                <a:latin typeface="+mn-lt"/>
              </a:rPr>
              <a:t> </a:t>
            </a:r>
            <a:r>
              <a:rPr lang="en-US" sz="1200" b="1" i="0" dirty="0" err="1">
                <a:solidFill>
                  <a:srgbClr val="000000"/>
                </a:solidFill>
                <a:effectLst/>
                <a:latin typeface="+mn-lt"/>
              </a:rPr>
              <a:t>đẩy</a:t>
            </a:r>
            <a:r>
              <a:rPr lang="en-US" sz="1200" b="1" i="0" dirty="0">
                <a:solidFill>
                  <a:srgbClr val="000000"/>
                </a:solidFill>
                <a:effectLst/>
                <a:latin typeface="+mn-lt"/>
              </a:rPr>
              <a:t> </a:t>
            </a:r>
            <a:r>
              <a:rPr lang="en-US" sz="1200" b="1" i="0" dirty="0" err="1">
                <a:solidFill>
                  <a:srgbClr val="000000"/>
                </a:solidFill>
                <a:effectLst/>
                <a:latin typeface="+mn-lt"/>
              </a:rPr>
              <a:t>nhân</a:t>
            </a:r>
            <a:r>
              <a:rPr lang="en-US" sz="1200" b="1" i="0" dirty="0">
                <a:solidFill>
                  <a:srgbClr val="000000"/>
                </a:solidFill>
                <a:effectLst/>
                <a:latin typeface="+mn-lt"/>
              </a:rPr>
              <a:t> </a:t>
            </a:r>
            <a:r>
              <a:rPr lang="en-US" sz="1200" b="1" i="0" dirty="0" err="1">
                <a:solidFill>
                  <a:srgbClr val="000000"/>
                </a:solidFill>
                <a:effectLst/>
                <a:latin typeface="+mn-lt"/>
              </a:rPr>
              <a:t>quyền</a:t>
            </a:r>
            <a:r>
              <a:rPr lang="en-US" sz="1200" b="1" i="0" dirty="0">
                <a:solidFill>
                  <a:srgbClr val="000000"/>
                </a:solidFill>
                <a:effectLst/>
                <a:latin typeface="+mn-lt"/>
              </a:rPr>
              <a:t>  </a:t>
            </a:r>
          </a:p>
          <a:p>
            <a:pPr algn="l" rtl="0" fontAlgn="base"/>
            <a:endParaRPr lang="en-US" sz="1200" b="1" i="0" dirty="0">
              <a:solidFill>
                <a:srgbClr val="000000"/>
              </a:solidFill>
              <a:effectLst/>
              <a:latin typeface="+mn-lt"/>
            </a:endParaRPr>
          </a:p>
          <a:p>
            <a:pPr fontAlgn="base"/>
            <a:r>
              <a:rPr lang="vi-VN" sz="1800" dirty="0">
                <a:effectLst/>
                <a:latin typeface="Calibri Light" panose="020F0302020204030204" pitchFamily="34" charset="0"/>
                <a:ea typeface="Times New Roman" panose="02020603050405020304" pitchFamily="18" charset="0"/>
              </a:rPr>
              <a:t>Trong Chuyên đề này và các Chuyên đề trước, chúng ta đã nghe những câu chuyện về những người khác nhau làm những việc khác nhau để cố gắng cải thiện tình hình tự do tôn giáo hoặc niềm tin trong cộng đồng của họ. Chúng ta cũng đã tự nhắc nhở mình về các vấn đề đối với </a:t>
            </a:r>
            <a:r>
              <a:rPr lang="en-US" sz="1800" dirty="0" err="1">
                <a:effectLst/>
                <a:latin typeface="Calibri Light" panose="020F0302020204030204" pitchFamily="34" charset="0"/>
                <a:ea typeface="Times New Roman" panose="02020603050405020304" pitchFamily="18" charset="0"/>
              </a:rPr>
              <a:t>Tự</a:t>
            </a:r>
            <a:r>
              <a:rPr lang="en-US" sz="1800" dirty="0">
                <a:effectLst/>
                <a:latin typeface="Calibri Light" panose="020F0302020204030204" pitchFamily="34" charset="0"/>
                <a:ea typeface="Times New Roman" panose="02020603050405020304" pitchFamily="18" charset="0"/>
              </a:rPr>
              <a:t> Do Tôn Giáo </a:t>
            </a:r>
            <a:r>
              <a:rPr lang="en-US" sz="1800" dirty="0" err="1">
                <a:effectLst/>
                <a:latin typeface="Calibri Light" panose="020F0302020204030204" pitchFamily="34" charset="0"/>
                <a:ea typeface="Times New Roman" panose="02020603050405020304" pitchFamily="18" charset="0"/>
              </a:rPr>
              <a:t>Niềm</a:t>
            </a:r>
            <a:r>
              <a:rPr lang="en-US" sz="1800" dirty="0">
                <a:effectLst/>
                <a:latin typeface="Calibri Light" panose="020F0302020204030204" pitchFamily="34" charset="0"/>
                <a:ea typeface="Times New Roman" panose="02020603050405020304" pitchFamily="18" charset="0"/>
              </a:rPr>
              <a:t> Tin</a:t>
            </a:r>
            <a:r>
              <a:rPr lang="vi-VN" sz="1800" dirty="0">
                <a:effectLst/>
                <a:latin typeface="Calibri Light" panose="020F0302020204030204" pitchFamily="34" charset="0"/>
                <a:ea typeface="Times New Roman" panose="02020603050405020304" pitchFamily="18" charset="0"/>
              </a:rPr>
              <a:t> trong cộng đồng của chúng ta. </a:t>
            </a:r>
            <a:r>
              <a:rPr lang="vi-VN" sz="1800" i="1" dirty="0">
                <a:effectLst/>
                <a:latin typeface="Calibri Light" panose="020F0302020204030204" pitchFamily="34" charset="0"/>
                <a:ea typeface="Times New Roman" panose="02020603050405020304" pitchFamily="18" charset="0"/>
              </a:rPr>
              <a:t>(Chỉ vào </a:t>
            </a:r>
            <a:r>
              <a:rPr lang="en-US" sz="1800" i="1" dirty="0" err="1">
                <a:effectLst/>
                <a:latin typeface="Calibri Light" panose="020F0302020204030204" pitchFamily="34" charset="0"/>
                <a:ea typeface="Times New Roman" panose="02020603050405020304" pitchFamily="18" charset="0"/>
              </a:rPr>
              <a:t>bản</a:t>
            </a:r>
            <a:r>
              <a:rPr lang="en-US" sz="1800" i="1" dirty="0">
                <a:effectLst/>
                <a:latin typeface="Calibri Light" panose="020F0302020204030204" pitchFamily="34" charset="0"/>
                <a:ea typeface="Times New Roman" panose="02020603050405020304" pitchFamily="18" charset="0"/>
              </a:rPr>
              <a:t> </a:t>
            </a:r>
            <a:r>
              <a:rPr lang="en-US" sz="1800" i="1" dirty="0" err="1">
                <a:effectLst/>
                <a:latin typeface="Calibri Light" panose="020F0302020204030204" pitchFamily="34" charset="0"/>
                <a:ea typeface="Times New Roman" panose="02020603050405020304" pitchFamily="18" charset="0"/>
              </a:rPr>
              <a:t>đồ</a:t>
            </a:r>
            <a:r>
              <a:rPr lang="en-US" sz="1800" i="1" dirty="0">
                <a:effectLst/>
                <a:latin typeface="Calibri Light" panose="020F0302020204030204" pitchFamily="34" charset="0"/>
                <a:ea typeface="Times New Roman" panose="02020603050405020304" pitchFamily="18" charset="0"/>
              </a:rPr>
              <a:t> </a:t>
            </a:r>
            <a:r>
              <a:rPr lang="en-US" sz="1800" i="1" dirty="0" err="1">
                <a:effectLst/>
                <a:latin typeface="Calibri Light" panose="020F0302020204030204" pitchFamily="34" charset="0"/>
                <a:ea typeface="Times New Roman" panose="02020603050405020304" pitchFamily="18" charset="0"/>
              </a:rPr>
              <a:t>Tự</a:t>
            </a:r>
            <a:r>
              <a:rPr lang="en-US" sz="1800" i="1" dirty="0">
                <a:effectLst/>
                <a:latin typeface="Calibri Light" panose="020F0302020204030204" pitchFamily="34" charset="0"/>
                <a:ea typeface="Times New Roman" panose="02020603050405020304" pitchFamily="18" charset="0"/>
              </a:rPr>
              <a:t> Do Tôn Giáo </a:t>
            </a:r>
            <a:r>
              <a:rPr lang="en-US" sz="1800" i="1" dirty="0" err="1">
                <a:effectLst/>
                <a:latin typeface="Calibri Light" panose="020F0302020204030204" pitchFamily="34" charset="0"/>
                <a:ea typeface="Times New Roman" panose="02020603050405020304" pitchFamily="18" charset="0"/>
              </a:rPr>
              <a:t>của</a:t>
            </a:r>
            <a:r>
              <a:rPr lang="en-US" sz="1800" i="1" dirty="0">
                <a:effectLst/>
                <a:latin typeface="Calibri Light" panose="020F0302020204030204" pitchFamily="34" charset="0"/>
                <a:ea typeface="Times New Roman" panose="02020603050405020304" pitchFamily="18" charset="0"/>
              </a:rPr>
              <a:t> </a:t>
            </a:r>
            <a:r>
              <a:rPr lang="en-US" sz="1800" i="1" dirty="0" err="1">
                <a:effectLst/>
                <a:latin typeface="Calibri Light" panose="020F0302020204030204" pitchFamily="34" charset="0"/>
                <a:ea typeface="Times New Roman" panose="02020603050405020304" pitchFamily="18" charset="0"/>
              </a:rPr>
              <a:t>thị</a:t>
            </a:r>
            <a:r>
              <a:rPr lang="en-US" sz="1800" i="1" dirty="0">
                <a:effectLst/>
                <a:latin typeface="Calibri Light" panose="020F0302020204030204" pitchFamily="34" charset="0"/>
                <a:ea typeface="Times New Roman" panose="02020603050405020304" pitchFamily="18" charset="0"/>
              </a:rPr>
              <a:t> </a:t>
            </a:r>
            <a:r>
              <a:rPr lang="en-US" sz="1800" i="1" dirty="0" err="1">
                <a:effectLst/>
                <a:latin typeface="Calibri Light" panose="020F0302020204030204" pitchFamily="34" charset="0"/>
                <a:ea typeface="Times New Roman" panose="02020603050405020304" pitchFamily="18" charset="0"/>
              </a:rPr>
              <a:t>trấn</a:t>
            </a:r>
            <a:r>
              <a:rPr lang="en-US" sz="1800" i="1" dirty="0">
                <a:effectLst/>
                <a:latin typeface="Calibri Light" panose="020F0302020204030204" pitchFamily="34" charset="0"/>
                <a:ea typeface="Times New Roman" panose="02020603050405020304" pitchFamily="18" charset="0"/>
              </a:rPr>
              <a:t> </a:t>
            </a:r>
            <a:r>
              <a:rPr lang="vi-VN" sz="1800" i="1" dirty="0">
                <a:effectLst/>
                <a:latin typeface="Calibri Light" panose="020F0302020204030204" pitchFamily="34" charset="0"/>
                <a:ea typeface="Times New Roman" panose="02020603050405020304" pitchFamily="18" charset="0"/>
              </a:rPr>
              <a:t>trong các trang bảng lật.)</a:t>
            </a:r>
            <a:endParaRPr lang="sv-SE" sz="1800" i="1" dirty="0">
              <a:effectLst/>
              <a:latin typeface="Calibri Light" panose="020F0302020204030204" pitchFamily="34" charset="0"/>
              <a:ea typeface="Times New Roman" panose="02020603050405020304" pitchFamily="18" charset="0"/>
            </a:endParaRPr>
          </a:p>
          <a:p>
            <a:pPr fontAlgn="base"/>
            <a:endParaRPr lang="sv-SE" sz="1800" i="1" dirty="0">
              <a:effectLst/>
              <a:latin typeface="Calibri Light" panose="020F0302020204030204" pitchFamily="34" charset="0"/>
              <a:ea typeface="Times New Roman" panose="02020603050405020304" pitchFamily="18" charset="0"/>
            </a:endParaRPr>
          </a:p>
          <a:p>
            <a:pPr fontAlgn="base"/>
            <a:r>
              <a:rPr lang="vi-VN" sz="1800" dirty="0">
                <a:effectLst/>
                <a:latin typeface="Calibri Light" panose="020F0302020204030204" pitchFamily="34" charset="0"/>
                <a:ea typeface="Times New Roman" panose="02020603050405020304" pitchFamily="18" charset="0"/>
              </a:rPr>
              <a:t>Bây giờ chúng ta sẽ tìm hiểu về các chiến thuật khác nhau được sử dụng để thúc đẩy và bảo vệ nhân quyền ở cấp cộng đồng. Hãy suy nghĩ về cách sử dụng những chiến thuật này để giải quyết các vấn đề đã xác định trong cộng đồng của mình. </a:t>
            </a:r>
            <a:endParaRPr lang="sv-SE" sz="1800" dirty="0">
              <a:effectLst/>
              <a:latin typeface="Times New Roman" panose="02020603050405020304" pitchFamily="18" charset="0"/>
              <a:ea typeface="Times New Roman" panose="02020603050405020304" pitchFamily="18" charset="0"/>
            </a:endParaRPr>
          </a:p>
          <a:p>
            <a:pPr algn="l" rtl="0" fontAlgn="base"/>
            <a:endParaRPr lang="en-US" sz="1200" b="1"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vi-VN" sz="1800" dirty="0">
                <a:effectLst/>
                <a:latin typeface="Calibri Light" panose="020F0302020204030204" pitchFamily="34" charset="0"/>
                <a:ea typeface="Calibri" panose="020F0502020204030204" pitchFamily="34" charset="0"/>
              </a:rPr>
              <a:t>Vậy, chiến thuật là gì? Chiến thuật được định nghĩa là ‘một tập hợp các hành động được lập kế hoạch được thực hiện để đạt được mục tiêu’. </a:t>
            </a:r>
            <a:endParaRPr lang="en-US" sz="1200" b="0" i="0" dirty="0">
              <a:solidFill>
                <a:srgbClr val="000000"/>
              </a:solidFill>
              <a:effectLst/>
              <a:latin typeface="+mn-lt"/>
            </a:endParaRPr>
          </a:p>
          <a:p>
            <a:pPr lvl="0"/>
            <a:endParaRPr lang="en-US" sz="1200" b="0" i="0" dirty="0">
              <a:solidFill>
                <a:srgbClr val="000000"/>
              </a:solidFill>
              <a:effectLst/>
              <a:latin typeface="+mn-lt"/>
            </a:endParaRPr>
          </a:p>
          <a:p>
            <a:pPr lvl="0"/>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spc="-10" dirty="0">
                <a:effectLst/>
                <a:latin typeface="Calibri Light" panose="020F0302020204030204" pitchFamily="34" charset="0"/>
                <a:ea typeface="Times New Roman" panose="02020603050405020304" pitchFamily="18" charset="0"/>
              </a:rPr>
              <a:t>Trong công tác nhân quyền, có bốn loại chiến thuật khác nhau. Để giải thích bốn loại chiến thuật này, chúng ta có thể nghĩ về Lửa như một phép ẩn dụ đại diện cho các hành vi vi phạm nhân quyền. Không phải ngọn lửa đẹp để chúng ta ngồi quây quần sưởi ấm, mà là ngọn lửa nguy hiểm, mất kiểm soát. Cũng giống như vi phạm nhân quyền, hỏa hoạn gây hại cho con người </a:t>
            </a:r>
            <a:r>
              <a:rPr lang="vi-VN" sz="1800" dirty="0">
                <a:effectLst/>
                <a:latin typeface="Calibri Light" panose="020F0302020204030204" pitchFamily="34" charset="0"/>
                <a:ea typeface="Times New Roman" panose="02020603050405020304" pitchFamily="18" charset="0"/>
              </a:rPr>
              <a:t>–</a:t>
            </a:r>
            <a:r>
              <a:rPr lang="vi-VN" sz="1800" spc="-10" dirty="0">
                <a:effectLst/>
                <a:latin typeface="Calibri Light" panose="020F0302020204030204" pitchFamily="34" charset="0"/>
                <a:ea typeface="Times New Roman" panose="02020603050405020304" pitchFamily="18" charset="0"/>
              </a:rPr>
              <a:t> chúng gây chấn thương, thương tích, giết người, phá hủy tài sản và đất đai. </a:t>
            </a:r>
            <a:endParaRPr lang="sv-SE" sz="1800" dirty="0">
              <a:effectLst/>
              <a:latin typeface="Times New Roman" panose="02020603050405020304" pitchFamily="18" charset="0"/>
              <a:ea typeface="Times New Roman" panose="02020603050405020304" pitchFamily="18" charset="0"/>
            </a:endParaRPr>
          </a:p>
          <a:p>
            <a:r>
              <a:rPr lang="vi-VN" sz="1800" dirty="0">
                <a:effectLst/>
                <a:latin typeface="Calibri Light" panose="020F0302020204030204" pitchFamily="34" charset="0"/>
                <a:ea typeface="Calibri" panose="020F0502020204030204" pitchFamily="34" charset="0"/>
              </a:rPr>
              <a:t>Vì vậy, làm thế nào để chúng ta ngăn chặn đám cháy? Chúng ta hãy làm bốn việc</a:t>
            </a:r>
            <a:r>
              <a:rPr lang="sv-SE" sz="1800" dirty="0">
                <a:effectLst/>
                <a:latin typeface="Calibri Light" panose="020F0302020204030204" pitchFamily="34" charset="0"/>
                <a:ea typeface="Calibri" panose="020F0502020204030204" pitchFamily="34" charset="0"/>
              </a:rPr>
              <a:t>.</a:t>
            </a:r>
            <a:endParaRPr lang="en-US" sz="1200" b="0" i="0" dirty="0">
              <a:solidFill>
                <a:srgbClr val="000000"/>
              </a:solidFill>
              <a:effectLst/>
              <a:latin typeface="+mn-lt"/>
            </a:endParaRPr>
          </a:p>
          <a:p>
            <a:pPr algn="l" rtl="0" fontAlgn="base"/>
            <a:endParaRPr lang="en-US" sz="1200" b="0" i="0" dirty="0">
              <a:solidFill>
                <a:srgbClr val="000000"/>
              </a:solidFill>
              <a:effectLst/>
              <a:latin typeface="+mn-lt"/>
            </a:endParaRPr>
          </a:p>
          <a:p>
            <a:pPr algn="l" rtl="0" fontAlgn="base"/>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dirty="0">
                <a:effectLst/>
              </a:rPr>
              <a:t>1. </a:t>
            </a:r>
            <a:r>
              <a:rPr lang="vi-VN" b="1" dirty="0">
                <a:effectLst/>
              </a:rPr>
              <a:t>CHIẾN THUẬT KHẨN CẤP</a:t>
            </a:r>
            <a:endParaRPr lang="en-US" dirty="0">
              <a:effectLst/>
            </a:endParaRPr>
          </a:p>
          <a:p>
            <a:pPr algn="l"/>
            <a:endParaRPr lang="en-US" dirty="0">
              <a:effectLst/>
            </a:endParaRPr>
          </a:p>
          <a:p>
            <a:r>
              <a:rPr lang="vi-VN" dirty="0">
                <a:effectLst/>
              </a:rPr>
              <a:t>Chiến thuật khẩn cấp là </a:t>
            </a:r>
            <a:r>
              <a:rPr lang="en-US" dirty="0" err="1">
                <a:effectLst/>
              </a:rPr>
              <a:t>phòng</a:t>
            </a:r>
            <a:r>
              <a:rPr lang="en-US" dirty="0">
                <a:effectLst/>
              </a:rPr>
              <a:t> </a:t>
            </a:r>
            <a:r>
              <a:rPr lang="en-US" dirty="0" err="1">
                <a:effectLst/>
              </a:rPr>
              <a:t>ngừa</a:t>
            </a:r>
            <a:r>
              <a:rPr lang="en-US" dirty="0">
                <a:effectLst/>
              </a:rPr>
              <a:t> </a:t>
            </a:r>
            <a:r>
              <a:rPr lang="vi-VN" dirty="0">
                <a:effectLst/>
              </a:rPr>
              <a:t>đám cháy trước khi chúng bắt đầu, dập lửa và cứu người. Bạn sẽ làm gì nếu nhìn thấy một đứa trẻ chơi với những que diêm? Bạn sẽ thổi và lấy các que diêm đi chỗ khác! Bạn sẽ cố gắng ngăn chặn trước khi ngọn lửa bắt đầu. Nếu bạn đến quá muộn và đám cháy nhỏ đã bắt đầu bùng phát, bạn có thể cố gắng tự mình dập lửa bằng bình cứu hỏa hoặc với một xô nước. Bạn sẽ cố gắng ngăn chặn đám cháy để bảo vệ người và tài sản đang gặp rủi ro. Và nếu đám cháy quá lớn, bạn sẽ gọi lực lượng cứu hỏa giúp đỡ và cảnh báo mọi người thoát ra ngoài. </a:t>
            </a:r>
            <a:endParaRPr lang="sv-SE" dirty="0">
              <a:effectLst/>
            </a:endParaRPr>
          </a:p>
          <a:p>
            <a:endParaRPr lang="sv-SE" dirty="0">
              <a:effectLst/>
            </a:endParaRPr>
          </a:p>
          <a:p>
            <a:r>
              <a:rPr lang="vi-VN" dirty="0">
                <a:effectLst/>
              </a:rPr>
              <a:t>Chiến thuật khẩn cấp dành cho nhân quyền</a:t>
            </a:r>
            <a:r>
              <a:rPr lang="en-US" dirty="0">
                <a:effectLst/>
              </a:rPr>
              <a:t> </a:t>
            </a:r>
            <a:r>
              <a:rPr lang="en-US" dirty="0" err="1">
                <a:effectLst/>
              </a:rPr>
              <a:t>cũng</a:t>
            </a:r>
            <a:r>
              <a:rPr lang="en-US" dirty="0">
                <a:effectLst/>
              </a:rPr>
              <a:t> </a:t>
            </a:r>
            <a:r>
              <a:rPr lang="en-US" dirty="0" err="1">
                <a:effectLst/>
              </a:rPr>
              <a:t>như</a:t>
            </a:r>
            <a:r>
              <a:rPr lang="en-US" dirty="0">
                <a:effectLst/>
              </a:rPr>
              <a:t> </a:t>
            </a:r>
            <a:r>
              <a:rPr lang="en-US" dirty="0" err="1">
                <a:effectLst/>
              </a:rPr>
              <a:t>vậy</a:t>
            </a:r>
            <a:r>
              <a:rPr lang="vi-VN" dirty="0">
                <a:effectLst/>
              </a:rPr>
              <a:t>! Chúng t</a:t>
            </a:r>
            <a:r>
              <a:rPr lang="en-US" dirty="0">
                <a:effectLst/>
              </a:rPr>
              <a:t>a</a:t>
            </a:r>
            <a:r>
              <a:rPr lang="vi-VN" dirty="0">
                <a:effectLst/>
              </a:rPr>
              <a:t> sử dụng các chiến thuật khẩn cấp đối với những vi phạm nhân quyền sắp xảy ra hoặc đang xảy ra đối với những người cụ thể, ở những nơi cụ thể. Điều đó có nghĩa là can thiệp để </a:t>
            </a:r>
            <a:r>
              <a:rPr lang="en-US" dirty="0" err="1">
                <a:effectLst/>
              </a:rPr>
              <a:t>phòng</a:t>
            </a:r>
            <a:r>
              <a:rPr lang="en-US" dirty="0">
                <a:effectLst/>
              </a:rPr>
              <a:t> </a:t>
            </a:r>
            <a:r>
              <a:rPr lang="en-US" dirty="0" err="1">
                <a:effectLst/>
              </a:rPr>
              <a:t>ngừa</a:t>
            </a:r>
            <a:r>
              <a:rPr lang="en-US" dirty="0">
                <a:effectLst/>
              </a:rPr>
              <a:t> </a:t>
            </a:r>
            <a:r>
              <a:rPr lang="vi-VN" dirty="0">
                <a:effectLst/>
              </a:rPr>
              <a:t>hoặc ngăn c</a:t>
            </a:r>
            <a:r>
              <a:rPr lang="en-US" dirty="0" err="1">
                <a:effectLst/>
              </a:rPr>
              <a:t>hặn</a:t>
            </a:r>
            <a:r>
              <a:rPr lang="vi-VN" dirty="0">
                <a:effectLst/>
              </a:rPr>
              <a:t> hành vi lạm dụng hoặc kêu gọi sự giúp đỡ và cảnh báo những người đang gặp nguy hiểm.</a:t>
            </a:r>
            <a:endParaRPr lang="sv-SE" dirty="0">
              <a:effectLst/>
            </a:endParaRPr>
          </a:p>
          <a:p>
            <a:pPr algn="l"/>
            <a:endParaRPr lang="en-US" dirty="0">
              <a:effectLst/>
            </a:endParaRPr>
          </a:p>
          <a:p>
            <a:pPr algn="l"/>
            <a:endParaRPr lang="vi-VN" sz="1800" b="1" dirty="0">
              <a:solidFill>
                <a:srgbClr val="000000"/>
              </a:solidFill>
              <a:effectLst/>
              <a:latin typeface="Calibri Light"/>
              <a:ea typeface="Calibri"/>
              <a:cs typeface="Calibri Ligh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1186944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2540" algn="l" defTabSz="914400" rtl="0" eaLnBrk="1" fontAlgn="base" latinLnBrk="0" hangingPunct="1">
              <a:lnSpc>
                <a:spcPct val="100000"/>
              </a:lnSpc>
              <a:spcBef>
                <a:spcPts val="0"/>
              </a:spcBef>
              <a:spcAft>
                <a:spcPts val="0"/>
              </a:spcAft>
              <a:buClrTx/>
              <a:buSzTx/>
              <a:buFontTx/>
              <a:buNone/>
              <a:tabLst/>
              <a:defRPr/>
            </a:pPr>
            <a:r>
              <a:rPr lang="vi-VN" sz="1800" dirty="0">
                <a:solidFill>
                  <a:srgbClr val="000000"/>
                </a:solidFill>
                <a:effectLst/>
                <a:latin typeface="Calibri Light" panose="020F0302020204030204" pitchFamily="34" charset="0"/>
                <a:ea typeface="Calibri" panose="020F0502020204030204" pitchFamily="34" charset="0"/>
              </a:rPr>
              <a:t>Vì vậy, những vi phạm </a:t>
            </a:r>
            <a:r>
              <a:rPr lang="en-US" sz="1800" dirty="0" err="1">
                <a:solidFill>
                  <a:srgbClr val="000000"/>
                </a:solidFill>
                <a:effectLst/>
                <a:latin typeface="Calibri Light" panose="020F0302020204030204" pitchFamily="34" charset="0"/>
                <a:ea typeface="Calibri" panose="020F0502020204030204" pitchFamily="34" charset="0"/>
              </a:rPr>
              <a:t>quyền</a:t>
            </a:r>
            <a:r>
              <a:rPr lang="en-US" sz="1800" dirty="0">
                <a:solidFill>
                  <a:srgbClr val="000000"/>
                </a:solidFill>
                <a:effectLst/>
                <a:latin typeface="Calibri Light" panose="020F0302020204030204" pitchFamily="34" charset="0"/>
                <a:ea typeface="Calibri" panose="020F0502020204030204" pitchFamily="34" charset="0"/>
              </a:rPr>
              <a:t> </a:t>
            </a:r>
            <a:r>
              <a:rPr lang="en-US" sz="1800" dirty="0" err="1">
                <a:solidFill>
                  <a:srgbClr val="000000"/>
                </a:solidFill>
                <a:effectLst/>
                <a:latin typeface="Calibri Light" panose="020F0302020204030204" pitchFamily="34" charset="0"/>
                <a:ea typeface="Calibri" panose="020F0502020204030204" pitchFamily="34" charset="0"/>
              </a:rPr>
              <a:t>tự</a:t>
            </a:r>
            <a:r>
              <a:rPr lang="en-US" sz="1800" dirty="0">
                <a:solidFill>
                  <a:srgbClr val="000000"/>
                </a:solidFill>
                <a:effectLst/>
                <a:latin typeface="Calibri Light" panose="020F0302020204030204" pitchFamily="34" charset="0"/>
                <a:ea typeface="Calibri" panose="020F0502020204030204" pitchFamily="34" charset="0"/>
              </a:rPr>
              <a:t> do </a:t>
            </a:r>
            <a:r>
              <a:rPr lang="en-US" sz="1800" dirty="0" err="1">
                <a:solidFill>
                  <a:srgbClr val="000000"/>
                </a:solidFill>
                <a:effectLst/>
                <a:latin typeface="Calibri Light" panose="020F0302020204030204" pitchFamily="34" charset="0"/>
                <a:ea typeface="Calibri" panose="020F0502020204030204" pitchFamily="34" charset="0"/>
              </a:rPr>
              <a:t>tôn</a:t>
            </a:r>
            <a:r>
              <a:rPr lang="en-US" sz="1800" dirty="0">
                <a:solidFill>
                  <a:srgbClr val="000000"/>
                </a:solidFill>
                <a:effectLst/>
                <a:latin typeface="Calibri Light" panose="020F0302020204030204" pitchFamily="34" charset="0"/>
                <a:ea typeface="Calibri" panose="020F0502020204030204" pitchFamily="34" charset="0"/>
              </a:rPr>
              <a:t> </a:t>
            </a:r>
            <a:r>
              <a:rPr lang="en-US" sz="1800" dirty="0" err="1">
                <a:solidFill>
                  <a:srgbClr val="000000"/>
                </a:solidFill>
                <a:effectLst/>
                <a:latin typeface="Calibri Light" panose="020F0302020204030204" pitchFamily="34" charset="0"/>
                <a:ea typeface="Calibri" panose="020F0502020204030204" pitchFamily="34" charset="0"/>
              </a:rPr>
              <a:t>giáo</a:t>
            </a:r>
            <a:r>
              <a:rPr lang="en-US" sz="1800" dirty="0">
                <a:solidFill>
                  <a:srgbClr val="000000"/>
                </a:solidFill>
                <a:effectLst/>
                <a:latin typeface="Calibri Light" panose="020F0302020204030204" pitchFamily="34" charset="0"/>
                <a:ea typeface="Calibri" panose="020F0502020204030204" pitchFamily="34" charset="0"/>
              </a:rPr>
              <a:t> </a:t>
            </a:r>
            <a:r>
              <a:rPr lang="en-US" sz="1800" dirty="0" err="1">
                <a:solidFill>
                  <a:srgbClr val="000000"/>
                </a:solidFill>
                <a:effectLst/>
                <a:latin typeface="Calibri Light" panose="020F0302020204030204" pitchFamily="34" charset="0"/>
                <a:ea typeface="Calibri" panose="020F0502020204030204" pitchFamily="34" charset="0"/>
              </a:rPr>
              <a:t>và</a:t>
            </a:r>
            <a:r>
              <a:rPr lang="en-US" sz="1800" dirty="0">
                <a:solidFill>
                  <a:srgbClr val="000000"/>
                </a:solidFill>
                <a:effectLst/>
                <a:latin typeface="Calibri Light" panose="020F0302020204030204" pitchFamily="34" charset="0"/>
                <a:ea typeface="Calibri" panose="020F0502020204030204" pitchFamily="34" charset="0"/>
              </a:rPr>
              <a:t> </a:t>
            </a:r>
            <a:r>
              <a:rPr lang="en-US" sz="1800" dirty="0" err="1">
                <a:solidFill>
                  <a:srgbClr val="000000"/>
                </a:solidFill>
                <a:effectLst/>
                <a:latin typeface="Calibri Light" panose="020F0302020204030204" pitchFamily="34" charset="0"/>
                <a:ea typeface="Calibri" panose="020F0502020204030204" pitchFamily="34" charset="0"/>
              </a:rPr>
              <a:t>niềm</a:t>
            </a:r>
            <a:r>
              <a:rPr lang="en-US" sz="1800" dirty="0">
                <a:solidFill>
                  <a:srgbClr val="000000"/>
                </a:solidFill>
                <a:effectLst/>
                <a:latin typeface="Calibri Light" panose="020F0302020204030204" pitchFamily="34" charset="0"/>
                <a:ea typeface="Calibri" panose="020F0502020204030204" pitchFamily="34" charset="0"/>
              </a:rPr>
              <a:t> tin </a:t>
            </a:r>
            <a:r>
              <a:rPr lang="vi-VN" sz="1800" dirty="0">
                <a:solidFill>
                  <a:srgbClr val="000000"/>
                </a:solidFill>
                <a:effectLst/>
                <a:latin typeface="Calibri Light" panose="020F0302020204030204" pitchFamily="34" charset="0"/>
                <a:ea typeface="Calibri" panose="020F0502020204030204" pitchFamily="34" charset="0"/>
              </a:rPr>
              <a:t>sử dụng chiến thuật ‘khẩn cấp’ để làm gì? Quấy rối,</a:t>
            </a:r>
            <a:r>
              <a:rPr lang="en-US" sz="1800" dirty="0">
                <a:solidFill>
                  <a:srgbClr val="000000"/>
                </a:solidFill>
                <a:effectLst/>
                <a:latin typeface="Calibri Light" panose="020F0302020204030204" pitchFamily="34" charset="0"/>
                <a:ea typeface="Calibri" panose="020F0502020204030204" pitchFamily="34" charset="0"/>
              </a:rPr>
              <a:t> </a:t>
            </a:r>
            <a:r>
              <a:rPr lang="sv-SE" sz="1800" dirty="0">
                <a:latin typeface="Calibri (Body)"/>
              </a:rPr>
              <a:t>Lời nói căm thù</a:t>
            </a:r>
            <a:r>
              <a:rPr lang="vi-VN" sz="1800" dirty="0">
                <a:solidFill>
                  <a:srgbClr val="000000"/>
                </a:solidFill>
                <a:effectLst/>
                <a:latin typeface="Calibri Light" panose="020F0302020204030204" pitchFamily="34" charset="0"/>
                <a:ea typeface="Calibri" panose="020F0502020204030204" pitchFamily="34" charset="0"/>
              </a:rPr>
              <a:t>, hành hung, phá hoại tài sản, tấn công nơi thờ tự, bạo lực cộng đồng và bắt giữ tùy tiện đều là những ví dụ về hành vi vi phạm có thể xảy ra đối với những người hoặc nhóm cụ thể, ở những nơi cụ thể, vào những thời điểm cụ thể. </a:t>
            </a:r>
            <a:endParaRPr lang="sv-SE" sz="1800" dirty="0">
              <a:solidFill>
                <a:srgbClr val="000000"/>
              </a:solidFill>
              <a:effectLst/>
              <a:latin typeface="Times New Roman" panose="02020603050405020304" pitchFamily="18" charset="0"/>
              <a:ea typeface="Calibri" panose="020F0502020204030204" pitchFamily="34" charset="0"/>
            </a:endParaRPr>
          </a:p>
          <a:p>
            <a:pPr indent="-2540" fontAlgn="base"/>
            <a:endParaRPr lang="sv-SE" sz="1800" dirty="0">
              <a:solidFill>
                <a:srgbClr val="000000"/>
              </a:solidFill>
              <a:effectLst/>
              <a:latin typeface="Times New Roman" panose="02020603050405020304" pitchFamily="18" charset="0"/>
              <a:ea typeface="Calibri" panose="020F0502020204030204" pitchFamily="34" charset="0"/>
            </a:endParaRPr>
          </a:p>
          <a:p>
            <a:pPr indent="-2540" fontAlgn="base"/>
            <a:r>
              <a:rPr lang="vi-VN" sz="1800" dirty="0">
                <a:effectLst/>
                <a:latin typeface="Calibri Light" panose="020F0302020204030204" pitchFamily="34" charset="0"/>
                <a:ea typeface="Times New Roman" panose="02020603050405020304" pitchFamily="18" charset="0"/>
              </a:rPr>
              <a:t>Mặc dù các chiến thuật khẩn cấp ứng phó với những sự việc gấp như thế này, nhưng đòi hỏi chúng ta phải chuẩn bị sẵn sàng. Để biết phải làm gì. Cũng giống như mọi người học số của đội cứu hỏa hoặc học cách sử dụng bình chữa cháy, chúng ta có thể học về cách phòng ngừa, ngăn chặn và kêu cứu khi vi xảy ra phạm nhân quyền. </a:t>
            </a:r>
            <a:endParaRPr lang="sv-SE" sz="1800" dirty="0">
              <a:effectLst/>
              <a:latin typeface="Times New Roman" panose="02020603050405020304" pitchFamily="18" charset="0"/>
              <a:ea typeface="Times New Roman" panose="02020603050405020304" pitchFamily="18" charset="0"/>
            </a:endParaRPr>
          </a:p>
          <a:p>
            <a:pPr algn="l" rtl="0" fontAlgn="base"/>
            <a:endParaRPr lang="en-US" sz="1200" b="0" i="0" dirty="0">
              <a:solidFill>
                <a:srgbClr val="000000"/>
              </a:solidFill>
              <a:effectLst/>
              <a:latin typeface="+mn-lt"/>
            </a:endParaRPr>
          </a:p>
          <a:p>
            <a:pPr algn="l" rtl="0" fontAlgn="base"/>
            <a:endParaRPr lang="en-US" sz="1200" b="0" i="0" dirty="0">
              <a:solidFill>
                <a:srgbClr val="000000"/>
              </a:solidFill>
              <a:effectLst/>
              <a:latin typeface="+mn-lt"/>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786569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1" dirty="0">
                <a:effectLst/>
                <a:latin typeface="Calibri Light" panose="020F0302020204030204" pitchFamily="34" charset="0"/>
                <a:ea typeface="Calibri" panose="020F0502020204030204" pitchFamily="34" charset="0"/>
              </a:rPr>
              <a:t>2. </a:t>
            </a:r>
            <a:r>
              <a:rPr lang="vi-VN" sz="1800" b="1" dirty="0">
                <a:effectLst/>
                <a:latin typeface="Calibri Light" panose="020F0302020204030204" pitchFamily="34" charset="0"/>
                <a:ea typeface="Calibri" panose="020F0502020204030204" pitchFamily="34" charset="0"/>
              </a:rPr>
              <a:t>CHIẾN THUẬT THAY ĐỔI</a:t>
            </a:r>
            <a:endParaRPr lang="en-US" sz="1200" b="1" i="1" dirty="0">
              <a:solidFill>
                <a:srgbClr val="000000"/>
              </a:solidFill>
              <a:effectLst/>
              <a:latin typeface="+mn-lt"/>
            </a:endParaRPr>
          </a:p>
          <a:p>
            <a:pPr indent="-2540" fontAlgn="base"/>
            <a:r>
              <a:rPr lang="vi-VN" sz="1800" dirty="0">
                <a:effectLst/>
                <a:latin typeface="Calibri Light" panose="020F0302020204030204" pitchFamily="34" charset="0"/>
                <a:ea typeface="Times New Roman" panose="02020603050405020304" pitchFamily="18" charset="0"/>
              </a:rPr>
              <a:t>Hỏa hoạn xảy ra và lan rộng vì các lý do – ví dụ như hệ thống dây điện nguy hiểm. Thay đổi chiến thuật chính là thay đổi các tình huống dẫn đến hỏa hoạn xảy ra – ví dụ như đảm bảo có các quy định về xây dựng để bảo đảm rằng hệ thống dây điện an toàn</a:t>
            </a:r>
            <a:r>
              <a:rPr lang="vi-VN" sz="1800" dirty="0">
                <a:solidFill>
                  <a:srgbClr val="000000"/>
                </a:solidFill>
                <a:effectLst/>
                <a:latin typeface="Calibri Light" panose="020F0302020204030204" pitchFamily="34" charset="0"/>
                <a:ea typeface="Calibri" panose="020F0502020204030204" pitchFamily="34" charset="0"/>
              </a:rPr>
              <a:t>.</a:t>
            </a:r>
            <a:r>
              <a:rPr lang="vi-VN" sz="1800" dirty="0">
                <a:effectLst/>
                <a:latin typeface="Calibri Light" panose="020F0302020204030204" pitchFamily="34"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pPr indent="-2540" fontAlgn="base"/>
            <a:endParaRPr lang="sv-SE" sz="1800" dirty="0">
              <a:effectLst/>
              <a:latin typeface="Times New Roman" panose="02020603050405020304" pitchFamily="18" charset="0"/>
              <a:ea typeface="Times New Roman" panose="02020603050405020304" pitchFamily="18" charset="0"/>
            </a:endParaRPr>
          </a:p>
          <a:p>
            <a:pPr indent="-2540" fontAlgn="base"/>
            <a:r>
              <a:rPr lang="vi-VN" sz="1800" dirty="0">
                <a:effectLst/>
                <a:latin typeface="Calibri Light" panose="020F0302020204030204" pitchFamily="34" charset="0"/>
                <a:ea typeface="Times New Roman" panose="02020603050405020304" pitchFamily="18" charset="0"/>
              </a:rPr>
              <a:t>Vi phạm nhân quyền cũng xảy ra vì các lý do – chẳng hạn như vì xã hội không có các quy tắc cần thiết để bảo vệ mọi người hoặc vì những người có nhiệm vụ đảm bảo tuân thủ các quy tắc đó lại không </a:t>
            </a:r>
            <a:r>
              <a:rPr lang="en-US" sz="1800" dirty="0" err="1">
                <a:effectLst/>
                <a:latin typeface="Calibri Light" panose="020F0302020204030204" pitchFamily="34" charset="0"/>
                <a:ea typeface="Times New Roman" panose="02020603050405020304" pitchFamily="18" charset="0"/>
              </a:rPr>
              <a:t>tuân</a:t>
            </a:r>
            <a:r>
              <a:rPr lang="en-US" sz="1800" dirty="0">
                <a:effectLst/>
                <a:latin typeface="Calibri Light" panose="020F0302020204030204" pitchFamily="34" charset="0"/>
                <a:ea typeface="Times New Roman" panose="02020603050405020304" pitchFamily="18" charset="0"/>
              </a:rPr>
              <a:t> </a:t>
            </a:r>
            <a:r>
              <a:rPr lang="en-US" sz="1800" dirty="0" err="1">
                <a:effectLst/>
                <a:latin typeface="Calibri Light" panose="020F0302020204030204" pitchFamily="34" charset="0"/>
                <a:ea typeface="Times New Roman" panose="02020603050405020304" pitchFamily="18" charset="0"/>
              </a:rPr>
              <a:t>thủ</a:t>
            </a:r>
            <a:r>
              <a:rPr lang="vi-VN" sz="1800" dirty="0">
                <a:effectLst/>
                <a:latin typeface="Calibri Light" panose="020F0302020204030204" pitchFamily="34" charset="0"/>
                <a:ea typeface="Times New Roman" panose="02020603050405020304" pitchFamily="18" charset="0"/>
              </a:rPr>
              <a:t> như vậy. Bởi vì xã hội đang ‘</a:t>
            </a:r>
            <a:r>
              <a:rPr lang="en-US" sz="1800" dirty="0" err="1">
                <a:effectLst/>
                <a:latin typeface="Calibri Light" panose="020F0302020204030204" pitchFamily="34" charset="0"/>
                <a:ea typeface="Times New Roman" panose="02020603050405020304" pitchFamily="18" charset="0"/>
              </a:rPr>
              <a:t>vận</a:t>
            </a:r>
            <a:r>
              <a:rPr lang="en-US" sz="1800" dirty="0">
                <a:effectLst/>
                <a:latin typeface="Calibri Light" panose="020F0302020204030204" pitchFamily="34" charset="0"/>
                <a:ea typeface="Times New Roman" panose="02020603050405020304" pitchFamily="18" charset="0"/>
              </a:rPr>
              <a:t> </a:t>
            </a:r>
            <a:r>
              <a:rPr lang="en-US" sz="1800" dirty="0" err="1">
                <a:effectLst/>
                <a:latin typeface="Calibri Light" panose="020F0302020204030204" pitchFamily="34" charset="0"/>
                <a:ea typeface="Times New Roman" panose="02020603050405020304" pitchFamily="18" charset="0"/>
              </a:rPr>
              <a:t>hành</a:t>
            </a:r>
            <a:r>
              <a:rPr lang="vi-VN" sz="1800" dirty="0">
                <a:effectLst/>
                <a:latin typeface="Calibri Light" panose="020F0302020204030204" pitchFamily="34" charset="0"/>
                <a:ea typeface="Times New Roman" panose="02020603050405020304" pitchFamily="18" charset="0"/>
              </a:rPr>
              <a:t>’ một cách sai lầm</a:t>
            </a:r>
            <a:r>
              <a:rPr lang="vi-VN" sz="1800" dirty="0">
                <a:solidFill>
                  <a:srgbClr val="000000"/>
                </a:solidFill>
                <a:effectLst/>
                <a:latin typeface="Calibri Light" panose="020F0302020204030204" pitchFamily="34" charset="0"/>
                <a:ea typeface="Calibri" panose="020F0502020204030204" pitchFamily="34" charset="0"/>
              </a:rPr>
              <a:t>.</a:t>
            </a:r>
            <a:endParaRPr lang="sv-SE" sz="1800" dirty="0">
              <a:effectLst/>
              <a:latin typeface="Times New Roman" panose="02020603050405020304" pitchFamily="18" charset="0"/>
              <a:ea typeface="Times New Roman" panose="02020603050405020304" pitchFamily="18" charset="0"/>
            </a:endParaRPr>
          </a:p>
          <a:p>
            <a:pPr algn="l" rtl="0" fontAlgn="base"/>
            <a:endParaRPr lang="en-US" sz="1200" b="1" i="1" dirty="0">
              <a:solidFill>
                <a:srgbClr val="000000"/>
              </a:solidFill>
              <a:effectLst/>
              <a:latin typeface="+mn-lt"/>
            </a:endParaRPr>
          </a:p>
          <a:p>
            <a:pPr algn="l" rtl="0" fontAlgn="base"/>
            <a:endParaRPr lang="en-US" sz="1200" b="1" i="1" dirty="0">
              <a:solidFill>
                <a:srgbClr val="000000"/>
              </a:solidFill>
              <a:effectLst/>
              <a:latin typeface="+mn-lt"/>
            </a:endParaRPr>
          </a:p>
          <a:p>
            <a:pPr algn="l" rtl="0" fontAlgn="base"/>
            <a:endParaRPr lang="en-US" sz="1200" b="1" i="1"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200" b="0" i="0" dirty="0">
                <a:solidFill>
                  <a:srgbClr val="000000"/>
                </a:solidFill>
                <a:effectLst/>
                <a:latin typeface="+mn-lt"/>
              </a:rPr>
              <a:t>Nhiều vi phạm nhân quyền chỉ có thể được giải quyết bằng cách thuyết phục mọi người thay đổi các quy tắc hoặc cách thức thực hiện:</a:t>
            </a:r>
          </a:p>
          <a:p>
            <a:pPr marL="171450" indent="-171450" algn="l" rtl="0" fontAlgn="base">
              <a:buFont typeface="Arial" panose="020B0604020202020204" pitchFamily="34" charset="0"/>
              <a:buChar char="•"/>
            </a:pPr>
            <a:r>
              <a:rPr lang="vi-VN" sz="1200" b="0" i="0" dirty="0">
                <a:solidFill>
                  <a:srgbClr val="000000"/>
                </a:solidFill>
                <a:effectLst/>
                <a:latin typeface="+mn-lt"/>
              </a:rPr>
              <a:t>bằng cách </a:t>
            </a:r>
            <a:r>
              <a:rPr lang="en-US" sz="1200" b="0" i="0" dirty="0" err="1">
                <a:solidFill>
                  <a:srgbClr val="000000"/>
                </a:solidFill>
                <a:effectLst/>
                <a:latin typeface="+mn-lt"/>
              </a:rPr>
              <a:t>làm</a:t>
            </a:r>
            <a:r>
              <a:rPr lang="en-US" sz="1200" b="0" i="0" dirty="0">
                <a:solidFill>
                  <a:srgbClr val="000000"/>
                </a:solidFill>
                <a:effectLst/>
                <a:latin typeface="+mn-lt"/>
              </a:rPr>
              <a:t> Campaign </a:t>
            </a:r>
            <a:r>
              <a:rPr lang="vi-VN" sz="1200" b="0" i="0" dirty="0">
                <a:solidFill>
                  <a:srgbClr val="000000"/>
                </a:solidFill>
                <a:effectLst/>
                <a:latin typeface="+mn-lt"/>
              </a:rPr>
              <a:t>và </a:t>
            </a:r>
            <a:r>
              <a:rPr lang="en-US" sz="1200" b="0" i="0" dirty="0" err="1">
                <a:solidFill>
                  <a:srgbClr val="000000"/>
                </a:solidFill>
                <a:effectLst/>
                <a:latin typeface="+mn-lt"/>
              </a:rPr>
              <a:t>biểu</a:t>
            </a:r>
            <a:r>
              <a:rPr lang="en-US" sz="1200" b="0" i="0" dirty="0">
                <a:solidFill>
                  <a:srgbClr val="000000"/>
                </a:solidFill>
                <a:effectLst/>
                <a:latin typeface="+mn-lt"/>
              </a:rPr>
              <a:t> </a:t>
            </a:r>
            <a:r>
              <a:rPr lang="en-US" sz="1200" b="0" i="0" dirty="0" err="1">
                <a:solidFill>
                  <a:srgbClr val="000000"/>
                </a:solidFill>
                <a:effectLst/>
                <a:latin typeface="+mn-lt"/>
              </a:rPr>
              <a:t>tình</a:t>
            </a:r>
            <a:r>
              <a:rPr lang="en-US" sz="1200" b="0" i="0" dirty="0">
                <a:solidFill>
                  <a:srgbClr val="000000"/>
                </a:solidFill>
                <a:effectLst/>
                <a:latin typeface="+mn-lt"/>
              </a:rPr>
              <a:t> </a:t>
            </a:r>
            <a:r>
              <a:rPr lang="vi-VN" sz="1200" b="0" i="0" dirty="0">
                <a:solidFill>
                  <a:srgbClr val="000000"/>
                </a:solidFill>
                <a:effectLst/>
                <a:latin typeface="+mn-lt"/>
              </a:rPr>
              <a:t>để làm nổi bật vấn đề, </a:t>
            </a:r>
          </a:p>
          <a:p>
            <a:pPr marL="171450" indent="-171450" algn="l" rtl="0" fontAlgn="base">
              <a:buFont typeface="Arial" panose="020B0604020202020204" pitchFamily="34" charset="0"/>
              <a:buChar char="•"/>
            </a:pPr>
            <a:r>
              <a:rPr lang="vi-VN" sz="1200" b="0" i="0" dirty="0">
                <a:solidFill>
                  <a:srgbClr val="000000"/>
                </a:solidFill>
                <a:effectLst/>
                <a:latin typeface="+mn-lt"/>
              </a:rPr>
              <a:t>bằng cách thuyết phục những người có khả năng thay đổi nên làm điều gì đó với vấn đề – đây là sự vận động,</a:t>
            </a:r>
          </a:p>
          <a:p>
            <a:pPr marL="171450" indent="-171450" algn="l" rtl="0" fontAlgn="base">
              <a:buFont typeface="Arial" panose="020B0604020202020204" pitchFamily="34" charset="0"/>
              <a:buChar char="•"/>
            </a:pPr>
            <a:r>
              <a:rPr lang="vi-VN" sz="1200" b="0" i="0" dirty="0">
                <a:solidFill>
                  <a:srgbClr val="000000"/>
                </a:solidFill>
                <a:effectLst/>
                <a:latin typeface="+mn-lt"/>
              </a:rPr>
              <a:t>bằng cách khuyến khích mọi người cư xử khác </a:t>
            </a:r>
            <a:r>
              <a:rPr lang="en-US" sz="1200" b="0" i="0" dirty="0" err="1">
                <a:solidFill>
                  <a:srgbClr val="000000"/>
                </a:solidFill>
                <a:effectLst/>
                <a:latin typeface="+mn-lt"/>
              </a:rPr>
              <a:t>đi</a:t>
            </a:r>
            <a:r>
              <a:rPr lang="vi-VN" sz="1200" b="0" i="0" dirty="0">
                <a:solidFill>
                  <a:srgbClr val="000000"/>
                </a:solidFill>
                <a:effectLst/>
                <a:latin typeface="+mn-lt"/>
              </a:rPr>
              <a:t>,</a:t>
            </a:r>
          </a:p>
          <a:p>
            <a:pPr marL="171450" indent="-171450" algn="l" rtl="0" fontAlgn="base">
              <a:buFont typeface="Arial" panose="020B0604020202020204" pitchFamily="34" charset="0"/>
              <a:buChar char="•"/>
            </a:pPr>
            <a:r>
              <a:rPr lang="vi-VN" sz="1200" b="0" i="0" dirty="0">
                <a:solidFill>
                  <a:srgbClr val="000000"/>
                </a:solidFill>
                <a:effectLst/>
                <a:latin typeface="+mn-lt"/>
              </a:rPr>
              <a:t>hoặc bằng cách ôn hòa như coi rẻ các luật lệ </a:t>
            </a:r>
            <a:r>
              <a:rPr lang="en-US" sz="1200" b="0" i="0" dirty="0" err="1">
                <a:solidFill>
                  <a:srgbClr val="000000"/>
                </a:solidFill>
                <a:effectLst/>
                <a:latin typeface="+mn-lt"/>
              </a:rPr>
              <a:t>xấu</a:t>
            </a:r>
            <a:r>
              <a:rPr lang="en-US" sz="1200" b="0" i="0" dirty="0">
                <a:solidFill>
                  <a:srgbClr val="000000"/>
                </a:solidFill>
                <a:effectLst/>
                <a:latin typeface="+mn-lt"/>
              </a:rPr>
              <a:t> </a:t>
            </a:r>
            <a:r>
              <a:rPr lang="vi-VN" sz="1200" b="0" i="0" dirty="0">
                <a:solidFill>
                  <a:srgbClr val="000000"/>
                </a:solidFill>
                <a:effectLst/>
                <a:latin typeface="+mn-lt"/>
              </a:rPr>
              <a:t>hoặc chuẩn mực xã hội tồi tệ để chứng tỏ rằng chúng t</a:t>
            </a:r>
            <a:r>
              <a:rPr lang="en-US" sz="1200" b="0" i="0" dirty="0">
                <a:solidFill>
                  <a:srgbClr val="000000"/>
                </a:solidFill>
                <a:effectLst/>
                <a:latin typeface="+mn-lt"/>
              </a:rPr>
              <a:t>a</a:t>
            </a:r>
            <a:r>
              <a:rPr lang="vi-VN" sz="1200" b="0" i="0" dirty="0">
                <a:solidFill>
                  <a:srgbClr val="000000"/>
                </a:solidFill>
                <a:effectLst/>
                <a:latin typeface="+mn-lt"/>
              </a:rPr>
              <a:t> không chấp nhận chúng.</a:t>
            </a:r>
          </a:p>
          <a:p>
            <a:pPr algn="l" rtl="0" fontAlgn="base"/>
            <a:endParaRPr lang="vi-VN" sz="1200" b="0" i="0" dirty="0">
              <a:solidFill>
                <a:srgbClr val="000000"/>
              </a:solidFill>
              <a:effectLst/>
              <a:latin typeface="+mn-lt"/>
            </a:endParaRPr>
          </a:p>
          <a:p>
            <a:pPr algn="l" rtl="0" fontAlgn="base"/>
            <a:r>
              <a:rPr lang="vi-VN" sz="1200" b="0" i="0" dirty="0">
                <a:solidFill>
                  <a:srgbClr val="000000"/>
                </a:solidFill>
                <a:effectLst/>
                <a:latin typeface="+mn-lt"/>
              </a:rPr>
              <a:t>Đây là những chiến thuật thay đổi. Các chiến thuật này có xu hướng tập trung vào các vấn đề dài hạn, có hệ thống trong xã hội – có ảnh hưởng đến rất nhiều người ở nhiều nơi. </a:t>
            </a:r>
          </a:p>
          <a:p>
            <a:pPr algn="l" rtl="0" fontAlgn="base"/>
            <a:endParaRPr lang="en-US" sz="1200" b="0" i="0" dirty="0">
              <a:solidFill>
                <a:srgbClr val="000000"/>
              </a:solidFill>
              <a:effectLst/>
              <a:latin typeface="+mn-lt"/>
            </a:endParaRPr>
          </a:p>
          <a:p>
            <a:pPr algn="l" rtl="0" fontAlgn="base"/>
            <a:endParaRPr lang="en-US" sz="1200" b="0" i="0" dirty="0">
              <a:solidFill>
                <a:srgbClr val="000000"/>
              </a:solidFill>
              <a:effectLst/>
              <a:latin typeface="+mn-lt"/>
            </a:endParaRPr>
          </a:p>
          <a:p>
            <a:pPr algn="l" rtl="0" fontAlgn="base"/>
            <a:endParaRPr lang="en-US" sz="1200" b="0" i="0" dirty="0">
              <a:solidFill>
                <a:srgbClr val="000000"/>
              </a:solidFill>
              <a:effectLst/>
              <a:latin typeface="+mn-lt"/>
            </a:endParaRPr>
          </a:p>
          <a:p>
            <a:pPr algn="l" rtl="0" fontAlgn="base"/>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286818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800" b="0" i="0" dirty="0">
                <a:solidFill>
                  <a:srgbClr val="000000"/>
                </a:solidFill>
                <a:effectLst/>
                <a:latin typeface="Calibri Light" panose="020F0302020204030204" pitchFamily="34" charset="0"/>
              </a:rPr>
              <a:t>Chào mừng mọi người đến với chuyên đề và giải thích những điều sau: </a:t>
            </a:r>
            <a:endParaRPr lang="vi-VN" b="0" i="0" dirty="0">
              <a:solidFill>
                <a:srgbClr val="000000"/>
              </a:solidFill>
              <a:effectLst/>
              <a:latin typeface="Calibri Light" panose="020F0302020204030204" pitchFamily="34" charset="0"/>
            </a:endParaRPr>
          </a:p>
          <a:p>
            <a:pPr algn="l" rtl="0" fontAlgn="base"/>
            <a:r>
              <a:rPr lang="vi-VN" sz="1800" b="0" i="0" dirty="0">
                <a:solidFill>
                  <a:srgbClr val="000000"/>
                </a:solidFill>
                <a:effectLst/>
                <a:latin typeface="Calibri Light" panose="020F0302020204030204" pitchFamily="34" charset="0"/>
              </a:rPr>
              <a:t> </a:t>
            </a:r>
            <a:endParaRPr lang="vi-VN" b="0" i="0" dirty="0">
              <a:solidFill>
                <a:srgbClr val="000000"/>
              </a:solidFill>
              <a:effectLst/>
              <a:latin typeface="Calibri Light" panose="020F0302020204030204" pitchFamily="34" charset="0"/>
            </a:endParaRPr>
          </a:p>
          <a:p>
            <a:pPr marL="285750" indent="-285750" algn="l" rtl="0" fontAlgn="base">
              <a:buFont typeface="Arial" panose="020B0604020202020204" pitchFamily="34" charset="0"/>
              <a:buChar char="•"/>
            </a:pPr>
            <a:r>
              <a:rPr lang="vi-VN" sz="1800" b="0" i="0" dirty="0">
                <a:solidFill>
                  <a:srgbClr val="000000"/>
                </a:solidFill>
                <a:effectLst/>
                <a:latin typeface="Calibri Light" panose="020F0302020204030204" pitchFamily="34" charset="0"/>
              </a:rPr>
              <a:t>Trong các buổi học từ trước đến nay, chúng ta đã học về nhân quyền, quyền tự do tôn giáo hoặc niềm tin và các hành vi vi phạm quyền. Chúng ta cũng đã lập bản đồ các vi phạm </a:t>
            </a:r>
            <a:r>
              <a:rPr lang="en-US" sz="1800" b="0" i="0" dirty="0" err="1">
                <a:solidFill>
                  <a:srgbClr val="000000"/>
                </a:solidFill>
                <a:effectLst/>
                <a:latin typeface="Calibri Light" panose="020F0302020204030204" pitchFamily="34" charset="0"/>
              </a:rPr>
              <a:t>quyền</a:t>
            </a:r>
            <a:r>
              <a:rPr lang="en-US" sz="1800" b="0" i="0" dirty="0">
                <a:solidFill>
                  <a:srgbClr val="000000"/>
                </a:solidFill>
                <a:effectLst/>
                <a:latin typeface="Calibri Light" panose="020F0302020204030204" pitchFamily="34" charset="0"/>
              </a:rPr>
              <a:t> </a:t>
            </a:r>
            <a:r>
              <a:rPr lang="en-US" sz="1800" b="0" i="0" dirty="0" err="1">
                <a:solidFill>
                  <a:srgbClr val="000000"/>
                </a:solidFill>
                <a:effectLst/>
                <a:latin typeface="Calibri Light" panose="020F0302020204030204" pitchFamily="34" charset="0"/>
              </a:rPr>
              <a:t>tự</a:t>
            </a:r>
            <a:r>
              <a:rPr lang="en-US" sz="1800" b="0" i="0" dirty="0">
                <a:solidFill>
                  <a:srgbClr val="000000"/>
                </a:solidFill>
                <a:effectLst/>
                <a:latin typeface="Calibri Light" panose="020F0302020204030204" pitchFamily="34" charset="0"/>
              </a:rPr>
              <a:t> do </a:t>
            </a:r>
            <a:r>
              <a:rPr lang="en-US" sz="1800" b="0" i="0" dirty="0" err="1">
                <a:solidFill>
                  <a:srgbClr val="000000"/>
                </a:solidFill>
                <a:effectLst/>
                <a:latin typeface="Calibri Light" panose="020F0302020204030204" pitchFamily="34" charset="0"/>
              </a:rPr>
              <a:t>tôn</a:t>
            </a:r>
            <a:r>
              <a:rPr lang="en-US" sz="1800" b="0" i="0" dirty="0">
                <a:solidFill>
                  <a:srgbClr val="000000"/>
                </a:solidFill>
                <a:effectLst/>
                <a:latin typeface="Calibri Light" panose="020F0302020204030204" pitchFamily="34" charset="0"/>
              </a:rPr>
              <a:t> </a:t>
            </a:r>
            <a:r>
              <a:rPr lang="en-US" sz="1800" b="0" i="0" dirty="0" err="1">
                <a:solidFill>
                  <a:srgbClr val="000000"/>
                </a:solidFill>
                <a:effectLst/>
                <a:latin typeface="Calibri Light" panose="020F0302020204030204" pitchFamily="34" charset="0"/>
              </a:rPr>
              <a:t>giáo</a:t>
            </a:r>
            <a:r>
              <a:rPr lang="en-US" sz="1800" b="0" i="0" dirty="0">
                <a:solidFill>
                  <a:srgbClr val="000000"/>
                </a:solidFill>
                <a:effectLst/>
                <a:latin typeface="Calibri Light" panose="020F0302020204030204" pitchFamily="34" charset="0"/>
              </a:rPr>
              <a:t> </a:t>
            </a:r>
            <a:r>
              <a:rPr lang="en-US" sz="1800" b="0" i="0" dirty="0" err="1">
                <a:solidFill>
                  <a:srgbClr val="000000"/>
                </a:solidFill>
                <a:effectLst/>
                <a:latin typeface="Calibri Light" panose="020F0302020204030204" pitchFamily="34" charset="0"/>
              </a:rPr>
              <a:t>và</a:t>
            </a:r>
            <a:r>
              <a:rPr lang="en-US" sz="1800" b="0" i="0" dirty="0">
                <a:solidFill>
                  <a:srgbClr val="000000"/>
                </a:solidFill>
                <a:effectLst/>
                <a:latin typeface="Calibri Light" panose="020F0302020204030204" pitchFamily="34" charset="0"/>
              </a:rPr>
              <a:t> </a:t>
            </a:r>
            <a:r>
              <a:rPr lang="en-US" sz="1800" b="0" i="0" dirty="0" err="1">
                <a:solidFill>
                  <a:srgbClr val="000000"/>
                </a:solidFill>
                <a:effectLst/>
                <a:latin typeface="Calibri Light" panose="020F0302020204030204" pitchFamily="34" charset="0"/>
              </a:rPr>
              <a:t>niềm</a:t>
            </a:r>
            <a:r>
              <a:rPr lang="en-US" sz="1800" b="0" i="0" dirty="0">
                <a:solidFill>
                  <a:srgbClr val="000000"/>
                </a:solidFill>
                <a:effectLst/>
                <a:latin typeface="Calibri Light" panose="020F0302020204030204" pitchFamily="34" charset="0"/>
              </a:rPr>
              <a:t> tin</a:t>
            </a:r>
            <a:r>
              <a:rPr lang="vi-VN" sz="1800" b="0" i="0" dirty="0">
                <a:solidFill>
                  <a:srgbClr val="000000"/>
                </a:solidFill>
                <a:effectLst/>
                <a:latin typeface="Calibri Light" panose="020F0302020204030204" pitchFamily="34" charset="0"/>
              </a:rPr>
              <a:t> trông như thế nào trong cộng đồng. </a:t>
            </a:r>
          </a:p>
          <a:p>
            <a:pPr marL="285750" indent="-285750" algn="l" rtl="0" fontAlgn="base">
              <a:buFont typeface="Arial" panose="020B0604020202020204" pitchFamily="34" charset="0"/>
              <a:buChar char="•"/>
            </a:pPr>
            <a:r>
              <a:rPr lang="vi-VN" sz="1800" b="0" i="0" dirty="0">
                <a:solidFill>
                  <a:srgbClr val="000000"/>
                </a:solidFill>
                <a:effectLst/>
                <a:latin typeface="Calibri Light" panose="020F0302020204030204" pitchFamily="34" charset="0"/>
              </a:rPr>
              <a:t>Từ bây giờ chúng ta sẽ tập trung vào hành động! Trong chuyên đề này và chuyên đề tiếp theo, chúng ta sẽ khám phá một loạt các phương pháp hoặc chiến thuật khác nhau có thể sử dụng để thúc đẩy nhân quyền và suy nghĩ về cách chúng ta có thể sử dụng những chiến thuật này. Trong hai phiên cuối cùng, chúng ta sẽ tập trung vào việc lập kế hoạch hành động. </a:t>
            </a:r>
          </a:p>
          <a:p>
            <a:pPr marL="285750" indent="-285750" algn="l" rtl="0" fontAlgn="base">
              <a:buFont typeface="Arial" panose="020B0604020202020204" pitchFamily="34" charset="0"/>
              <a:buChar char="•"/>
            </a:pPr>
            <a:r>
              <a:rPr lang="vi-VN" sz="1800" b="0" i="0" dirty="0">
                <a:solidFill>
                  <a:srgbClr val="000000"/>
                </a:solidFill>
                <a:effectLst/>
                <a:latin typeface="Calibri Light" panose="020F0302020204030204" pitchFamily="34" charset="0"/>
              </a:rPr>
              <a:t>Chúng ta sẽ bắt đầu bằng cách nghe ba câu chuyện của những người thay đổi để giành tự do tôn giáo hoặc niềm tin trong cộng đồng của họ.</a:t>
            </a:r>
          </a:p>
          <a:p>
            <a:pPr marL="0" indent="0" algn="l" rtl="0" fontAlgn="base">
              <a:buFont typeface="Arial" panose="020B0604020202020204" pitchFamily="34" charset="0"/>
              <a:buNone/>
            </a:pPr>
            <a:endParaRPr lang="en-US" sz="1200" b="0" i="0" dirty="0">
              <a:solidFill>
                <a:srgbClr val="000000"/>
              </a:solidFill>
              <a:effectLst/>
              <a:latin typeface="+mn-lt"/>
              <a:cs typeface="Calibri" panose="020F0502020204030204"/>
            </a:endParaRPr>
          </a:p>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2026-05-11</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1" i="1" dirty="0">
                <a:solidFill>
                  <a:srgbClr val="000000"/>
                </a:solidFill>
                <a:effectLst/>
                <a:latin typeface="+mn-lt"/>
              </a:rPr>
              <a:t>3. CHIẾN THUẬT XÂY DỰNG</a:t>
            </a:r>
          </a:p>
          <a:p>
            <a:pPr algn="l" rtl="0" fontAlgn="base"/>
            <a:r>
              <a:rPr lang="en-US" sz="1200" b="1" i="1" dirty="0">
                <a:solidFill>
                  <a:srgbClr val="000000"/>
                </a:solidFill>
                <a:effectLst/>
                <a:latin typeface="+mn-lt"/>
              </a:rPr>
              <a:t> </a:t>
            </a:r>
          </a:p>
          <a:p>
            <a:pPr>
              <a:spcAft>
                <a:spcPts val="0"/>
              </a:spcAft>
            </a:pPr>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Có một cách khác mà chúng ta có thể làm để ngăn chặn hỏa hoạn là xây dựng nhận thức trong cộng đồng và thay đổi thái độ, chẳng hạn như nhận thức về sự nguy hiểm của việc vứt tàn thuốc xuống đất khô. Chúng ta cũng có thể xây dựng sự tham gia của cộng đồng </a:t>
            </a:r>
            <a:r>
              <a:rPr lang="vi-VN" sz="1800" dirty="0">
                <a:effectLst/>
                <a:latin typeface="Calibri Light" panose="020F0302020204030204" pitchFamily="34" charset="0"/>
                <a:ea typeface="Malgun Gothic" panose="020B0503020000020004" pitchFamily="34" charset="-127"/>
                <a:cs typeface="Times New Roman" panose="02020603050405020304" pitchFamily="18" charset="0"/>
              </a:rPr>
              <a:t>–</a:t>
            </a:r>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 thu hút nhiều người tham gia vào các hoạt động tình nguyện chữa cháy và xây dựng kỹ năng </a:t>
            </a:r>
            <a:r>
              <a:rPr lang="vi-VN" sz="1800" dirty="0">
                <a:effectLst/>
                <a:latin typeface="Calibri Light" panose="020F0302020204030204" pitchFamily="34" charset="0"/>
                <a:ea typeface="Malgun Gothic" panose="020B0503020000020004" pitchFamily="34" charset="-127"/>
                <a:cs typeface="Times New Roman" panose="02020603050405020304" pitchFamily="18" charset="0"/>
              </a:rPr>
              <a:t>–</a:t>
            </a:r>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 chẳng hạn như đảm bảo mọi người biết cách sử dụng bình chữa cháy.</a:t>
            </a:r>
            <a:endParaRPr lang="sv-SE"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spcAft>
                <a:spcPts val="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Calibri Light" panose="020F0302020204030204" pitchFamily="34" charset="0"/>
                <a:ea typeface="Times New Roman" panose="02020603050405020304" pitchFamily="18" charset="0"/>
              </a:rPr>
              <a:t>Liên quan đến nhân quyền, chiến thuật xây dựng là công việc lâu dài để xây dựng một nền văn hóa nhân quyền. Điều đó có nghĩa là hướng tới một xã hội trong đó mọi người đều biết quyền của mình và quyền của người khác, coi việc tôn trọng quyền con người là bình thường và đúng đắn, biết CÁCH tôn trọng và bảo vệ quyền của người khác và phải làm gì nếu quyền bị vi phạm</a:t>
            </a:r>
            <a:r>
              <a:rPr lang="sv-SE" sz="1800" dirty="0">
                <a:effectLst/>
                <a:latin typeface="Calibri Light" panose="020F0302020204030204" pitchFamily="34" charset="0"/>
                <a:ea typeface="Times New Roman" panose="02020603050405020304" pitchFamily="18" charset="0"/>
              </a:rPr>
              <a:t>.</a:t>
            </a:r>
            <a:endParaRPr lang="en-US" sz="1200" b="1" i="1" dirty="0">
              <a:solidFill>
                <a:srgbClr val="000000"/>
              </a:solidFill>
              <a:effectLst/>
              <a:latin typeface="+mn-lt"/>
            </a:endParaRPr>
          </a:p>
          <a:p>
            <a:pPr algn="l" rtl="0" fontAlgn="base"/>
            <a:endParaRPr lang="en-US" sz="1200" b="1" i="1" dirty="0">
              <a:solidFill>
                <a:srgbClr val="000000"/>
              </a:solidFill>
              <a:effectLst/>
              <a:latin typeface="+mn-lt"/>
            </a:endParaRPr>
          </a:p>
          <a:p>
            <a:pPr algn="l" rtl="0" fontAlgn="base"/>
            <a:endParaRPr lang="en-US" sz="1200" b="1" i="1"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vi-VN" sz="1800" b="1" dirty="0">
                <a:effectLst/>
                <a:latin typeface="Calibri Light" panose="020F0302020204030204" pitchFamily="34" charset="0"/>
                <a:ea typeface="Malgun Gothic" panose="020B0503020000020004" pitchFamily="34" charset="-127"/>
                <a:cs typeface="Times New Roman" panose="02020603050405020304" pitchFamily="18" charset="0"/>
              </a:rPr>
              <a:t>Xây dựng kiểu xã hội này bao gồm việc thực hiện 4 điều: </a:t>
            </a: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vi-VN" sz="1800" dirty="0">
                <a:effectLst/>
                <a:latin typeface="Calibri Light" panose="020F0302020204030204" pitchFamily="34" charset="0"/>
                <a:ea typeface="Malgun Gothic" panose="020B0503020000020004" pitchFamily="34" charset="-127"/>
                <a:cs typeface="Times New Roman" panose="02020603050405020304" pitchFamily="18" charset="0"/>
              </a:rPr>
              <a:t>Xây dựng nhận thức về tầm quan trọng của nhân quyền, và nhận thức về những vi phạm đang diễn ra cùng những thiệt hại mà chúng gây ra.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vi-VN" sz="1800" dirty="0">
                <a:effectLst/>
                <a:latin typeface="Calibri Light" panose="020F0302020204030204" pitchFamily="34" charset="0"/>
                <a:ea typeface="Malgun Gothic" panose="020B0503020000020004" pitchFamily="34" charset="-127"/>
                <a:cs typeface="Times New Roman" panose="02020603050405020304" pitchFamily="18" charset="0"/>
              </a:rPr>
              <a:t>Xây dựng sự gắn kết </a:t>
            </a:r>
            <a:r>
              <a:rPr lang="vi-VN" sz="1800" dirty="0">
                <a:effectLst/>
                <a:latin typeface="Calibri Light" panose="020F0302020204030204" pitchFamily="34" charset="0"/>
                <a:ea typeface="Calibri" panose="020F0502020204030204" pitchFamily="34" charset="0"/>
                <a:cs typeface="Times New Roman" panose="02020603050405020304" pitchFamily="18" charset="0"/>
              </a:rPr>
              <a:t>–</a:t>
            </a:r>
            <a:r>
              <a:rPr lang="vi-VN" sz="1800" dirty="0">
                <a:effectLst/>
                <a:latin typeface="Calibri Light" panose="020F0302020204030204" pitchFamily="34" charset="0"/>
                <a:ea typeface="Malgun Gothic" panose="020B0503020000020004" pitchFamily="34" charset="-127"/>
                <a:cs typeface="Times New Roman" panose="02020603050405020304" pitchFamily="18" charset="0"/>
              </a:rPr>
              <a:t> ngày càng có nhiều người cam kết thực hiện các hành động để thúc đẩy nhân quyền.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vi-VN" sz="1800" dirty="0">
                <a:effectLst/>
                <a:latin typeface="Calibri Light" panose="020F0302020204030204" pitchFamily="34" charset="0"/>
                <a:ea typeface="Malgun Gothic" panose="020B0503020000020004" pitchFamily="34" charset="-127"/>
                <a:cs typeface="Times New Roman" panose="02020603050405020304" pitchFamily="18" charset="0"/>
              </a:rPr>
              <a:t>Xây dựng kỹ năng </a:t>
            </a:r>
            <a:r>
              <a:rPr lang="vi-VN" sz="1800" dirty="0">
                <a:effectLst/>
                <a:latin typeface="Calibri Light" panose="020F0302020204030204" pitchFamily="34" charset="0"/>
                <a:ea typeface="Calibri" panose="020F0502020204030204" pitchFamily="34" charset="0"/>
                <a:cs typeface="Times New Roman" panose="02020603050405020304" pitchFamily="18" charset="0"/>
              </a:rPr>
              <a:t>–</a:t>
            </a:r>
            <a:r>
              <a:rPr lang="vi-VN" sz="1800" dirty="0">
                <a:effectLst/>
                <a:latin typeface="Calibri Light" panose="020F0302020204030204" pitchFamily="34" charset="0"/>
                <a:ea typeface="Malgun Gothic" panose="020B0503020000020004" pitchFamily="34" charset="-127"/>
                <a:cs typeface="Times New Roman" panose="02020603050405020304" pitchFamily="18" charset="0"/>
              </a:rPr>
              <a:t> để mọi người biết cách thúc đẩy nhân quyền.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vi-VN" sz="1800" dirty="0">
                <a:effectLst/>
                <a:latin typeface="Calibri Light" panose="020F0302020204030204" pitchFamily="34" charset="0"/>
                <a:ea typeface="Malgun Gothic" panose="020B0503020000020004" pitchFamily="34" charset="-127"/>
                <a:cs typeface="Times New Roman" panose="02020603050405020304" pitchFamily="18" charset="0"/>
              </a:rPr>
              <a:t>Và xây dựng mạng lưới con người và các tổ chức, những người đang làm những việc khác nhau ở những nơi khác nhau, nhưng đều cùng hướng tới mục tiêu </a:t>
            </a:r>
            <a:r>
              <a:rPr lang="en-US" sz="1800" dirty="0" err="1">
                <a:effectLst/>
                <a:latin typeface="Calibri Light" panose="020F0302020204030204" pitchFamily="34" charset="0"/>
                <a:ea typeface="Malgun Gothic" panose="020B0503020000020004" pitchFamily="34" charset="-127"/>
                <a:cs typeface="Times New Roman" panose="02020603050405020304" pitchFamily="18" charset="0"/>
              </a:rPr>
              <a:t>chung</a:t>
            </a:r>
            <a:r>
              <a:rPr lang="en-US" sz="1800" dirty="0">
                <a:effectLst/>
                <a:latin typeface="Calibri Light" panose="020F0302020204030204" pitchFamily="34" charset="0"/>
                <a:ea typeface="Malgun Gothic" panose="020B0503020000020004" pitchFamily="34" charset="-127"/>
                <a:cs typeface="Times New Roman" panose="02020603050405020304" pitchFamily="18" charset="0"/>
              </a:rPr>
              <a:t> </a:t>
            </a:r>
            <a:r>
              <a:rPr lang="en-US" sz="1800" dirty="0" err="1">
                <a:effectLst/>
                <a:latin typeface="Calibri Light" panose="020F0302020204030204" pitchFamily="34" charset="0"/>
                <a:ea typeface="Malgun Gothic" panose="020B0503020000020004" pitchFamily="34" charset="-127"/>
                <a:cs typeface="Times New Roman" panose="02020603050405020304" pitchFamily="18" charset="0"/>
              </a:rPr>
              <a:t>một</a:t>
            </a:r>
            <a:r>
              <a:rPr lang="en-US" sz="1800" dirty="0">
                <a:effectLst/>
                <a:latin typeface="Calibri Light" panose="020F0302020204030204" pitchFamily="34" charset="0"/>
                <a:ea typeface="Malgun Gothic" panose="020B0503020000020004" pitchFamily="34" charset="-127"/>
                <a:cs typeface="Times New Roman" panose="02020603050405020304" pitchFamily="18" charset="0"/>
              </a:rPr>
              <a:t> </a:t>
            </a:r>
            <a:r>
              <a:rPr lang="en-US" sz="1800" dirty="0" err="1">
                <a:effectLst/>
                <a:latin typeface="Calibri Light" panose="020F0302020204030204" pitchFamily="34" charset="0"/>
                <a:ea typeface="Malgun Gothic" panose="020B0503020000020004" pitchFamily="34" charset="-127"/>
                <a:cs typeface="Times New Roman" panose="02020603050405020304" pitchFamily="18" charset="0"/>
              </a:rPr>
              <a:t>cách</a:t>
            </a:r>
            <a:r>
              <a:rPr lang="en-US" sz="1800" dirty="0">
                <a:effectLst/>
                <a:latin typeface="Calibri Light" panose="020F0302020204030204" pitchFamily="34" charset="0"/>
                <a:ea typeface="Malgun Gothic" panose="020B0503020000020004" pitchFamily="34" charset="-127"/>
                <a:cs typeface="Times New Roman" panose="02020603050405020304" pitchFamily="18" charset="0"/>
              </a:rPr>
              <a:t> </a:t>
            </a:r>
            <a:r>
              <a:rPr lang="vi-VN" sz="1800" dirty="0">
                <a:effectLst/>
                <a:latin typeface="Calibri Light" panose="020F0302020204030204" pitchFamily="34" charset="0"/>
                <a:ea typeface="Malgun Gothic" panose="020B0503020000020004" pitchFamily="34" charset="-127"/>
                <a:cs typeface="Times New Roman" panose="02020603050405020304" pitchFamily="18" charset="0"/>
              </a:rPr>
              <a:t>phối hợp.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Font typeface="Arial" panose="020B0604020202020204" pitchFamily="34" charset="0"/>
              <a:buNone/>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Calibri Light" panose="020F0302020204030204" pitchFamily="34" charset="0"/>
                <a:ea typeface="Malgun Gothic" panose="020B0503020000020004" pitchFamily="34" charset="-127"/>
              </a:rPr>
              <a:t>Đây là những chiến thuật dài hạn tạo tiền đề cho sự thay đổi. Chúng giúp xây dựng nền tảng để chúng ta đứng vững khi ứng dụng tất cả các chiến thuật. </a:t>
            </a:r>
            <a:endParaRPr lang="en-US" sz="1200" b="1" i="0" dirty="0">
              <a:solidFill>
                <a:srgbClr val="000000"/>
              </a:solidFill>
              <a:effectLst/>
              <a:latin typeface="+mn-lt"/>
            </a:endParaRPr>
          </a:p>
          <a:p>
            <a:pPr algn="l" rtl="0" fontAlgn="base"/>
            <a:endParaRPr lang="en-US" sz="1200" b="1"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364920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1" dirty="0">
                <a:effectLst/>
                <a:latin typeface="Calibri Light" panose="020F0302020204030204" pitchFamily="34" charset="0"/>
                <a:ea typeface="Calibri" panose="020F0502020204030204" pitchFamily="34" charset="0"/>
              </a:rPr>
              <a:t>4. </a:t>
            </a:r>
            <a:r>
              <a:rPr lang="vi-VN" sz="1800" b="1" dirty="0">
                <a:effectLst/>
                <a:latin typeface="Calibri Light" panose="020F0302020204030204" pitchFamily="34" charset="0"/>
                <a:ea typeface="Calibri" panose="020F0502020204030204" pitchFamily="34" charset="0"/>
              </a:rPr>
              <a:t>CHIẾN THUẬT CHỮA LÀNH</a:t>
            </a:r>
            <a:endParaRPr lang="en-US" sz="1200" b="1" i="0" dirty="0">
              <a:solidFill>
                <a:srgbClr val="000000"/>
              </a:solidFill>
              <a:effectLst/>
              <a:latin typeface="+mn-lt"/>
            </a:endParaRPr>
          </a:p>
          <a:p>
            <a:pPr algn="l" rtl="0" fontAlgn="base"/>
            <a:endParaRPr lang="en-US" sz="1200" b="1" i="0" dirty="0">
              <a:solidFill>
                <a:srgbClr val="000000"/>
              </a:solidFill>
              <a:effectLst/>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vi-VN" sz="1800" dirty="0">
                <a:effectLst/>
                <a:latin typeface="Calibri Light" panose="020F0302020204030204" pitchFamily="34" charset="0"/>
                <a:ea typeface="Times New Roman" panose="02020603050405020304" pitchFamily="18" charset="0"/>
              </a:rPr>
              <a:t>Cuối cùng, chúng ta có chiến thuật Chữa lành. Cũng giống như hỏa hoạn, vi phạm nhân quyền gây thiệt hại cho con người, tài sản và cộng đồng. Chiến thuật chữa lành là những gì chúng ta làm để chăm sóc mọi người sau khi vi phạm nhân quyền xảy ra. </a:t>
            </a:r>
            <a:endParaRPr lang="sv-SE" sz="1800" dirty="0">
              <a:effectLst/>
              <a:latin typeface="Times New Roman" panose="02020603050405020304" pitchFamily="18" charset="0"/>
              <a:ea typeface="Times New Roman" panose="02020603050405020304" pitchFamily="18" charset="0"/>
            </a:endParaRPr>
          </a:p>
          <a:p>
            <a:pPr algn="l" rtl="0" fontAlgn="base"/>
            <a:endParaRPr lang="en-US" sz="1200" b="1"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lnSpc>
                <a:spcPct val="107000"/>
              </a:lnSpc>
            </a:pPr>
            <a:r>
              <a:rPr lang="en-US" sz="1800" dirty="0" err="1">
                <a:effectLst/>
                <a:latin typeface="Calibri Light" panose="020F0302020204030204" pitchFamily="34" charset="0"/>
                <a:ea typeface="Times New Roman" panose="02020603050405020304" pitchFamily="18" charset="0"/>
              </a:rPr>
              <a:t>Cũng</a:t>
            </a:r>
            <a:r>
              <a:rPr lang="en-US" sz="1800" dirty="0">
                <a:effectLst/>
                <a:latin typeface="Calibri Light" panose="020F0302020204030204" pitchFamily="34" charset="0"/>
                <a:ea typeface="Times New Roman" panose="02020603050405020304" pitchFamily="18" charset="0"/>
              </a:rPr>
              <a:t> </a:t>
            </a:r>
            <a:r>
              <a:rPr lang="en-US" sz="1800" dirty="0" err="1">
                <a:effectLst/>
                <a:latin typeface="Calibri Light" panose="020F0302020204030204" pitchFamily="34" charset="0"/>
                <a:ea typeface="Times New Roman" panose="02020603050405020304" pitchFamily="18" charset="0"/>
              </a:rPr>
              <a:t>có</a:t>
            </a:r>
            <a:r>
              <a:rPr lang="en-US" sz="1800" dirty="0">
                <a:effectLst/>
                <a:latin typeface="Calibri Light" panose="020F0302020204030204" pitchFamily="34" charset="0"/>
                <a:ea typeface="Times New Roman" panose="02020603050405020304" pitchFamily="18" charset="0"/>
              </a:rPr>
              <a:t> </a:t>
            </a:r>
            <a:r>
              <a:rPr lang="en-US" sz="1800" dirty="0" err="1">
                <a:effectLst/>
                <a:latin typeface="Calibri Light" panose="020F0302020204030204" pitchFamily="34" charset="0"/>
                <a:ea typeface="Times New Roman" panose="02020603050405020304" pitchFamily="18" charset="0"/>
              </a:rPr>
              <a:t>thể</a:t>
            </a:r>
            <a:r>
              <a:rPr lang="en-US" sz="1800" dirty="0">
                <a:effectLst/>
                <a:latin typeface="Calibri Light" panose="020F0302020204030204" pitchFamily="34" charset="0"/>
                <a:ea typeface="Times New Roman" panose="02020603050405020304" pitchFamily="18" charset="0"/>
              </a:rPr>
              <a:t> </a:t>
            </a:r>
            <a:r>
              <a:rPr lang="en-US" sz="1800" dirty="0" err="1">
                <a:effectLst/>
                <a:latin typeface="Calibri Light" panose="020F0302020204030204" pitchFamily="34" charset="0"/>
                <a:ea typeface="Times New Roman" panose="02020603050405020304" pitchFamily="18" charset="0"/>
              </a:rPr>
              <a:t>hiểu</a:t>
            </a:r>
            <a:r>
              <a:rPr lang="vi-VN" sz="1800" dirty="0">
                <a:effectLst/>
                <a:latin typeface="Calibri Light" panose="020F0302020204030204" pitchFamily="34" charset="0"/>
                <a:ea typeface="Times New Roman" panose="02020603050405020304" pitchFamily="18" charset="0"/>
              </a:rPr>
              <a:t>, đây là việc đảm bảo mọi người nhận được sự hỗ trợ về mặt y tế, vật chất và tâm lý cần để phục hồi. Nhưng </a:t>
            </a:r>
            <a:r>
              <a:rPr lang="en-US" sz="1800" dirty="0" err="1">
                <a:effectLst/>
                <a:latin typeface="Calibri Light" panose="020F0302020204030204" pitchFamily="34" charset="0"/>
                <a:ea typeface="Times New Roman" panose="02020603050405020304" pitchFamily="18" charset="0"/>
              </a:rPr>
              <a:t>nó</a:t>
            </a:r>
            <a:r>
              <a:rPr lang="vi-VN" sz="1800" dirty="0">
                <a:effectLst/>
                <a:latin typeface="Calibri Light" panose="020F0302020204030204" pitchFamily="34" charset="0"/>
                <a:ea typeface="Times New Roman" panose="02020603050405020304" pitchFamily="18" charset="0"/>
              </a:rPr>
              <a:t> cũng </a:t>
            </a:r>
            <a:r>
              <a:rPr lang="en-US" sz="1800" dirty="0" err="1">
                <a:effectLst/>
                <a:latin typeface="Calibri Light" panose="020F0302020204030204" pitchFamily="34" charset="0"/>
                <a:ea typeface="Times New Roman" panose="02020603050405020304" pitchFamily="18" charset="0"/>
              </a:rPr>
              <a:t>liên</a:t>
            </a:r>
            <a:r>
              <a:rPr lang="en-US" sz="1800" dirty="0">
                <a:effectLst/>
                <a:latin typeface="Calibri Light" panose="020F0302020204030204" pitchFamily="34" charset="0"/>
                <a:ea typeface="Times New Roman" panose="02020603050405020304" pitchFamily="18" charset="0"/>
              </a:rPr>
              <a:t> </a:t>
            </a:r>
            <a:r>
              <a:rPr lang="en-US" sz="1800" dirty="0" err="1">
                <a:effectLst/>
                <a:latin typeface="Calibri Light" panose="020F0302020204030204" pitchFamily="34" charset="0"/>
                <a:ea typeface="Times New Roman" panose="02020603050405020304" pitchFamily="18" charset="0"/>
              </a:rPr>
              <a:t>quan</a:t>
            </a:r>
            <a:r>
              <a:rPr lang="en-US" sz="1800" dirty="0">
                <a:effectLst/>
                <a:latin typeface="Calibri Light" panose="020F0302020204030204" pitchFamily="34" charset="0"/>
                <a:ea typeface="Times New Roman" panose="02020603050405020304" pitchFamily="18" charset="0"/>
              </a:rPr>
              <a:t> </a:t>
            </a:r>
            <a:r>
              <a:rPr lang="en-US" sz="1800" dirty="0" err="1">
                <a:effectLst/>
                <a:latin typeface="Calibri Light" panose="020F0302020204030204" pitchFamily="34" charset="0"/>
                <a:ea typeface="Times New Roman" panose="02020603050405020304" pitchFamily="18" charset="0"/>
              </a:rPr>
              <a:t>tới</a:t>
            </a:r>
            <a:r>
              <a:rPr lang="en-US" sz="1800" dirty="0">
                <a:effectLst/>
                <a:latin typeface="Calibri Light" panose="020F0302020204030204" pitchFamily="34" charset="0"/>
                <a:ea typeface="Times New Roman" panose="02020603050405020304" pitchFamily="18" charset="0"/>
              </a:rPr>
              <a:t> </a:t>
            </a:r>
            <a:r>
              <a:rPr lang="vi-VN" sz="1800" dirty="0">
                <a:effectLst/>
                <a:latin typeface="Calibri Light" panose="020F0302020204030204" pitchFamily="34" charset="0"/>
                <a:ea typeface="Times New Roman" panose="02020603050405020304" pitchFamily="18" charset="0"/>
              </a:rPr>
              <a:t>về nhân phẩm và công lý:</a:t>
            </a:r>
            <a:endParaRPr lang="sv-SE"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Symbol" panose="05050102010706020507" pitchFamily="18" charset="2"/>
              <a:buChar char=""/>
            </a:pPr>
            <a:r>
              <a:rPr lang="vi-VN" sz="1800" dirty="0">
                <a:effectLst/>
                <a:latin typeface="Calibri Light" panose="020F0302020204030204" pitchFamily="34" charset="0"/>
                <a:ea typeface="Malgun Gothic" panose="020B0503020000020004" pitchFamily="34" charset="-127"/>
                <a:cs typeface="Times New Roman" panose="02020603050405020304" pitchFamily="18" charset="0"/>
              </a:rPr>
              <a:t>về việc ghi lại những gì đã xảy ra để đảm bảo rằng những vụ việc này không bị lãng quên,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vi-VN"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về việc cho mọi người cơ hội để nói và nhớ lại những gì đã xảy ra</a:t>
            </a:r>
            <a:r>
              <a:rPr lang="vi-VN" sz="1800" dirty="0">
                <a:effectLst/>
                <a:latin typeface="Calibri Light" panose="020F0302020204030204" pitchFamily="34" charset="0"/>
                <a:ea typeface="Malgun Gothic" panose="020B0503020000020004" pitchFamily="34" charset="-127"/>
                <a:cs typeface="Times New Roman" panose="02020603050405020304" pitchFamily="18" charset="0"/>
              </a:rPr>
              <a: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vi-VN" sz="1800" dirty="0">
                <a:effectLst/>
                <a:latin typeface="Calibri Light" panose="020F0302020204030204" pitchFamily="34" charset="0"/>
                <a:ea typeface="Malgun Gothic" panose="020B0503020000020004" pitchFamily="34" charset="-127"/>
                <a:cs typeface="Times New Roman" panose="02020603050405020304" pitchFamily="18" charset="0"/>
              </a:rPr>
              <a:t>và về việc đảm bảo mọi người nhận được công lý và bồi thường.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endParaRPr lang="en-US" sz="1200" b="0" i="0" dirty="0">
              <a:solidFill>
                <a:srgbClr val="000000"/>
              </a:solidFill>
              <a:effectLst/>
              <a:latin typeface="+mn-lt"/>
            </a:endParaRPr>
          </a:p>
          <a:p>
            <a:pPr algn="l" rtl="0" fontAlgn="base"/>
            <a:endParaRPr lang="en-US" sz="1200" b="0" i="0" dirty="0">
              <a:solidFill>
                <a:srgbClr val="000000"/>
              </a:solidFill>
              <a:effectLst/>
              <a:latin typeface="+mn-lt"/>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523698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Bef>
                <a:spcPts val="1200"/>
              </a:spcBef>
              <a:spcAft>
                <a:spcPts val="800"/>
              </a:spcAft>
            </a:pPr>
            <a:r>
              <a:rPr lang="vi-VN" sz="1800" b="1" dirty="0">
                <a:effectLst/>
                <a:latin typeface="Calibri Light" panose="020F0302020204030204" pitchFamily="34" charset="0"/>
                <a:ea typeface="Times New Roman" panose="02020603050405020304" pitchFamily="18" charset="0"/>
              </a:rPr>
              <a:t>PHẦN KẾT LUẬN</a:t>
            </a:r>
            <a:r>
              <a:rPr lang="sv-SE" sz="1800" b="1" dirty="0">
                <a:effectLst/>
                <a:latin typeface="Calibri Light" panose="020F0302020204030204" pitchFamily="34" charset="0"/>
                <a:ea typeface="Times New Roman" panose="02020603050405020304" pitchFamily="18" charset="0"/>
              </a:rPr>
              <a:t> </a:t>
            </a:r>
          </a:p>
          <a:p>
            <a:pPr>
              <a:lnSpc>
                <a:spcPct val="107000"/>
              </a:lnSpc>
              <a:spcBef>
                <a:spcPts val="1200"/>
              </a:spcBef>
              <a:spcAft>
                <a:spcPts val="800"/>
              </a:spcAft>
            </a:pPr>
            <a:endParaRPr lang="sv-SE" sz="1800" b="1" dirty="0">
              <a:effectLst/>
              <a:latin typeface="Calibri Light" panose="020F0302020204030204" pitchFamily="34" charset="0"/>
              <a:ea typeface="Times New Roman" panose="02020603050405020304" pitchFamily="18" charset="0"/>
              <a:cs typeface="Times New Roman" panose="02020603050405020304" pitchFamily="18" charset="0"/>
            </a:endParaRPr>
          </a:p>
          <a:p>
            <a:r>
              <a:rPr lang="vi-VN" sz="1800" spc="-10" dirty="0">
                <a:effectLst/>
                <a:latin typeface="Calibri Light" panose="020F0302020204030204" pitchFamily="34" charset="0"/>
                <a:ea typeface="Malgun Gothic" panose="020B0503020000020004" pitchFamily="34" charset="-127"/>
                <a:cs typeface="Times New Roman" panose="02020603050405020304" pitchFamily="18" charset="0"/>
              </a:rPr>
              <a:t>Tất cả những cách làm việc khác nhau này đều đóng vai trò quan trọng trong việc thúc đẩy quyền con người. Chúng bổ sung cho nhau và được áp dụng song song với nhau.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indent="199390"/>
            <a:r>
              <a:rPr lang="vi-VN" sz="1800" dirty="0">
                <a:effectLst/>
                <a:latin typeface="Calibri Light" panose="020F0302020204030204" pitchFamily="34" charset="0"/>
                <a:ea typeface="Malgun Gothic" panose="020B0503020000020004" pitchFamily="34" charset="-127"/>
                <a:cs typeface="Times New Roman" panose="02020603050405020304" pitchFamily="18" charset="0"/>
              </a:rPr>
              <a:t>Không một cá nhân hoặc tổ chức nào có thể sử dụng tất cả các chiến thuật </a:t>
            </a:r>
            <a:r>
              <a:rPr lang="vi-VN" sz="1800" dirty="0">
                <a:effectLst/>
                <a:latin typeface="Calibri Light" panose="020F0302020204030204" pitchFamily="34" charset="0"/>
                <a:ea typeface="Calibri" panose="020F0502020204030204" pitchFamily="34" charset="0"/>
                <a:cs typeface="Times New Roman" panose="02020603050405020304" pitchFamily="18" charset="0"/>
              </a:rPr>
              <a:t>–</a:t>
            </a:r>
            <a:r>
              <a:rPr lang="vi-VN" sz="1800" dirty="0">
                <a:effectLst/>
                <a:latin typeface="Calibri Light" panose="020F0302020204030204" pitchFamily="34" charset="0"/>
                <a:ea typeface="Malgun Gothic" panose="020B0503020000020004" pitchFamily="34" charset="-127"/>
                <a:cs typeface="Times New Roman" panose="02020603050405020304" pitchFamily="18" charset="0"/>
              </a:rPr>
              <a:t> chúng ta có vai trò, kỹ năng và cơ hội khác nhau ảnh hưởng đến việc chúng ta lựa chọn sử dụng chiến thuật. Điều quan trọng là mọi người đều có thể làm điều gì đó và thông qua mạng lưới những người và tổ chức đang hoạt động theo cùng một hướng, chúng ta có thể làm mọi thứ thay đổi.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Calibri Light" panose="020F0302020204030204" pitchFamily="34" charset="0"/>
                <a:ea typeface="Malgun Gothic" panose="020B0503020000020004" pitchFamily="34" charset="-127"/>
              </a:rPr>
              <a:t>Tất cả chúng ta đều có thể góp phần ngăn chặn các vụ vi phạm nhân quyền và xây dựng một xã hội mà nơi đó nhân quyền được gia đình, cộng đồng và chính phủ tôn trọng</a:t>
            </a:r>
            <a:r>
              <a:rPr lang="sv-SE" sz="1800" b="1" dirty="0">
                <a:effectLst/>
                <a:latin typeface="Calibri Light" panose="020F0302020204030204" pitchFamily="34" charset="0"/>
                <a:ea typeface="Malgun Gothic" panose="020B0503020000020004" pitchFamily="34" charset="-127"/>
                <a:cs typeface="Times New Roman" panose="02020603050405020304" pitchFamily="18" charset="0"/>
              </a:rPr>
              <a:t>.</a:t>
            </a:r>
          </a:p>
          <a:p>
            <a:endParaRPr lang="sv-SE" sz="1800" b="1" dirty="0">
              <a:effectLst/>
              <a:latin typeface="Calibri Light" panose="020F0302020204030204" pitchFamily="34" charset="0"/>
              <a:ea typeface="Malgun Gothic" panose="020B0503020000020004" pitchFamily="34" charset="-127"/>
              <a:cs typeface="Times New Roman" panose="02020603050405020304" pitchFamily="18" charset="0"/>
            </a:endParaRPr>
          </a:p>
          <a:p>
            <a:endParaRPr lang="en-GB" sz="1200" b="1" dirty="0">
              <a:effectLst/>
              <a:latin typeface="+mn-l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b="1" dirty="0">
              <a:effectLst/>
              <a:latin typeface="+mn-lt"/>
              <a:ea typeface="Times New Roman" panose="02020603050405020304" pitchFamily="18" charset="0"/>
              <a:cs typeface="Times New Roman" panose="02020603050405020304" pitchFamily="18" charset="0"/>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3890939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b="1" dirty="0"/>
              <a:t>Thực hiện bài tập chiến thuật khẩn cấp</a:t>
            </a:r>
            <a:endParaRPr lang="en-US" b="1" dirty="0"/>
          </a:p>
          <a:p>
            <a:pPr algn="l" rtl="0" fontAlgn="base"/>
            <a:r>
              <a:rPr lang="en-US" sz="1200" b="0" i="1" dirty="0" err="1">
                <a:solidFill>
                  <a:srgbClr val="000000"/>
                </a:solidFill>
                <a:effectLst/>
                <a:latin typeface="+mn-lt"/>
              </a:rPr>
              <a:t>Giới</a:t>
            </a:r>
            <a:r>
              <a:rPr lang="en-US" sz="1200" b="0" i="1" dirty="0">
                <a:solidFill>
                  <a:srgbClr val="000000"/>
                </a:solidFill>
                <a:effectLst/>
                <a:latin typeface="+mn-lt"/>
              </a:rPr>
              <a:t> </a:t>
            </a:r>
            <a:r>
              <a:rPr lang="en-US" sz="1200" b="0" i="1" dirty="0" err="1">
                <a:solidFill>
                  <a:srgbClr val="000000"/>
                </a:solidFill>
                <a:effectLst/>
                <a:latin typeface="+mn-lt"/>
              </a:rPr>
              <a:t>thiệu</a:t>
            </a:r>
            <a:r>
              <a:rPr lang="en-US" sz="1200" b="0" i="1" dirty="0">
                <a:solidFill>
                  <a:srgbClr val="000000"/>
                </a:solidFill>
                <a:effectLst/>
                <a:latin typeface="+mn-lt"/>
              </a:rPr>
              <a:t> </a:t>
            </a:r>
            <a:r>
              <a:rPr lang="en-US" sz="1200" b="0" i="1" dirty="0" err="1">
                <a:solidFill>
                  <a:srgbClr val="000000"/>
                </a:solidFill>
                <a:effectLst/>
                <a:latin typeface="+mn-lt"/>
              </a:rPr>
              <a:t>bài</a:t>
            </a:r>
            <a:r>
              <a:rPr lang="en-US" sz="1200" b="0" i="1" dirty="0">
                <a:solidFill>
                  <a:srgbClr val="000000"/>
                </a:solidFill>
                <a:effectLst/>
                <a:latin typeface="+mn-lt"/>
              </a:rPr>
              <a:t> </a:t>
            </a:r>
            <a:r>
              <a:rPr lang="en-US" sz="1200" b="0" i="1" dirty="0" err="1">
                <a:solidFill>
                  <a:srgbClr val="000000"/>
                </a:solidFill>
                <a:effectLst/>
                <a:latin typeface="+mn-lt"/>
              </a:rPr>
              <a:t>tập</a:t>
            </a:r>
            <a:r>
              <a:rPr lang="en-US" sz="1200" b="0" i="1" dirty="0">
                <a:solidFill>
                  <a:srgbClr val="000000"/>
                </a:solidFill>
                <a:effectLst/>
                <a:latin typeface="+mn-lt"/>
              </a:rPr>
              <a:t> </a:t>
            </a:r>
            <a:r>
              <a:rPr lang="en-US" sz="1200" b="0" i="1" dirty="0" err="1">
                <a:solidFill>
                  <a:srgbClr val="000000"/>
                </a:solidFill>
                <a:effectLst/>
                <a:latin typeface="+mn-lt"/>
              </a:rPr>
              <a:t>bằng</a:t>
            </a:r>
            <a:r>
              <a:rPr lang="en-US" sz="1200" b="0" i="1" dirty="0">
                <a:solidFill>
                  <a:srgbClr val="000000"/>
                </a:solidFill>
                <a:effectLst/>
                <a:latin typeface="+mn-lt"/>
              </a:rPr>
              <a:t> </a:t>
            </a:r>
            <a:r>
              <a:rPr lang="en-US" sz="1200" b="0" i="1" dirty="0" err="1">
                <a:solidFill>
                  <a:srgbClr val="000000"/>
                </a:solidFill>
                <a:effectLst/>
                <a:latin typeface="+mn-lt"/>
              </a:rPr>
              <a:t>cách</a:t>
            </a:r>
            <a:r>
              <a:rPr lang="en-US" sz="1200" b="0" i="1" dirty="0">
                <a:solidFill>
                  <a:srgbClr val="000000"/>
                </a:solidFill>
                <a:effectLst/>
                <a:latin typeface="+mn-lt"/>
              </a:rPr>
              <a:t> </a:t>
            </a:r>
            <a:r>
              <a:rPr lang="en-US" sz="1200" b="0" i="1" dirty="0" err="1">
                <a:solidFill>
                  <a:srgbClr val="000000"/>
                </a:solidFill>
                <a:effectLst/>
                <a:latin typeface="+mn-lt"/>
              </a:rPr>
              <a:t>nêu</a:t>
            </a:r>
            <a:r>
              <a:rPr lang="en-US" sz="1200" b="0" i="1" dirty="0">
                <a:solidFill>
                  <a:srgbClr val="000000"/>
                </a:solidFill>
                <a:effectLst/>
                <a:latin typeface="+mn-lt"/>
              </a:rPr>
              <a:t> </a:t>
            </a:r>
            <a:r>
              <a:rPr lang="en-US" sz="1200" b="0" i="1" dirty="0" err="1">
                <a:solidFill>
                  <a:srgbClr val="000000"/>
                </a:solidFill>
                <a:effectLst/>
                <a:latin typeface="+mn-lt"/>
              </a:rPr>
              <a:t>các</a:t>
            </a:r>
            <a:r>
              <a:rPr lang="en-US" sz="1200" b="0" i="1" dirty="0">
                <a:solidFill>
                  <a:srgbClr val="000000"/>
                </a:solidFill>
                <a:effectLst/>
                <a:latin typeface="+mn-lt"/>
              </a:rPr>
              <a:t> </a:t>
            </a:r>
            <a:r>
              <a:rPr lang="en-US" sz="1200" b="0" i="1" dirty="0" err="1">
                <a:solidFill>
                  <a:srgbClr val="000000"/>
                </a:solidFill>
                <a:effectLst/>
                <a:latin typeface="+mn-lt"/>
              </a:rPr>
              <a:t>điểm</a:t>
            </a:r>
            <a:r>
              <a:rPr lang="en-US" sz="1200" b="0" i="1" dirty="0">
                <a:solidFill>
                  <a:srgbClr val="000000"/>
                </a:solidFill>
                <a:effectLst/>
                <a:latin typeface="+mn-lt"/>
              </a:rPr>
              <a:t> </a:t>
            </a:r>
            <a:r>
              <a:rPr lang="en-US" sz="1200" b="0" i="1" dirty="0" err="1">
                <a:solidFill>
                  <a:srgbClr val="000000"/>
                </a:solidFill>
                <a:effectLst/>
                <a:latin typeface="+mn-lt"/>
              </a:rPr>
              <a:t>sau</a:t>
            </a:r>
            <a:r>
              <a:rPr lang="en-US" sz="1200" b="0" i="1" dirty="0">
                <a:solidFill>
                  <a:srgbClr val="000000"/>
                </a:solidFill>
                <a:effectLst/>
                <a:latin typeface="+mn-lt"/>
              </a:rPr>
              <a:t> </a:t>
            </a:r>
            <a:r>
              <a:rPr lang="en-US" sz="1200" b="0" i="1" dirty="0" err="1">
                <a:solidFill>
                  <a:srgbClr val="000000"/>
                </a:solidFill>
                <a:effectLst/>
                <a:latin typeface="+mn-lt"/>
              </a:rPr>
              <a:t>đây</a:t>
            </a:r>
            <a:r>
              <a:rPr lang="en-US" sz="1200" b="0" i="1" dirty="0">
                <a:solidFill>
                  <a:srgbClr val="000000"/>
                </a:solidFill>
                <a:effectLst/>
                <a:latin typeface="+mn-lt"/>
              </a:rPr>
              <a:t> </a:t>
            </a:r>
            <a:r>
              <a:rPr lang="en-US" sz="1200" b="0" i="1" dirty="0" err="1">
                <a:solidFill>
                  <a:srgbClr val="000000"/>
                </a:solidFill>
                <a:effectLst/>
                <a:latin typeface="+mn-lt"/>
              </a:rPr>
              <a:t>và</a:t>
            </a:r>
            <a:r>
              <a:rPr lang="en-US" sz="1200" b="0" i="1" dirty="0">
                <a:solidFill>
                  <a:srgbClr val="000000"/>
                </a:solidFill>
                <a:effectLst/>
                <a:latin typeface="+mn-lt"/>
              </a:rPr>
              <a:t> </a:t>
            </a:r>
            <a:r>
              <a:rPr lang="en-US" sz="1200" b="0" i="1" dirty="0" err="1">
                <a:solidFill>
                  <a:srgbClr val="000000"/>
                </a:solidFill>
                <a:effectLst/>
                <a:latin typeface="+mn-lt"/>
              </a:rPr>
              <a:t>trình</a:t>
            </a:r>
            <a:r>
              <a:rPr lang="en-US" sz="1200" b="0" i="1" dirty="0">
                <a:solidFill>
                  <a:srgbClr val="000000"/>
                </a:solidFill>
                <a:effectLst/>
                <a:latin typeface="+mn-lt"/>
              </a:rPr>
              <a:t> </a:t>
            </a:r>
            <a:r>
              <a:rPr lang="en-US" sz="1200" b="0" i="1" dirty="0" err="1">
                <a:solidFill>
                  <a:srgbClr val="000000"/>
                </a:solidFill>
                <a:effectLst/>
                <a:latin typeface="+mn-lt"/>
              </a:rPr>
              <a:t>chiếu</a:t>
            </a:r>
            <a:r>
              <a:rPr lang="en-US" sz="1200" b="0" i="1" dirty="0">
                <a:solidFill>
                  <a:srgbClr val="000000"/>
                </a:solidFill>
                <a:effectLst/>
                <a:latin typeface="+mn-lt"/>
              </a:rPr>
              <a:t> </a:t>
            </a:r>
            <a:r>
              <a:rPr lang="en-US" sz="1200" b="0" i="1" dirty="0" err="1">
                <a:solidFill>
                  <a:srgbClr val="000000"/>
                </a:solidFill>
                <a:effectLst/>
                <a:latin typeface="+mn-lt"/>
              </a:rPr>
              <a:t>trang</a:t>
            </a:r>
            <a:r>
              <a:rPr lang="en-US" sz="1200" b="0" i="1" dirty="0">
                <a:solidFill>
                  <a:srgbClr val="000000"/>
                </a:solidFill>
                <a:effectLst/>
                <a:latin typeface="+mn-lt"/>
              </a:rPr>
              <a:t> </a:t>
            </a:r>
            <a:r>
              <a:rPr lang="en-US" sz="1200" b="0" i="1" dirty="0" err="1">
                <a:solidFill>
                  <a:srgbClr val="000000"/>
                </a:solidFill>
                <a:effectLst/>
                <a:latin typeface="+mn-lt"/>
              </a:rPr>
              <a:t>này</a:t>
            </a:r>
            <a:r>
              <a:rPr lang="en-US" sz="1200" b="0" i="1" dirty="0">
                <a:solidFill>
                  <a:srgbClr val="000000"/>
                </a:solidFill>
                <a:effectLst/>
                <a:latin typeface="+mn-lt"/>
              </a:rPr>
              <a:t>. </a:t>
            </a:r>
          </a:p>
          <a:p>
            <a:pPr algn="l" rtl="0" fontAlgn="base"/>
            <a:endParaRPr lang="en-US" sz="1200" b="0" i="1" dirty="0">
              <a:solidFill>
                <a:srgbClr val="000000"/>
              </a:solidFill>
              <a:effectLst/>
              <a:latin typeface="+mn-lt"/>
            </a:endParaRPr>
          </a:p>
          <a:p>
            <a:pPr marL="285750" indent="-285750" algn="l" rtl="0" fontAlgn="base">
              <a:buFont typeface="Arial" panose="020B0604020202020204" pitchFamily="34" charset="0"/>
              <a:buChar char="•"/>
            </a:pPr>
            <a:r>
              <a:rPr lang="vi-VN" sz="1800" b="0" i="0" dirty="0">
                <a:solidFill>
                  <a:srgbClr val="000000"/>
                </a:solidFill>
                <a:effectLst/>
                <a:latin typeface="Calibri Light" panose="020F0302020204030204" pitchFamily="34" charset="0"/>
              </a:rPr>
              <a:t>Trong phần còn lại của chuyên đề này, chúng ta sẽ tập trung vào các chiến thuật Khẩn cấp và suy nghĩ xem liệu chúng ta có thể sử dụng chúng để giải quyết các vấn đề liên quan đến </a:t>
            </a:r>
            <a:r>
              <a:rPr lang="en-US" sz="1800" b="0" i="0" dirty="0">
                <a:solidFill>
                  <a:srgbClr val="000000"/>
                </a:solidFill>
                <a:effectLst/>
                <a:latin typeface="Calibri Light" panose="020F0302020204030204" pitchFamily="34" charset="0"/>
              </a:rPr>
              <a:t>vi </a:t>
            </a:r>
            <a:r>
              <a:rPr lang="en-US" sz="1800" b="0" i="0" dirty="0" err="1">
                <a:solidFill>
                  <a:srgbClr val="000000"/>
                </a:solidFill>
                <a:effectLst/>
                <a:latin typeface="Calibri Light" panose="020F0302020204030204" pitchFamily="34" charset="0"/>
              </a:rPr>
              <a:t>phạm</a:t>
            </a:r>
            <a:r>
              <a:rPr lang="en-US" sz="1800" b="0" i="0" dirty="0">
                <a:solidFill>
                  <a:srgbClr val="000000"/>
                </a:solidFill>
                <a:effectLst/>
                <a:latin typeface="Calibri Light" panose="020F0302020204030204" pitchFamily="34" charset="0"/>
              </a:rPr>
              <a:t> </a:t>
            </a:r>
            <a:r>
              <a:rPr lang="en-US" sz="1800" b="0" i="0" dirty="0" err="1">
                <a:solidFill>
                  <a:srgbClr val="000000"/>
                </a:solidFill>
                <a:effectLst/>
                <a:latin typeface="Calibri Light" panose="020F0302020204030204" pitchFamily="34" charset="0"/>
              </a:rPr>
              <a:t>tự</a:t>
            </a:r>
            <a:r>
              <a:rPr lang="en-US" sz="1800" b="0" i="0" dirty="0">
                <a:solidFill>
                  <a:srgbClr val="000000"/>
                </a:solidFill>
                <a:effectLst/>
                <a:latin typeface="Calibri Light" panose="020F0302020204030204" pitchFamily="34" charset="0"/>
              </a:rPr>
              <a:t> do </a:t>
            </a:r>
            <a:r>
              <a:rPr lang="en-US" sz="1800" b="0" i="0" dirty="0" err="1">
                <a:solidFill>
                  <a:srgbClr val="000000"/>
                </a:solidFill>
                <a:effectLst/>
                <a:latin typeface="Calibri Light" panose="020F0302020204030204" pitchFamily="34" charset="0"/>
              </a:rPr>
              <a:t>tôn</a:t>
            </a:r>
            <a:r>
              <a:rPr lang="en-US" sz="1800" b="0" i="0" dirty="0">
                <a:solidFill>
                  <a:srgbClr val="000000"/>
                </a:solidFill>
                <a:effectLst/>
                <a:latin typeface="Calibri Light" panose="020F0302020204030204" pitchFamily="34" charset="0"/>
              </a:rPr>
              <a:t> </a:t>
            </a:r>
            <a:r>
              <a:rPr lang="en-US" sz="1800" b="0" i="0" dirty="0" err="1">
                <a:solidFill>
                  <a:srgbClr val="000000"/>
                </a:solidFill>
                <a:effectLst/>
                <a:latin typeface="Calibri Light" panose="020F0302020204030204" pitchFamily="34" charset="0"/>
              </a:rPr>
              <a:t>giáo</a:t>
            </a:r>
            <a:r>
              <a:rPr lang="en-US" sz="1800" b="0" i="0" dirty="0">
                <a:solidFill>
                  <a:srgbClr val="000000"/>
                </a:solidFill>
                <a:effectLst/>
                <a:latin typeface="Calibri Light" panose="020F0302020204030204" pitchFamily="34" charset="0"/>
              </a:rPr>
              <a:t> </a:t>
            </a:r>
            <a:r>
              <a:rPr lang="en-US" sz="1800" b="0" i="0" dirty="0" err="1">
                <a:solidFill>
                  <a:srgbClr val="000000"/>
                </a:solidFill>
                <a:effectLst/>
                <a:latin typeface="Calibri Light" panose="020F0302020204030204" pitchFamily="34" charset="0"/>
              </a:rPr>
              <a:t>hoặc</a:t>
            </a:r>
            <a:r>
              <a:rPr lang="en-US" sz="1800" b="0" i="0" dirty="0">
                <a:solidFill>
                  <a:srgbClr val="000000"/>
                </a:solidFill>
                <a:effectLst/>
                <a:latin typeface="Calibri Light" panose="020F0302020204030204" pitchFamily="34" charset="0"/>
              </a:rPr>
              <a:t> </a:t>
            </a:r>
            <a:r>
              <a:rPr lang="en-US" sz="1800" b="0" i="0" dirty="0" err="1">
                <a:solidFill>
                  <a:srgbClr val="000000"/>
                </a:solidFill>
                <a:effectLst/>
                <a:latin typeface="Calibri Light" panose="020F0302020204030204" pitchFamily="34" charset="0"/>
              </a:rPr>
              <a:t>niềm</a:t>
            </a:r>
            <a:r>
              <a:rPr lang="en-US" sz="1800" b="0" i="0" dirty="0">
                <a:solidFill>
                  <a:srgbClr val="000000"/>
                </a:solidFill>
                <a:effectLst/>
                <a:latin typeface="Calibri Light" panose="020F0302020204030204" pitchFamily="34" charset="0"/>
              </a:rPr>
              <a:t> tin</a:t>
            </a:r>
            <a:r>
              <a:rPr lang="vi-VN" sz="1800" b="0" i="0" dirty="0">
                <a:solidFill>
                  <a:srgbClr val="000000"/>
                </a:solidFill>
                <a:effectLst/>
                <a:latin typeface="Calibri Light" panose="020F0302020204030204" pitchFamily="34" charset="0"/>
              </a:rPr>
              <a:t> trong cộng đồng của mình hay không. Chúng ta sẽ xem xét các chiến thuật khác trong phần tiếp theo. </a:t>
            </a:r>
          </a:p>
          <a:p>
            <a:pPr marL="285750" indent="-285750" algn="l" rtl="0" fontAlgn="base">
              <a:buFont typeface="Arial" panose="020B0604020202020204" pitchFamily="34" charset="0"/>
              <a:buChar char="•"/>
            </a:pPr>
            <a:r>
              <a:rPr lang="vi-VN" sz="1800" b="0" i="0" dirty="0">
                <a:solidFill>
                  <a:srgbClr val="000000"/>
                </a:solidFill>
                <a:effectLst/>
                <a:latin typeface="Calibri Light" panose="020F0302020204030204" pitchFamily="34" charset="0"/>
              </a:rPr>
              <a:t>Thông qua bài tập này, chúng ta vừa tìm hiểu về các chiến thuật khẩn cấp vừa đưa ra nhiều ý tưởng nhất có thể thực hiện trong cộng đồng của mình. Suy nghĩ </a:t>
            </a:r>
            <a:r>
              <a:rPr lang="vi-VN" sz="1800" b="0" i="0" dirty="0">
                <a:solidFill>
                  <a:srgbClr val="000000"/>
                </a:solidFill>
                <a:effectLst/>
                <a:latin typeface="Calibri" panose="020F0502020204030204" pitchFamily="34" charset="0"/>
              </a:rPr>
              <a:t>– </a:t>
            </a:r>
            <a:r>
              <a:rPr lang="vi-VN" sz="1800" b="0" i="0" dirty="0">
                <a:solidFill>
                  <a:srgbClr val="000000"/>
                </a:solidFill>
                <a:effectLst/>
                <a:latin typeface="Calibri Light" panose="020F0302020204030204" pitchFamily="34" charset="0"/>
              </a:rPr>
              <a:t>tôi có thể làm gì, chúng ta có thể làm gì và chúng ta có thể khuyến khích người khác làm gì? </a:t>
            </a:r>
          </a:p>
          <a:p>
            <a:pPr marL="285750" indent="-285750" algn="l" rtl="0" fontAlgn="base">
              <a:buFont typeface="Arial" panose="020B0604020202020204" pitchFamily="34" charset="0"/>
              <a:buChar char="•"/>
            </a:pPr>
            <a:r>
              <a:rPr lang="vi-VN" sz="1800" b="0" i="0" dirty="0">
                <a:solidFill>
                  <a:srgbClr val="000000"/>
                </a:solidFill>
                <a:effectLst/>
                <a:latin typeface="Calibri Light" panose="020F0302020204030204" pitchFamily="34" charset="0"/>
              </a:rPr>
              <a:t>Nhưng trước khi bắt đầu, chúng ta hãy tự nhắc nhở bản thân về những gì đã cấu thành "trường hợp khẩn cấp" trong tự do tôn giáo hoặc niềm tin. </a:t>
            </a:r>
          </a:p>
          <a:p>
            <a:pPr marL="285750" indent="-285750" algn="l" rtl="0" fontAlgn="base">
              <a:buFont typeface="Arial" panose="020B0604020202020204" pitchFamily="34" charset="0"/>
              <a:buChar char="•"/>
            </a:pPr>
            <a:r>
              <a:rPr lang="vi-VN" sz="1800" b="0" i="0" dirty="0">
                <a:solidFill>
                  <a:srgbClr val="000000"/>
                </a:solidFill>
                <a:effectLst/>
                <a:latin typeface="Calibri Light" panose="020F0302020204030204" pitchFamily="34" charset="0"/>
              </a:rPr>
              <a:t>Các chiến thuật khẩn cấp được sử dụng khi một hành vi lạm dụng nhân quyền cụ thể đang xảy ra hoặc sắp xảy ra với một người cụ thể ở một nơi cụ thể. Vì vậy, chúng ta đang cố gắng giải quyết các loại vi phạm FORB nào với những chiến thuật này?</a:t>
            </a:r>
            <a:r>
              <a:rPr lang="vi-VN" sz="1800" b="0" i="0" dirty="0">
                <a:solidFill>
                  <a:srgbClr val="000000"/>
                </a:solidFill>
                <a:effectLst/>
                <a:latin typeface="WordVisiCarriageReturn_MSFontService"/>
              </a:rPr>
              <a:t> </a:t>
            </a:r>
            <a:br>
              <a:rPr lang="vi-VN" sz="1800" b="0" i="0" dirty="0">
                <a:solidFill>
                  <a:srgbClr val="000000"/>
                </a:solidFill>
                <a:effectLst/>
                <a:latin typeface="WordVisiCarriageReturn_MSFontService"/>
              </a:rPr>
            </a:br>
            <a:r>
              <a:rPr lang="vi-VN" sz="1800" b="0" i="0" dirty="0">
                <a:solidFill>
                  <a:srgbClr val="000000"/>
                </a:solidFill>
                <a:effectLst/>
                <a:latin typeface="Calibri Light" panose="020F0302020204030204" pitchFamily="34" charset="0"/>
              </a:rPr>
              <a:t>Trình chiếu trang PowerPoint 24 và đọc các ví dụ sau: </a:t>
            </a:r>
          </a:p>
          <a:p>
            <a:pPr marL="742950" lvl="1" indent="-285750" algn="l" rtl="0" fontAlgn="base">
              <a:buFont typeface="Courier New" panose="02070309020205020404" pitchFamily="49" charset="0"/>
              <a:buChar char="o"/>
            </a:pPr>
            <a:r>
              <a:rPr lang="vi-VN" sz="1800" b="0" i="0" dirty="0">
                <a:solidFill>
                  <a:srgbClr val="000000"/>
                </a:solidFill>
                <a:effectLst/>
                <a:latin typeface="Calibri Light" panose="020F0302020204030204" pitchFamily="34" charset="0"/>
              </a:rPr>
              <a:t>Quấy rối </a:t>
            </a:r>
            <a:r>
              <a:rPr lang="vi-VN" sz="1800" b="0" i="0" dirty="0">
                <a:solidFill>
                  <a:srgbClr val="000000"/>
                </a:solidFill>
                <a:effectLst/>
                <a:latin typeface="Calibri" panose="020F0502020204030204" pitchFamily="34" charset="0"/>
              </a:rPr>
              <a:t>– </a:t>
            </a:r>
            <a:r>
              <a:rPr lang="vi-VN" sz="1800" b="0" i="0" dirty="0">
                <a:solidFill>
                  <a:srgbClr val="000000"/>
                </a:solidFill>
                <a:effectLst/>
                <a:latin typeface="Calibri Light" panose="020F0302020204030204" pitchFamily="34" charset="0"/>
              </a:rPr>
              <a:t>ví dụ quấy rối phụ nữ thiểu số trên đường phố </a:t>
            </a:r>
          </a:p>
          <a:p>
            <a:pPr marL="742950" lvl="1" indent="-285750" algn="l" rtl="0" fontAlgn="base">
              <a:buFont typeface="Courier New" panose="02070309020205020404" pitchFamily="49" charset="0"/>
              <a:buChar char="o"/>
            </a:pPr>
            <a:r>
              <a:rPr lang="vi-VN" sz="1800" b="0" i="0" dirty="0">
                <a:solidFill>
                  <a:srgbClr val="000000"/>
                </a:solidFill>
                <a:effectLst/>
                <a:latin typeface="Calibri Light" panose="020F0302020204030204" pitchFamily="34" charset="0"/>
              </a:rPr>
              <a:t>Lời nói căm thù (trực tuyến hoặc trực tiếp) </a:t>
            </a:r>
          </a:p>
          <a:p>
            <a:pPr marL="742950" lvl="1" indent="-285750" algn="l" rtl="0" fontAlgn="base">
              <a:buFont typeface="Courier New" panose="02070309020205020404" pitchFamily="49" charset="0"/>
              <a:buChar char="o"/>
            </a:pPr>
            <a:r>
              <a:rPr lang="vi-VN" sz="1800" b="0" i="0" dirty="0">
                <a:solidFill>
                  <a:srgbClr val="000000"/>
                </a:solidFill>
                <a:effectLst/>
                <a:latin typeface="Calibri Light" panose="020F0302020204030204" pitchFamily="34" charset="0"/>
              </a:rPr>
              <a:t>Căm thù những tội ác như phá hoại hoặc hành hung </a:t>
            </a:r>
          </a:p>
          <a:p>
            <a:pPr marL="742950" lvl="1" indent="-285750" algn="l" rtl="0" fontAlgn="base">
              <a:buFont typeface="Courier New" panose="02070309020205020404" pitchFamily="49" charset="0"/>
              <a:buChar char="o"/>
            </a:pPr>
            <a:r>
              <a:rPr lang="vi-VN" sz="1800" b="0" i="0" dirty="0">
                <a:solidFill>
                  <a:srgbClr val="000000"/>
                </a:solidFill>
                <a:effectLst/>
                <a:latin typeface="Calibri Light" panose="020F0302020204030204" pitchFamily="34" charset="0"/>
              </a:rPr>
              <a:t>Tấn công nơi thờ tự </a:t>
            </a:r>
          </a:p>
          <a:p>
            <a:pPr marL="742950" lvl="1" indent="-285750" algn="l" rtl="0" fontAlgn="base">
              <a:buFont typeface="Courier New" panose="02070309020205020404" pitchFamily="49" charset="0"/>
              <a:buChar char="o"/>
            </a:pPr>
            <a:r>
              <a:rPr lang="vi-VN" sz="1800" b="0" i="0" dirty="0">
                <a:solidFill>
                  <a:srgbClr val="000000"/>
                </a:solidFill>
                <a:effectLst/>
                <a:latin typeface="Calibri Light" panose="020F0302020204030204" pitchFamily="34" charset="0"/>
              </a:rPr>
              <a:t>Bạo lực cộng đồng </a:t>
            </a:r>
          </a:p>
          <a:p>
            <a:pPr marL="742950" lvl="1" indent="-285750" algn="l" rtl="0" fontAlgn="base">
              <a:buFont typeface="Courier New" panose="02070309020205020404" pitchFamily="49" charset="0"/>
              <a:buChar char="o"/>
            </a:pPr>
            <a:r>
              <a:rPr lang="vi-VN" sz="1800" b="0" i="0" dirty="0">
                <a:solidFill>
                  <a:srgbClr val="000000"/>
                </a:solidFill>
                <a:effectLst/>
                <a:latin typeface="Calibri Light" panose="020F0302020204030204" pitchFamily="34" charset="0"/>
              </a:rPr>
              <a:t>Bắt giữ tùy tiện</a:t>
            </a:r>
          </a:p>
          <a:p>
            <a:pPr algn="l" rtl="0" fontAlgn="base"/>
            <a:endParaRPr lang="en-US" sz="1200" b="0" i="1" dirty="0">
              <a:solidFill>
                <a:srgbClr val="000000"/>
              </a:solidFill>
              <a:effectLst/>
              <a:latin typeface="+mn-lt"/>
            </a:endParaRPr>
          </a:p>
          <a:p>
            <a:pPr algn="l" rtl="0" fontAlgn="base"/>
            <a:endParaRPr lang="en-US" sz="1200" b="0" i="0" dirty="0">
              <a:solidFill>
                <a:srgbClr val="000000"/>
              </a:solidFill>
              <a:effectLst/>
              <a:latin typeface="+mn-lt"/>
              <a:cs typeface="Calibri"/>
            </a:endParaRPr>
          </a:p>
          <a:p>
            <a:pPr marL="171450" indent="-171450" algn="l" rtl="0" fontAlgn="base">
              <a:buFont typeface="Arial" panose="020B0604020202020204" pitchFamily="34" charset="0"/>
              <a:buChar char="•"/>
            </a:pP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523315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1" i="0" dirty="0" err="1">
                <a:solidFill>
                  <a:srgbClr val="000000"/>
                </a:solidFill>
                <a:effectLst/>
                <a:latin typeface="Calibri" panose="020F0502020204030204" pitchFamily="34" charset="0"/>
              </a:rPr>
              <a:t>Nhận</a:t>
            </a:r>
            <a:r>
              <a:rPr lang="sv-SE" sz="1800" b="1" i="0" dirty="0">
                <a:solidFill>
                  <a:srgbClr val="000000"/>
                </a:solidFill>
                <a:effectLst/>
                <a:latin typeface="Calibri" panose="020F0502020204030204" pitchFamily="34" charset="0"/>
              </a:rPr>
              <a:t> </a:t>
            </a:r>
            <a:r>
              <a:rPr lang="sv-SE" sz="1800" b="1" i="0" dirty="0" err="1">
                <a:solidFill>
                  <a:srgbClr val="000000"/>
                </a:solidFill>
                <a:effectLst/>
                <a:latin typeface="Calibri" panose="020F0502020204030204" pitchFamily="34" charset="0"/>
              </a:rPr>
              <a:t>xét</a:t>
            </a:r>
            <a:r>
              <a:rPr lang="sv-SE" sz="1800" b="1" i="0" dirty="0">
                <a:solidFill>
                  <a:srgbClr val="000000"/>
                </a:solidFill>
                <a:effectLst/>
                <a:latin typeface="Calibri" panose="020F0502020204030204" pitchFamily="34" charset="0"/>
              </a:rPr>
              <a:t> </a:t>
            </a:r>
            <a:r>
              <a:rPr lang="sv-SE" sz="1800" b="1" i="0" dirty="0" err="1">
                <a:solidFill>
                  <a:srgbClr val="000000"/>
                </a:solidFill>
                <a:effectLst/>
                <a:latin typeface="Calibri" panose="020F0502020204030204" pitchFamily="34" charset="0"/>
              </a:rPr>
              <a:t>kết</a:t>
            </a:r>
            <a:r>
              <a:rPr lang="sv-SE" sz="1800" b="1" i="0" dirty="0">
                <a:solidFill>
                  <a:srgbClr val="000000"/>
                </a:solidFill>
                <a:effectLst/>
                <a:latin typeface="Calibri" panose="020F0502020204030204" pitchFamily="34" charset="0"/>
              </a:rPr>
              <a:t> </a:t>
            </a:r>
            <a:r>
              <a:rPr lang="sv-SE" sz="1800" b="1" i="0" dirty="0" err="1">
                <a:solidFill>
                  <a:srgbClr val="000000"/>
                </a:solidFill>
                <a:effectLst/>
                <a:latin typeface="Calibri" panose="020F0502020204030204" pitchFamily="34" charset="0"/>
              </a:rPr>
              <a:t>luận</a:t>
            </a:r>
            <a:r>
              <a:rPr lang="sv-SE" sz="1800" b="1" i="0" dirty="0">
                <a:solidFill>
                  <a:srgbClr val="000000"/>
                </a:solidFill>
                <a:effectLst/>
                <a:latin typeface="Calibri" panose="020F0502020204030204" pitchFamily="34" charset="0"/>
              </a:rPr>
              <a:t> </a:t>
            </a:r>
            <a:br>
              <a:rPr lang="en-US" sz="1200" b="0" i="0" dirty="0">
                <a:effectLst/>
                <a:latin typeface="+mn-lt"/>
              </a:rPr>
            </a:br>
            <a:r>
              <a:rPr lang="en-US" sz="1200" b="0" i="1" dirty="0" err="1">
                <a:solidFill>
                  <a:srgbClr val="000000"/>
                </a:solidFill>
                <a:effectLst/>
                <a:latin typeface="+mn-lt"/>
                <a:cs typeface="Calibri"/>
              </a:rPr>
              <a:t>Kết</a:t>
            </a:r>
            <a:r>
              <a:rPr lang="en-US" sz="1200" b="0" i="1" dirty="0">
                <a:solidFill>
                  <a:srgbClr val="000000"/>
                </a:solidFill>
                <a:effectLst/>
                <a:latin typeface="+mn-lt"/>
                <a:cs typeface="Calibri"/>
              </a:rPr>
              <a:t> </a:t>
            </a:r>
            <a:r>
              <a:rPr lang="en-US" sz="1200" b="0" i="1" dirty="0" err="1">
                <a:solidFill>
                  <a:srgbClr val="000000"/>
                </a:solidFill>
                <a:effectLst/>
                <a:latin typeface="+mn-lt"/>
                <a:cs typeface="Calibri"/>
              </a:rPr>
              <a:t>thúc</a:t>
            </a:r>
            <a:r>
              <a:rPr lang="en-US" sz="1200" b="0" i="1" dirty="0">
                <a:solidFill>
                  <a:srgbClr val="000000"/>
                </a:solidFill>
                <a:effectLst/>
                <a:latin typeface="+mn-lt"/>
                <a:cs typeface="Calibri"/>
              </a:rPr>
              <a:t> </a:t>
            </a:r>
            <a:r>
              <a:rPr lang="en-US" sz="1200" b="0" i="1" dirty="0" err="1">
                <a:solidFill>
                  <a:srgbClr val="000000"/>
                </a:solidFill>
                <a:effectLst/>
                <a:latin typeface="+mn-lt"/>
                <a:cs typeface="Calibri"/>
              </a:rPr>
              <a:t>buổi</a:t>
            </a:r>
            <a:r>
              <a:rPr lang="en-US" sz="1200" b="0" i="1" dirty="0">
                <a:solidFill>
                  <a:srgbClr val="000000"/>
                </a:solidFill>
                <a:effectLst/>
                <a:latin typeface="+mn-lt"/>
                <a:cs typeface="Calibri"/>
              </a:rPr>
              <a:t> </a:t>
            </a:r>
            <a:r>
              <a:rPr lang="en-US" sz="1200" b="0" i="1" dirty="0" err="1">
                <a:solidFill>
                  <a:srgbClr val="000000"/>
                </a:solidFill>
                <a:effectLst/>
                <a:latin typeface="+mn-lt"/>
                <a:cs typeface="Calibri"/>
              </a:rPr>
              <a:t>học</a:t>
            </a:r>
            <a:r>
              <a:rPr lang="en-US" sz="1200" b="0" i="1" dirty="0">
                <a:solidFill>
                  <a:srgbClr val="000000"/>
                </a:solidFill>
                <a:effectLst/>
                <a:latin typeface="+mn-lt"/>
                <a:cs typeface="Calibri"/>
              </a:rPr>
              <a:t> </a:t>
            </a:r>
            <a:r>
              <a:rPr lang="en-US" sz="1200" b="0" i="1" dirty="0" err="1">
                <a:solidFill>
                  <a:srgbClr val="000000"/>
                </a:solidFill>
                <a:effectLst/>
                <a:latin typeface="+mn-lt"/>
                <a:cs typeface="Calibri"/>
              </a:rPr>
              <a:t>bằng</a:t>
            </a:r>
            <a:r>
              <a:rPr lang="en-US" sz="1200" b="0" i="1" dirty="0">
                <a:solidFill>
                  <a:srgbClr val="000000"/>
                </a:solidFill>
                <a:effectLst/>
                <a:latin typeface="+mn-lt"/>
                <a:cs typeface="Calibri"/>
              </a:rPr>
              <a:t> </a:t>
            </a:r>
            <a:r>
              <a:rPr lang="en-US" sz="1200" b="0" i="1" dirty="0" err="1">
                <a:solidFill>
                  <a:srgbClr val="000000"/>
                </a:solidFill>
                <a:effectLst/>
                <a:latin typeface="+mn-lt"/>
                <a:cs typeface="Calibri"/>
              </a:rPr>
              <a:t>cách</a:t>
            </a:r>
            <a:r>
              <a:rPr lang="en-US" sz="1200" b="0" i="1" dirty="0">
                <a:solidFill>
                  <a:srgbClr val="000000"/>
                </a:solidFill>
                <a:effectLst/>
                <a:latin typeface="+mn-lt"/>
                <a:cs typeface="Calibri"/>
              </a:rPr>
              <a:t> chia </a:t>
            </a:r>
            <a:r>
              <a:rPr lang="en-US" sz="1200" b="0" i="1" dirty="0" err="1">
                <a:solidFill>
                  <a:srgbClr val="000000"/>
                </a:solidFill>
                <a:effectLst/>
                <a:latin typeface="+mn-lt"/>
                <a:cs typeface="Calibri"/>
              </a:rPr>
              <a:t>sẻ</a:t>
            </a:r>
            <a:r>
              <a:rPr lang="en-US" sz="1200" b="0" i="1" dirty="0">
                <a:solidFill>
                  <a:srgbClr val="000000"/>
                </a:solidFill>
                <a:effectLst/>
                <a:latin typeface="+mn-lt"/>
                <a:cs typeface="Calibri"/>
              </a:rPr>
              <a:t> </a:t>
            </a:r>
            <a:r>
              <a:rPr lang="en-US" sz="1200" b="0" i="1" dirty="0" err="1">
                <a:solidFill>
                  <a:srgbClr val="000000"/>
                </a:solidFill>
                <a:effectLst/>
                <a:latin typeface="+mn-lt"/>
                <a:cs typeface="Calibri"/>
              </a:rPr>
              <a:t>các</a:t>
            </a:r>
            <a:r>
              <a:rPr lang="en-US" sz="1200" b="0" i="1" dirty="0">
                <a:solidFill>
                  <a:srgbClr val="000000"/>
                </a:solidFill>
                <a:effectLst/>
                <a:latin typeface="+mn-lt"/>
                <a:cs typeface="Calibri"/>
              </a:rPr>
              <a:t> </a:t>
            </a:r>
            <a:r>
              <a:rPr lang="en-US" sz="1200" b="0" i="1" dirty="0" err="1">
                <a:solidFill>
                  <a:srgbClr val="000000"/>
                </a:solidFill>
                <a:effectLst/>
                <a:latin typeface="+mn-lt"/>
                <a:cs typeface="Calibri"/>
              </a:rPr>
              <a:t>nhận</a:t>
            </a:r>
            <a:r>
              <a:rPr lang="en-US" sz="1200" b="0" i="1" dirty="0">
                <a:solidFill>
                  <a:srgbClr val="000000"/>
                </a:solidFill>
                <a:effectLst/>
                <a:latin typeface="+mn-lt"/>
                <a:cs typeface="Calibri"/>
              </a:rPr>
              <a:t> </a:t>
            </a:r>
            <a:r>
              <a:rPr lang="en-US" sz="1200" b="0" i="1" dirty="0" err="1">
                <a:solidFill>
                  <a:srgbClr val="000000"/>
                </a:solidFill>
                <a:effectLst/>
                <a:latin typeface="+mn-lt"/>
                <a:cs typeface="Calibri"/>
              </a:rPr>
              <a:t>xét</a:t>
            </a:r>
            <a:r>
              <a:rPr lang="en-US" sz="1200" b="0" i="1" dirty="0">
                <a:solidFill>
                  <a:srgbClr val="000000"/>
                </a:solidFill>
                <a:effectLst/>
                <a:latin typeface="+mn-lt"/>
                <a:cs typeface="Calibri"/>
              </a:rPr>
              <a:t> </a:t>
            </a:r>
            <a:r>
              <a:rPr lang="en-US" sz="1200" b="0" i="1" dirty="0" err="1">
                <a:solidFill>
                  <a:srgbClr val="000000"/>
                </a:solidFill>
                <a:effectLst/>
                <a:latin typeface="+mn-lt"/>
                <a:cs typeface="Calibri"/>
              </a:rPr>
              <a:t>sau</a:t>
            </a:r>
            <a:r>
              <a:rPr lang="en-US" sz="1200" b="0" i="1" dirty="0">
                <a:solidFill>
                  <a:srgbClr val="000000"/>
                </a:solidFill>
                <a:effectLst/>
                <a:latin typeface="+mn-lt"/>
                <a:cs typeface="Calibri"/>
              </a:rPr>
              <a:t>, </a:t>
            </a:r>
            <a:r>
              <a:rPr lang="en-US" sz="1200" b="0" i="1" dirty="0" err="1">
                <a:solidFill>
                  <a:srgbClr val="000000"/>
                </a:solidFill>
                <a:effectLst/>
                <a:latin typeface="+mn-lt"/>
                <a:cs typeface="Calibri"/>
              </a:rPr>
              <a:t>hiển</a:t>
            </a:r>
            <a:r>
              <a:rPr lang="en-US" sz="1200" b="0" i="1" dirty="0">
                <a:solidFill>
                  <a:srgbClr val="000000"/>
                </a:solidFill>
                <a:effectLst/>
                <a:latin typeface="+mn-lt"/>
                <a:cs typeface="Calibri"/>
              </a:rPr>
              <a:t> </a:t>
            </a:r>
            <a:r>
              <a:rPr lang="en-US" sz="1200" b="0" i="1" dirty="0" err="1">
                <a:solidFill>
                  <a:srgbClr val="000000"/>
                </a:solidFill>
                <a:effectLst/>
                <a:latin typeface="+mn-lt"/>
                <a:cs typeface="Calibri"/>
              </a:rPr>
              <a:t>thị</a:t>
            </a:r>
            <a:r>
              <a:rPr lang="en-US" sz="1200" b="0" i="1" dirty="0">
                <a:solidFill>
                  <a:srgbClr val="000000"/>
                </a:solidFill>
                <a:effectLst/>
                <a:latin typeface="+mn-lt"/>
                <a:cs typeface="Calibri"/>
              </a:rPr>
              <a:t> </a:t>
            </a:r>
            <a:r>
              <a:rPr lang="en-US" sz="1200" b="0" i="1" dirty="0" err="1">
                <a:solidFill>
                  <a:srgbClr val="000000"/>
                </a:solidFill>
                <a:effectLst/>
                <a:latin typeface="+mn-lt"/>
                <a:cs typeface="Calibri"/>
              </a:rPr>
              <a:t>các</a:t>
            </a:r>
            <a:r>
              <a:rPr lang="en-US" sz="1200" b="0" i="1" dirty="0">
                <a:solidFill>
                  <a:srgbClr val="000000"/>
                </a:solidFill>
                <a:effectLst/>
                <a:latin typeface="+mn-lt"/>
                <a:cs typeface="Calibri"/>
              </a:rPr>
              <a:t> </a:t>
            </a:r>
            <a:r>
              <a:rPr lang="en-US" sz="1200" b="0" i="1" dirty="0" err="1">
                <a:solidFill>
                  <a:srgbClr val="000000"/>
                </a:solidFill>
                <a:effectLst/>
                <a:latin typeface="+mn-lt"/>
                <a:cs typeface="Calibri"/>
              </a:rPr>
              <a:t>trang</a:t>
            </a:r>
            <a:r>
              <a:rPr lang="en-US" sz="1200" b="0" i="1" dirty="0">
                <a:solidFill>
                  <a:srgbClr val="000000"/>
                </a:solidFill>
                <a:effectLst/>
                <a:latin typeface="+mn-lt"/>
                <a:cs typeface="Calibri"/>
              </a:rPr>
              <a:t> </a:t>
            </a:r>
            <a:r>
              <a:rPr lang="en-US" sz="1200" b="0" i="1" dirty="0" err="1">
                <a:solidFill>
                  <a:srgbClr val="000000"/>
                </a:solidFill>
                <a:effectLst/>
                <a:latin typeface="+mn-lt"/>
                <a:cs typeface="Calibri"/>
              </a:rPr>
              <a:t>trình</a:t>
            </a:r>
            <a:r>
              <a:rPr lang="en-US" sz="1200" b="0" i="1" dirty="0">
                <a:solidFill>
                  <a:srgbClr val="000000"/>
                </a:solidFill>
                <a:effectLst/>
                <a:latin typeface="+mn-lt"/>
                <a:cs typeface="Calibri"/>
              </a:rPr>
              <a:t> </a:t>
            </a:r>
            <a:r>
              <a:rPr lang="en-US" sz="1200" b="0" i="1" dirty="0" err="1">
                <a:solidFill>
                  <a:srgbClr val="000000"/>
                </a:solidFill>
                <a:effectLst/>
                <a:latin typeface="+mn-lt"/>
                <a:cs typeface="Calibri"/>
              </a:rPr>
              <a:t>bày</a:t>
            </a:r>
            <a:r>
              <a:rPr lang="en-US" sz="1200" b="0" i="1" dirty="0">
                <a:solidFill>
                  <a:srgbClr val="000000"/>
                </a:solidFill>
                <a:effectLst/>
                <a:latin typeface="+mn-lt"/>
                <a:cs typeface="Calibri"/>
              </a:rPr>
              <a:t> </a:t>
            </a:r>
            <a:r>
              <a:rPr lang="en-US" sz="1200" i="1" dirty="0">
                <a:solidFill>
                  <a:srgbClr val="000000"/>
                </a:solidFill>
                <a:latin typeface="+mn-lt"/>
                <a:cs typeface="Calibri"/>
              </a:rPr>
              <a:t>26-28</a:t>
            </a:r>
            <a:r>
              <a:rPr lang="en-US" sz="1200" b="0" i="1" dirty="0">
                <a:solidFill>
                  <a:srgbClr val="000000"/>
                </a:solidFill>
                <a:effectLst/>
                <a:latin typeface="+mn-lt"/>
                <a:cs typeface="Calibri"/>
              </a:rPr>
              <a:t>:</a:t>
            </a:r>
            <a:r>
              <a:rPr lang="en-US" sz="1200" b="0" i="0" dirty="0">
                <a:solidFill>
                  <a:srgbClr val="000000"/>
                </a:solidFill>
                <a:effectLst/>
                <a:latin typeface="+mn-lt"/>
                <a:cs typeface="Calibri"/>
              </a:rPr>
              <a:t> </a:t>
            </a:r>
          </a:p>
          <a:p>
            <a:pPr algn="l" rtl="0" fontAlgn="base"/>
            <a:endParaRPr lang="en-US" sz="1200" b="0" i="0" dirty="0">
              <a:solidFill>
                <a:srgbClr val="000000"/>
              </a:solidFill>
              <a:effectLst/>
              <a:latin typeface="+mn-lt"/>
              <a:cs typeface="Calibri"/>
            </a:endParaRPr>
          </a:p>
          <a:p>
            <a:pPr algn="l" rtl="0" fontAlgn="base"/>
            <a:r>
              <a:rPr lang="sv-SE" sz="1800" b="0" i="0" dirty="0">
                <a:solidFill>
                  <a:srgbClr val="000000"/>
                </a:solidFill>
                <a:effectLst/>
                <a:latin typeface="Calibri Light" panose="020F0302020204030204" pitchFamily="34" charset="0"/>
              </a:rPr>
              <a:t>T</a:t>
            </a:r>
            <a:r>
              <a:rPr lang="vi-VN" sz="1800" b="0" i="0" dirty="0">
                <a:solidFill>
                  <a:srgbClr val="000000"/>
                </a:solidFill>
                <a:effectLst/>
                <a:latin typeface="Calibri Light" panose="020F0302020204030204" pitchFamily="34" charset="0"/>
              </a:rPr>
              <a:t>rước đó, chúng ta đã nói về những cách để chuyển từ người ngoài cuộc trở thành người chữa lành. Chúng ta đã nói về việc xây dựng các mối quan hệ, làm việc cùng nhau, tìm kiếm thông tin và lập kế hoạch và chuẩn bị. </a:t>
            </a:r>
            <a:endParaRPr lang="en-US" sz="1200" b="0" i="0" dirty="0">
              <a:solidFill>
                <a:srgbClr val="000000"/>
              </a:solidFill>
              <a:effectLst/>
              <a:latin typeface="+mn-lt"/>
              <a:cs typeface="Calibri"/>
            </a:endParaRPr>
          </a:p>
          <a:p>
            <a:pPr algn="l" rtl="0" fontAlgn="base"/>
            <a:r>
              <a:rPr lang="en-US" sz="1200" b="0" i="0" dirty="0">
                <a:solidFill>
                  <a:srgbClr val="000000"/>
                </a:solidFill>
                <a:effectLst/>
                <a:latin typeface="+mn-lt"/>
              </a:rPr>
              <a:t> </a:t>
            </a:r>
          </a:p>
          <a:p>
            <a:pPr algn="l" rtl="0" fontAlgn="base"/>
            <a:endParaRPr lang="en-US" sz="1200" b="0" i="0" dirty="0">
              <a:solidFill>
                <a:srgbClr val="000000"/>
              </a:solidFill>
              <a:effectLst/>
              <a:latin typeface="+mn-lt"/>
            </a:endParaRPr>
          </a:p>
          <a:p>
            <a:pPr algn="l" rtl="0" fontAlgn="base"/>
            <a:endParaRPr lang="en-US" sz="1200" b="0" i="0" dirty="0">
              <a:solidFill>
                <a:srgbClr val="000000"/>
              </a:solidFill>
              <a:effectLst/>
              <a:latin typeface="+mn-lt"/>
            </a:endParaRPr>
          </a:p>
          <a:p>
            <a:pPr algn="l" rtl="0" fontAlgn="base"/>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26</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b="0" i="0" dirty="0">
                <a:solidFill>
                  <a:srgbClr val="000000"/>
                </a:solidFill>
                <a:effectLst/>
                <a:latin typeface="+mn-lt"/>
                <a:cs typeface="Calibri"/>
              </a:rPr>
              <a:t>Liên quan đến các chiến thuật khẩn cấp, điều này liên quan đến việc hỏi các câu hỏi mà chúng ta vừa thảo luận. Ví dụ: </a:t>
            </a:r>
          </a:p>
          <a:p>
            <a:pPr fontAlgn="base"/>
            <a:endParaRPr lang="vi-VN" sz="1200" b="0" i="0" dirty="0">
              <a:solidFill>
                <a:srgbClr val="000000"/>
              </a:solidFill>
              <a:effectLst/>
              <a:latin typeface="+mn-lt"/>
              <a:cs typeface="Calibri"/>
            </a:endParaRPr>
          </a:p>
          <a:p>
            <a:pPr marL="171450" indent="-171450" fontAlgn="base">
              <a:buFont typeface="Arial" panose="020B0604020202020204" pitchFamily="34" charset="0"/>
              <a:buChar char="•"/>
            </a:pPr>
            <a:r>
              <a:rPr lang="vi-VN" sz="1200" b="0" i="0" dirty="0">
                <a:solidFill>
                  <a:srgbClr val="000000"/>
                </a:solidFill>
                <a:effectLst/>
                <a:latin typeface="+mn-lt"/>
                <a:cs typeface="Calibri"/>
              </a:rPr>
              <a:t>Xác định ai có thể bị ảnh hưởng bởi các trường hợp khẩn cấp </a:t>
            </a:r>
            <a:r>
              <a:rPr lang="en-US" sz="1200" b="0" i="0" dirty="0" err="1">
                <a:solidFill>
                  <a:srgbClr val="000000"/>
                </a:solidFill>
                <a:effectLst/>
                <a:latin typeface="+mn-lt"/>
                <a:cs typeface="Calibri"/>
              </a:rPr>
              <a:t>về</a:t>
            </a:r>
            <a:r>
              <a:rPr lang="en-US" sz="1200" b="0" i="0" dirty="0">
                <a:solidFill>
                  <a:srgbClr val="000000"/>
                </a:solidFill>
                <a:effectLst/>
                <a:latin typeface="+mn-lt"/>
                <a:cs typeface="Calibri"/>
              </a:rPr>
              <a:t> </a:t>
            </a:r>
            <a:r>
              <a:rPr lang="en-US" sz="1200" b="0" i="0" dirty="0" err="1">
                <a:solidFill>
                  <a:srgbClr val="000000"/>
                </a:solidFill>
                <a:effectLst/>
                <a:latin typeface="+mn-lt"/>
                <a:cs typeface="Calibri"/>
              </a:rPr>
              <a:t>Tự</a:t>
            </a:r>
            <a:r>
              <a:rPr lang="en-US" sz="1200" b="0" i="0" dirty="0">
                <a:solidFill>
                  <a:srgbClr val="000000"/>
                </a:solidFill>
                <a:effectLst/>
                <a:latin typeface="+mn-lt"/>
                <a:cs typeface="Calibri"/>
              </a:rPr>
              <a:t> do </a:t>
            </a:r>
            <a:r>
              <a:rPr lang="en-US" sz="1200" b="0" i="0" dirty="0" err="1">
                <a:solidFill>
                  <a:srgbClr val="000000"/>
                </a:solidFill>
                <a:effectLst/>
                <a:latin typeface="+mn-lt"/>
                <a:cs typeface="Calibri"/>
              </a:rPr>
              <a:t>tôn</a:t>
            </a:r>
            <a:r>
              <a:rPr lang="en-US" sz="1200" b="0" i="0" dirty="0">
                <a:solidFill>
                  <a:srgbClr val="000000"/>
                </a:solidFill>
                <a:effectLst/>
                <a:latin typeface="+mn-lt"/>
                <a:cs typeface="Calibri"/>
              </a:rPr>
              <a:t> </a:t>
            </a:r>
            <a:r>
              <a:rPr lang="en-US" sz="1200" b="0" i="0" dirty="0" err="1">
                <a:solidFill>
                  <a:srgbClr val="000000"/>
                </a:solidFill>
                <a:effectLst/>
                <a:latin typeface="+mn-lt"/>
                <a:cs typeface="Calibri"/>
              </a:rPr>
              <a:t>giáo</a:t>
            </a:r>
            <a:r>
              <a:rPr lang="en-US" sz="1200" b="0" i="0" dirty="0">
                <a:solidFill>
                  <a:srgbClr val="000000"/>
                </a:solidFill>
                <a:effectLst/>
                <a:latin typeface="+mn-lt"/>
                <a:cs typeface="Calibri"/>
              </a:rPr>
              <a:t> </a:t>
            </a:r>
            <a:r>
              <a:rPr lang="en-US" sz="1200" b="0" i="0" dirty="0" err="1">
                <a:solidFill>
                  <a:srgbClr val="000000"/>
                </a:solidFill>
                <a:effectLst/>
                <a:latin typeface="+mn-lt"/>
                <a:cs typeface="Calibri"/>
              </a:rPr>
              <a:t>hoặc</a:t>
            </a:r>
            <a:r>
              <a:rPr lang="en-US" sz="1200" b="0" i="0" dirty="0">
                <a:solidFill>
                  <a:srgbClr val="000000"/>
                </a:solidFill>
                <a:effectLst/>
                <a:latin typeface="+mn-lt"/>
                <a:cs typeface="Calibri"/>
              </a:rPr>
              <a:t> </a:t>
            </a:r>
            <a:r>
              <a:rPr lang="en-US" sz="1200" b="0" i="0" dirty="0" err="1">
                <a:solidFill>
                  <a:srgbClr val="000000"/>
                </a:solidFill>
                <a:effectLst/>
                <a:latin typeface="+mn-lt"/>
                <a:cs typeface="Calibri"/>
              </a:rPr>
              <a:t>niềm</a:t>
            </a:r>
            <a:r>
              <a:rPr lang="en-US" sz="1200" b="0" i="0" dirty="0">
                <a:solidFill>
                  <a:srgbClr val="000000"/>
                </a:solidFill>
                <a:effectLst/>
                <a:latin typeface="+mn-lt"/>
                <a:cs typeface="Calibri"/>
              </a:rPr>
              <a:t> tin, </a:t>
            </a:r>
            <a:r>
              <a:rPr lang="vi-VN" sz="1200" b="0" i="0" dirty="0">
                <a:solidFill>
                  <a:srgbClr val="000000"/>
                </a:solidFill>
                <a:effectLst/>
                <a:latin typeface="+mn-lt"/>
                <a:cs typeface="Calibri"/>
              </a:rPr>
              <a:t>ở đâu và khi nào.  </a:t>
            </a:r>
          </a:p>
          <a:p>
            <a:pPr marL="171450" indent="-171450" fontAlgn="base">
              <a:buFont typeface="Arial" panose="020B0604020202020204" pitchFamily="34" charset="0"/>
              <a:buChar char="•"/>
            </a:pPr>
            <a:r>
              <a:rPr lang="vi-VN" sz="1200" b="0" i="0" dirty="0">
                <a:solidFill>
                  <a:srgbClr val="000000"/>
                </a:solidFill>
                <a:effectLst/>
                <a:latin typeface="+mn-lt"/>
                <a:cs typeface="Calibri"/>
              </a:rPr>
              <a:t>Suy nghĩ về cách chúng ta có thể ứng phó với những trường hợp khẩn cấp này trước khi chúng xảy ra. Ví dụ, cá nhân tôi muốn hành động như thế nào khi thấy lời nói căm thù trên mạng xã hội hoặc hành vi quấy rối trên đường phố? Hay là chúng ta muốn khai triển một phản ứng chủ động, có tổ chức hơn như là một thành phần của nhóm lập kế hoạch, chuẩn bị và hành động cùng nhau? </a:t>
            </a:r>
          </a:p>
          <a:p>
            <a:pPr marL="171450" indent="-171450" fontAlgn="base">
              <a:buFont typeface="Arial" panose="020B0604020202020204" pitchFamily="34" charset="0"/>
              <a:buChar char="•"/>
            </a:pPr>
            <a:r>
              <a:rPr lang="vi-VN" sz="1200" b="0" i="0" dirty="0">
                <a:solidFill>
                  <a:srgbClr val="000000"/>
                </a:solidFill>
                <a:effectLst/>
                <a:latin typeface="+mn-lt"/>
                <a:cs typeface="Calibri"/>
              </a:rPr>
              <a:t>Kiểm tra xem chúng ta có tất cả thông tin và địa chỉ liên hệ mà chúng ta cần để có thể nhận phản hồi không. </a:t>
            </a:r>
          </a:p>
          <a:p>
            <a:pPr marL="171450" indent="-171450" fontAlgn="base">
              <a:buFont typeface="Arial" panose="020B0604020202020204" pitchFamily="34" charset="0"/>
              <a:buChar char="•"/>
            </a:pPr>
            <a:r>
              <a:rPr lang="vi-VN" sz="1200" b="0" i="0" dirty="0">
                <a:solidFill>
                  <a:srgbClr val="000000"/>
                </a:solidFill>
                <a:effectLst/>
                <a:latin typeface="+mn-lt"/>
                <a:cs typeface="Calibri"/>
              </a:rPr>
              <a:t>Và tất nhiên, đánh giá rủi ro để đảm bảo chúng ta luôn an toàn và không làm cho mọi thứ tồi tệ hơn</a:t>
            </a:r>
            <a:r>
              <a:rPr lang="sv-SE" sz="1200" b="0" i="0" dirty="0">
                <a:solidFill>
                  <a:srgbClr val="000000"/>
                </a:solidFill>
                <a:effectLst/>
                <a:latin typeface="+mn-lt"/>
                <a:cs typeface="Calibri"/>
              </a:rPr>
              <a:t>.</a:t>
            </a:r>
            <a:endParaRPr lang="en-US" sz="1200" b="0" i="0" dirty="0">
              <a:solidFill>
                <a:srgbClr val="000000"/>
              </a:solidFill>
              <a:effectLst/>
              <a:latin typeface="+mn-lt"/>
              <a:cs typeface="Calibri"/>
            </a:endParaRPr>
          </a:p>
          <a:p>
            <a:pPr fontAlgn="base"/>
            <a:endParaRPr lang="en-US" sz="1200" b="0" i="0" dirty="0">
              <a:solidFill>
                <a:srgbClr val="000000"/>
              </a:solidFill>
              <a:effectLst/>
              <a:latin typeface="+mn-lt"/>
              <a:cs typeface="Calibri"/>
            </a:endParaRPr>
          </a:p>
          <a:p>
            <a:pPr fontAlgn="base"/>
            <a:endParaRPr lang="en-US" sz="1200" b="0" i="0" dirty="0">
              <a:solidFill>
                <a:srgbClr val="000000"/>
              </a:solidFill>
              <a:effectLst/>
              <a:latin typeface="+mn-lt"/>
              <a:cs typeface="Calibri"/>
            </a:endParaRPr>
          </a:p>
          <a:p>
            <a:pPr fontAlgn="base"/>
            <a:endParaRPr lang="en-US" sz="1200" b="0" i="0" dirty="0">
              <a:solidFill>
                <a:srgbClr val="000000"/>
              </a:solidFill>
              <a:effectLst/>
              <a:latin typeface="+mn-lt"/>
              <a:cs typeface="Calibri"/>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27</a:t>
            </a:fld>
            <a:endParaRPr lang="en-GB"/>
          </a:p>
        </p:txBody>
      </p:sp>
    </p:spTree>
    <p:extLst>
      <p:ext uri="{BB962C8B-B14F-4D97-AF65-F5344CB8AC3E}">
        <p14:creationId xmlns:p14="http://schemas.microsoft.com/office/powerpoint/2010/main" val="2853105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buFont typeface="Arial" panose="020B0604020202020204" pitchFamily="34" charset="0"/>
              <a:buNone/>
            </a:pPr>
            <a:r>
              <a:rPr lang="vi-VN" sz="1800" b="0" i="0" dirty="0">
                <a:solidFill>
                  <a:srgbClr val="000000"/>
                </a:solidFill>
                <a:effectLst/>
                <a:latin typeface="Calibri Light" panose="020F0302020204030204" pitchFamily="34" charset="0"/>
              </a:rPr>
              <a:t>Tất nhiên, có thể chiến thuật Khẩn cấp không phải là chiến thuật chúng ta muốn sử dụng. Ví dụ: chúng ta có thể được bố trí tốt hơn để làm việc xây dựng nhận thức hoặc vận động thay đổi. Không ai có thể hay cố gắng làm hết mọi thứ! </a:t>
            </a:r>
            <a:endParaRPr lang="sv-SE" sz="1800" b="0" i="0" dirty="0">
              <a:solidFill>
                <a:srgbClr val="000000"/>
              </a:solidFill>
              <a:effectLst/>
              <a:latin typeface="Calibri Light" panose="020F0302020204030204" pitchFamily="34" charset="0"/>
            </a:endParaRPr>
          </a:p>
          <a:p>
            <a:pPr algn="l" rtl="0" fontAlgn="base">
              <a:buFont typeface="Arial" panose="020B0604020202020204" pitchFamily="34" charset="0"/>
              <a:buNone/>
            </a:pPr>
            <a:r>
              <a:rPr lang="vi-VN" sz="1800" b="0" i="0" dirty="0">
                <a:solidFill>
                  <a:srgbClr val="000000"/>
                </a:solidFill>
                <a:effectLst/>
                <a:latin typeface="Calibri Light" panose="020F0302020204030204" pitchFamily="34" charset="0"/>
              </a:rPr>
              <a:t>Trong phần tiếp theo, chúng ta sẽ tìm hiểu và suy nghĩ các ý tưởng hành động cho các chiến thuật thay đổi, chiến thuật xây dựng và chiến thuật chữa </a:t>
            </a:r>
            <a:r>
              <a:rPr lang="en-US" sz="1800" b="0" i="0" dirty="0" err="1">
                <a:solidFill>
                  <a:srgbClr val="000000"/>
                </a:solidFill>
                <a:effectLst/>
                <a:latin typeface="Calibri Light" panose="020F0302020204030204" pitchFamily="34" charset="0"/>
              </a:rPr>
              <a:t>lành</a:t>
            </a:r>
            <a:r>
              <a:rPr lang="vi-VN" sz="1800" b="0" i="0" dirty="0">
                <a:solidFill>
                  <a:srgbClr val="000000"/>
                </a:solidFill>
                <a:effectLst/>
                <a:latin typeface="Calibri Light" panose="020F0302020204030204" pitchFamily="34" charset="0"/>
              </a:rPr>
              <a:t>. Chúng ta đang hướng tới việc thu thập càng nhiều ý tưởng hành động càng tốt! </a:t>
            </a:r>
            <a:endParaRPr lang="sv-SE" sz="1800" b="0" i="0" dirty="0">
              <a:solidFill>
                <a:srgbClr val="000000"/>
              </a:solidFill>
              <a:effectLst/>
              <a:latin typeface="Calibri Light" panose="020F0302020204030204" pitchFamily="34" charset="0"/>
            </a:endParaRPr>
          </a:p>
          <a:p>
            <a:pPr algn="l" rtl="0" fontAlgn="base">
              <a:buFont typeface="Arial" panose="020B0604020202020204" pitchFamily="34" charset="0"/>
              <a:buNone/>
            </a:pPr>
            <a:r>
              <a:rPr lang="sv-SE" sz="1800" b="0" i="0" dirty="0">
                <a:solidFill>
                  <a:srgbClr val="000000"/>
                </a:solidFill>
                <a:effectLst/>
                <a:latin typeface="Calibri Light" panose="020F0302020204030204" pitchFamily="34" charset="0"/>
              </a:rPr>
              <a:t>S</a:t>
            </a:r>
            <a:r>
              <a:rPr lang="vi-VN" sz="1800" b="0" i="0" dirty="0">
                <a:solidFill>
                  <a:srgbClr val="000000"/>
                </a:solidFill>
                <a:effectLst/>
                <a:latin typeface="Calibri Light" panose="020F0302020204030204" pitchFamily="34" charset="0"/>
              </a:rPr>
              <a:t>au đó, trong hai chuyên đề cuối cùng của khóa học, chúng ta sẽ bắt đầu thu hẹp mọi thứ </a:t>
            </a:r>
            <a:r>
              <a:rPr lang="vi-VN" sz="1800" b="0" i="0" dirty="0">
                <a:solidFill>
                  <a:srgbClr val="000000"/>
                </a:solidFill>
                <a:effectLst/>
                <a:latin typeface="Calibri" panose="020F0502020204030204" pitchFamily="34" charset="0"/>
              </a:rPr>
              <a:t>– </a:t>
            </a:r>
            <a:r>
              <a:rPr lang="vi-VN" sz="1800" b="0" i="0" dirty="0">
                <a:solidFill>
                  <a:srgbClr val="000000"/>
                </a:solidFill>
                <a:effectLst/>
                <a:latin typeface="Calibri Light" panose="020F0302020204030204" pitchFamily="34" charset="0"/>
              </a:rPr>
              <a:t>suy nghĩ về vấn đề chúng ta thực sự muốn giải quyết và hành động nào chúng ta đã xác định là hiệu quả và thực tế nhất để chúng ta áp dụng. </a:t>
            </a:r>
            <a:endParaRPr lang="sv-SE" sz="1800" b="0" i="0" dirty="0">
              <a:solidFill>
                <a:srgbClr val="000000"/>
              </a:solidFill>
              <a:effectLst/>
              <a:latin typeface="Calibri Light" panose="020F0302020204030204" pitchFamily="34" charset="0"/>
            </a:endParaRPr>
          </a:p>
          <a:p>
            <a:pPr algn="l" rtl="0" fontAlgn="base">
              <a:buFont typeface="Arial" panose="020B0604020202020204" pitchFamily="34" charset="0"/>
              <a:buNone/>
            </a:pPr>
            <a:r>
              <a:rPr lang="vi-VN" sz="1800" b="0" i="0" dirty="0">
                <a:solidFill>
                  <a:srgbClr val="000000"/>
                </a:solidFill>
                <a:effectLst/>
                <a:latin typeface="Calibri Light" panose="020F0302020204030204" pitchFamily="34" charset="0"/>
              </a:rPr>
              <a:t>Kết thúc buổi học bằng cách cảm ơn mọi người đã tham gia tích cực. </a:t>
            </a:r>
          </a:p>
          <a:p>
            <a:pPr algn="l" rtl="0" fontAlgn="base">
              <a:buFont typeface="Arial" panose="020B0604020202020204" pitchFamily="34" charset="0"/>
              <a:buNone/>
            </a:pPr>
            <a:endParaRPr lang="en-US" sz="1200" b="0" i="0" dirty="0">
              <a:solidFill>
                <a:srgbClr val="000000"/>
              </a:solidFill>
              <a:effectLst/>
              <a:latin typeface="+mn-lt"/>
              <a:cs typeface="Calibri"/>
            </a:endParaRPr>
          </a:p>
          <a:p>
            <a:pPr algn="l" rtl="0" fontAlgn="base">
              <a:buFont typeface="Arial" panose="020B0604020202020204" pitchFamily="34" charset="0"/>
              <a:buNone/>
            </a:pP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28</a:t>
            </a:fld>
            <a:endParaRPr lang="en-GB"/>
          </a:p>
        </p:txBody>
      </p:sp>
    </p:spTree>
    <p:extLst>
      <p:ext uri="{BB962C8B-B14F-4D97-AF65-F5344CB8AC3E}">
        <p14:creationId xmlns:p14="http://schemas.microsoft.com/office/powerpoint/2010/main" val="1713712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29</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2026-05-11</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38703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b="1" i="1" dirty="0">
                <a:solidFill>
                  <a:srgbClr val="000000"/>
                </a:solidFill>
                <a:effectLst/>
                <a:latin typeface="+mn-lt"/>
                <a:cs typeface="Calibri"/>
              </a:rPr>
              <a:t>Bài tập nhóm về câu chuyện người thay đổi </a:t>
            </a:r>
          </a:p>
          <a:p>
            <a:pPr fontAlgn="base"/>
            <a:endParaRPr lang="vi-VN" sz="1200" b="1" i="1" dirty="0">
              <a:solidFill>
                <a:srgbClr val="000000"/>
              </a:solidFill>
              <a:effectLst/>
              <a:latin typeface="+mn-lt"/>
              <a:cs typeface="Calibri"/>
            </a:endParaRPr>
          </a:p>
          <a:p>
            <a:pPr fontAlgn="base"/>
            <a:r>
              <a:rPr lang="vi-VN" sz="1200" b="0" i="1" dirty="0">
                <a:solidFill>
                  <a:srgbClr val="000000"/>
                </a:solidFill>
                <a:effectLst/>
                <a:latin typeface="+mn-lt"/>
                <a:cs typeface="Calibri"/>
              </a:rPr>
              <a:t>Các trang 3 - 10 minh họa 3 câu chuyện về người thay đổi trong bài tập.</a:t>
            </a:r>
            <a:r>
              <a:rPr lang="en-US" sz="1200" b="1" i="1" dirty="0">
                <a:solidFill>
                  <a:srgbClr val="000000"/>
                </a:solidFill>
                <a:effectLst/>
                <a:latin typeface="+mn-lt"/>
                <a:cs typeface="Calibri"/>
              </a:rPr>
              <a:t> </a:t>
            </a:r>
            <a:r>
              <a:rPr lang="en-US" sz="1200" b="0" i="0" dirty="0">
                <a:solidFill>
                  <a:srgbClr val="000000"/>
                </a:solidFill>
                <a:effectLst/>
                <a:latin typeface="+mn-lt"/>
              </a:rPr>
              <a:t> </a:t>
            </a:r>
            <a:br>
              <a:rPr lang="en-US" sz="1200" b="0" i="0" dirty="0">
                <a:effectLst/>
                <a:cs typeface="+mn-lt"/>
              </a:rPr>
            </a:br>
            <a:r>
              <a:rPr lang="en-US" sz="1200" b="0" i="1" dirty="0">
                <a:solidFill>
                  <a:srgbClr val="000000"/>
                </a:solidFill>
                <a:effectLst/>
                <a:latin typeface="+mn-lt"/>
              </a:rPr>
              <a:t> </a:t>
            </a:r>
            <a:r>
              <a:rPr lang="en-US" sz="1200" b="0" i="0" dirty="0">
                <a:solidFill>
                  <a:srgbClr val="000000"/>
                </a:solidFill>
                <a:effectLst/>
                <a:latin typeface="+mn-lt"/>
              </a:rPr>
              <a:t> </a:t>
            </a:r>
            <a:endParaRPr lang="en-US" sz="1200" b="0" i="0" dirty="0">
              <a:solidFill>
                <a:srgbClr val="000000"/>
              </a:solidFill>
              <a:effectLst/>
              <a:latin typeface="+mn-lt"/>
              <a:cs typeface="Calibri"/>
            </a:endParaRPr>
          </a:p>
          <a:p>
            <a:pPr algn="l" rtl="0" fontAlgn="base"/>
            <a:r>
              <a:rPr lang="en-GB" sz="1800" b="1" i="0" dirty="0" err="1">
                <a:solidFill>
                  <a:srgbClr val="000000"/>
                </a:solidFill>
                <a:effectLst/>
                <a:latin typeface="Calibri" panose="020F0502020204030204" pitchFamily="34" charset="0"/>
              </a:rPr>
              <a:t>Câu</a:t>
            </a:r>
            <a:r>
              <a:rPr lang="en-GB" sz="1800" b="1" i="0" dirty="0">
                <a:solidFill>
                  <a:srgbClr val="000000"/>
                </a:solidFill>
                <a:effectLst/>
                <a:latin typeface="Calibri" panose="020F0502020204030204" pitchFamily="34" charset="0"/>
              </a:rPr>
              <a:t> </a:t>
            </a:r>
            <a:r>
              <a:rPr lang="en-GB" sz="1800" b="1" i="0" dirty="0" err="1">
                <a:solidFill>
                  <a:srgbClr val="000000"/>
                </a:solidFill>
                <a:effectLst/>
                <a:latin typeface="Calibri" panose="020F0502020204030204" pitchFamily="34" charset="0"/>
              </a:rPr>
              <a:t>chuyện</a:t>
            </a:r>
            <a:r>
              <a:rPr lang="en-GB" sz="1800" b="1" i="0" dirty="0">
                <a:solidFill>
                  <a:srgbClr val="000000"/>
                </a:solidFill>
                <a:effectLst/>
                <a:latin typeface="Calibri" panose="020F0502020204030204" pitchFamily="34" charset="0"/>
              </a:rPr>
              <a:t> </a:t>
            </a:r>
            <a:r>
              <a:rPr lang="en-GB" sz="1800" b="1" i="0" dirty="0" err="1">
                <a:solidFill>
                  <a:srgbClr val="000000"/>
                </a:solidFill>
                <a:effectLst/>
                <a:latin typeface="Calibri" panose="020F0502020204030204" pitchFamily="34" charset="0"/>
              </a:rPr>
              <a:t>của</a:t>
            </a:r>
            <a:r>
              <a:rPr lang="en-GB" sz="1800" b="1" i="0" dirty="0">
                <a:solidFill>
                  <a:srgbClr val="000000"/>
                </a:solidFill>
                <a:effectLst/>
                <a:latin typeface="Calibri" panose="020F0502020204030204" pitchFamily="34" charset="0"/>
              </a:rPr>
              <a:t> Rahul</a:t>
            </a:r>
          </a:p>
          <a:p>
            <a:pPr algn="l" rtl="0" fontAlgn="base"/>
            <a:r>
              <a:rPr lang="vi-VN" sz="1200" b="0" i="0" dirty="0">
                <a:solidFill>
                  <a:srgbClr val="000000"/>
                </a:solidFill>
                <a:effectLst/>
                <a:latin typeface="+mn-lt"/>
              </a:rPr>
              <a:t>Rahul sống ở Bhagalpur miền Tây Ấn Độ. Khoảng 80% dân số của thành phố là người đạo Hindu và 18% là người Hồi giáo, và thành phố này có lịch sử bạo lực. Năm 1989, có hơn 1,000 người Hồi giáo được báo cáo đã chết sau các cuộc bạo loạn khiến 50.000 người phải rời đi. </a:t>
            </a:r>
            <a:endParaRPr lang="en-US" sz="1200" b="0" i="0" dirty="0">
              <a:solidFill>
                <a:srgbClr val="000000"/>
              </a:solidFill>
              <a:effectLst/>
              <a:latin typeface="+mn-lt"/>
            </a:endParaRPr>
          </a:p>
          <a:p>
            <a:pPr algn="l" rtl="0" fontAlgn="base"/>
            <a:endParaRPr lang="en-US" sz="1200" b="1" i="0" dirty="0">
              <a:solidFill>
                <a:srgbClr val="000000"/>
              </a:solidFill>
              <a:effectLst/>
              <a:latin typeface="+mn-lt"/>
            </a:endParaRPr>
          </a:p>
          <a:p>
            <a:pPr algn="l" rtl="0" fontAlgn="base"/>
            <a:endParaRPr lang="en-US" sz="1200" b="1"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b="0" i="0" dirty="0">
                <a:solidFill>
                  <a:srgbClr val="000000"/>
                </a:solidFill>
                <a:effectLst/>
                <a:latin typeface="Calibri" panose="020F0502020204030204" pitchFamily="34" charset="0"/>
              </a:rPr>
              <a:t>Rahul là một người theo đạo Hindu, đã tham gia vào trung tâm hòa bình liên tôn trong thành phố. Họ làm việc để xây dựng các mối quan hệ và lòng tin </a:t>
            </a:r>
            <a:r>
              <a:rPr lang="en-US" sz="1800" b="0" i="0" dirty="0" err="1">
                <a:solidFill>
                  <a:srgbClr val="000000"/>
                </a:solidFill>
                <a:effectLst/>
                <a:latin typeface="Calibri" panose="020F0502020204030204" pitchFamily="34" charset="0"/>
              </a:rPr>
              <a:t>bằng</a:t>
            </a:r>
            <a:r>
              <a:rPr lang="en-US" sz="1800" b="0" i="0" dirty="0">
                <a:solidFill>
                  <a:srgbClr val="000000"/>
                </a:solidFill>
                <a:effectLst/>
                <a:latin typeface="Calibri" panose="020F0502020204030204" pitchFamily="34" charset="0"/>
              </a:rPr>
              <a:t> </a:t>
            </a:r>
            <a:r>
              <a:rPr lang="vi-VN" sz="1800" b="0" i="0" dirty="0">
                <a:solidFill>
                  <a:srgbClr val="000000"/>
                </a:solidFill>
                <a:effectLst/>
                <a:latin typeface="Calibri" panose="020F0502020204030204" pitchFamily="34" charset="0"/>
              </a:rPr>
              <a:t>sự chia sẽ, ví dụ thông qua các ủy ban hòa bìn</a:t>
            </a:r>
            <a:r>
              <a:rPr lang="en-US" sz="1800" b="0" i="0" dirty="0">
                <a:solidFill>
                  <a:srgbClr val="000000"/>
                </a:solidFill>
                <a:effectLst/>
                <a:latin typeface="Calibri" panose="020F0502020204030204" pitchFamily="34" charset="0"/>
              </a:rPr>
              <a:t>h </a:t>
            </a:r>
            <a:r>
              <a:rPr lang="en-US" sz="1800" b="0" i="0" dirty="0" err="1">
                <a:solidFill>
                  <a:srgbClr val="000000"/>
                </a:solidFill>
                <a:effectLst/>
                <a:latin typeface="Calibri" panose="020F0502020204030204" pitchFamily="34" charset="0"/>
              </a:rPr>
              <a:t>hoặc</a:t>
            </a:r>
            <a:r>
              <a:rPr lang="vi-VN" sz="1800" b="0" i="0" dirty="0">
                <a:solidFill>
                  <a:srgbClr val="000000"/>
                </a:solidFill>
                <a:effectLst/>
                <a:latin typeface="Calibri" panose="020F0502020204030204" pitchFamily="34" charset="0"/>
              </a:rPr>
              <a:t> bằng cách sắp xếp một lễ hội văn hóa thường niên và</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tạo</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sự</a:t>
            </a:r>
            <a:r>
              <a:rPr lang="vi-VN" sz="1800" b="0" i="0" dirty="0">
                <a:solidFill>
                  <a:srgbClr val="000000"/>
                </a:solidFill>
                <a:effectLst/>
                <a:latin typeface="Calibri" panose="020F0502020204030204" pitchFamily="34" charset="0"/>
              </a:rPr>
              <a:t> kết nối </a:t>
            </a:r>
            <a:r>
              <a:rPr lang="en-US" sz="1800" b="0" i="0" dirty="0" err="1">
                <a:solidFill>
                  <a:srgbClr val="000000"/>
                </a:solidFill>
                <a:effectLst/>
                <a:latin typeface="Calibri" panose="020F0502020204030204" pitchFamily="34" charset="0"/>
              </a:rPr>
              <a:t>giữa</a:t>
            </a:r>
            <a:r>
              <a:rPr lang="vi-VN" sz="1800" b="0" i="0" dirty="0">
                <a:solidFill>
                  <a:srgbClr val="000000"/>
                </a:solidFill>
                <a:effectLst/>
                <a:latin typeface="Calibri" panose="020F0502020204030204" pitchFamily="34" charset="0"/>
              </a:rPr>
              <a:t> các nhà lãnh đạo tôn giáo. Công tác</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xây</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dựng</a:t>
            </a:r>
            <a:r>
              <a:rPr lang="vi-VN" sz="1800" b="0" i="0" dirty="0">
                <a:solidFill>
                  <a:srgbClr val="000000"/>
                </a:solidFill>
                <a:effectLst/>
                <a:latin typeface="Calibri" panose="020F0502020204030204" pitchFamily="34" charset="0"/>
              </a:rPr>
              <a:t> hòa bình lâu dài này tạo </a:t>
            </a:r>
            <a:r>
              <a:rPr lang="en-US" sz="1800" b="0" i="0" dirty="0" err="1">
                <a:solidFill>
                  <a:srgbClr val="000000"/>
                </a:solidFill>
                <a:effectLst/>
                <a:latin typeface="Calibri" panose="020F0502020204030204" pitchFamily="34" charset="0"/>
              </a:rPr>
              <a:t>nên</a:t>
            </a:r>
            <a:r>
              <a:rPr lang="en-US" sz="1800" b="0" i="0" dirty="0">
                <a:solidFill>
                  <a:srgbClr val="000000"/>
                </a:solidFill>
                <a:effectLst/>
                <a:latin typeface="Calibri" panose="020F0502020204030204" pitchFamily="34" charset="0"/>
              </a:rPr>
              <a:t> </a:t>
            </a:r>
            <a:r>
              <a:rPr lang="vi-VN" sz="1800" b="0" i="0" dirty="0">
                <a:solidFill>
                  <a:srgbClr val="000000"/>
                </a:solidFill>
                <a:effectLst/>
                <a:latin typeface="Calibri" panose="020F0502020204030204" pitchFamily="34" charset="0"/>
              </a:rPr>
              <a:t>một nền tảng để </a:t>
            </a:r>
            <a:r>
              <a:rPr lang="en-US" sz="1800" b="0" i="0" dirty="0" err="1">
                <a:solidFill>
                  <a:srgbClr val="000000"/>
                </a:solidFill>
                <a:effectLst/>
                <a:latin typeface="Calibri" panose="020F0502020204030204" pitchFamily="34" charset="0"/>
              </a:rPr>
              <a:t>cùng</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đối</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phó</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với</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những</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tình</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huống</a:t>
            </a:r>
            <a:r>
              <a:rPr lang="en-US" sz="1800" b="0" i="0" dirty="0">
                <a:solidFill>
                  <a:srgbClr val="000000"/>
                </a:solidFill>
                <a:effectLst/>
                <a:latin typeface="Calibri" panose="020F0502020204030204" pitchFamily="34" charset="0"/>
              </a:rPr>
              <a:t> </a:t>
            </a:r>
            <a:r>
              <a:rPr lang="vi-VN" sz="1800" b="0" i="0" dirty="0">
                <a:solidFill>
                  <a:srgbClr val="000000"/>
                </a:solidFill>
                <a:effectLst/>
                <a:latin typeface="Calibri" panose="020F0502020204030204" pitchFamily="34" charset="0"/>
              </a:rPr>
              <a:t>khẩn cấp </a:t>
            </a:r>
            <a:r>
              <a:rPr lang="en-US" sz="1800" b="0" i="0" dirty="0" err="1">
                <a:solidFill>
                  <a:srgbClr val="000000"/>
                </a:solidFill>
                <a:effectLst/>
                <a:latin typeface="Calibri" panose="020F0502020204030204" pitchFamily="34" charset="0"/>
              </a:rPr>
              <a:t>khi</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có</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sự</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kiện</a:t>
            </a:r>
            <a:r>
              <a:rPr lang="en-US" sz="1800" b="0" i="0" dirty="0">
                <a:solidFill>
                  <a:srgbClr val="000000"/>
                </a:solidFill>
                <a:effectLst/>
                <a:latin typeface="Calibri" panose="020F0502020204030204" pitchFamily="34" charset="0"/>
              </a:rPr>
              <a:t> </a:t>
            </a:r>
            <a:r>
              <a:rPr lang="vi-VN" sz="1800" b="0" i="0" dirty="0">
                <a:solidFill>
                  <a:srgbClr val="000000"/>
                </a:solidFill>
                <a:effectLst/>
                <a:latin typeface="Calibri" panose="020F0502020204030204" pitchFamily="34" charset="0"/>
              </a:rPr>
              <a:t>bắt đầu vượt khỏi tầm kiểm soát. </a:t>
            </a:r>
            <a:r>
              <a:rPr lang="en-US" sz="1800" b="0" i="0" dirty="0" err="1">
                <a:solidFill>
                  <a:srgbClr val="000000"/>
                </a:solidFill>
                <a:effectLst/>
                <a:latin typeface="Calibri" panose="020F0502020204030204" pitchFamily="34" charset="0"/>
              </a:rPr>
              <a:t>Việc</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họp</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và</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liên</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kết</a:t>
            </a:r>
            <a:r>
              <a:rPr lang="vi-VN" sz="1800" b="0" i="0" dirty="0">
                <a:solidFill>
                  <a:srgbClr val="000000"/>
                </a:solidFill>
                <a:effectLst/>
                <a:latin typeface="Calibri" panose="020F0502020204030204" pitchFamily="34" charset="0"/>
              </a:rPr>
              <a:t> thường xuyên là rất cần thiết.  </a:t>
            </a:r>
            <a:endParaRPr lang="en-US" sz="1200" b="0" i="0" dirty="0">
              <a:solidFill>
                <a:srgbClr val="000000"/>
              </a:solidFill>
              <a:effectLst/>
              <a:latin typeface="+mn-lt"/>
              <a:cs typeface="Calibri"/>
            </a:endParaRPr>
          </a:p>
          <a:p>
            <a:pPr fontAlgn="base"/>
            <a:endParaRPr lang="en-US" sz="1200" b="0" i="0" dirty="0">
              <a:solidFill>
                <a:srgbClr val="000000"/>
              </a:solidFill>
              <a:effectLst/>
              <a:latin typeface="+mn-lt"/>
              <a:cs typeface="Calibri"/>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39198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b="0" i="0" dirty="0">
                <a:solidFill>
                  <a:srgbClr val="000000"/>
                </a:solidFill>
                <a:effectLst/>
                <a:latin typeface="Calibri" panose="020F0502020204030204" pitchFamily="34" charset="0"/>
              </a:rPr>
              <a:t>Bạo lực là đặc biệt phổ biến trong các cuộc tranh cử. Vào năm 2019, một ứng viên theo chủ nghĩa dân tộc Hindu đã dẫn đầu một cuộc diễu hành qua một khu vực Hồi giáo và đã sử dụng những lời lẽ kích động thù địch để cố gắng gây ra một cuộc bạo loạn. Khi đó một số thanh niên Hồi giáo hét lên giận dữ, người ứng cử viên đã bắt đầu bạo lực, khiến các cửa hàng và nhà cửa bị hư hại. Có nguy cơ nghiêm trọng là bạo loạn sẽ lan sang các khu vực khác và có nguy cơ bạo lực hơn. Rahul và những đồng nghiệp </a:t>
            </a:r>
            <a:r>
              <a:rPr lang="en-US" sz="1800" b="0" i="0" dirty="0" err="1">
                <a:solidFill>
                  <a:srgbClr val="000000"/>
                </a:solidFill>
                <a:effectLst/>
                <a:latin typeface="Calibri" panose="020F0502020204030204" pitchFamily="34" charset="0"/>
              </a:rPr>
              <a:t>cảm</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thấy</a:t>
            </a:r>
            <a:r>
              <a:rPr lang="vi-VN" sz="1800" b="0" i="0" dirty="0">
                <a:solidFill>
                  <a:srgbClr val="000000"/>
                </a:solidFill>
                <a:effectLst/>
                <a:latin typeface="Calibri" panose="020F0502020204030204" pitchFamily="34" charset="0"/>
              </a:rPr>
              <a:t> có thể nguy hiểm </a:t>
            </a:r>
            <a:r>
              <a:rPr lang="en-US" sz="1800" b="0" i="0" dirty="0" err="1">
                <a:solidFill>
                  <a:srgbClr val="000000"/>
                </a:solidFill>
                <a:effectLst/>
                <a:latin typeface="Calibri" panose="020F0502020204030204" pitchFamily="34" charset="0"/>
              </a:rPr>
              <a:t>sẽ</a:t>
            </a:r>
            <a:r>
              <a:rPr lang="en-US" sz="1800" b="0" i="0" dirty="0">
                <a:solidFill>
                  <a:srgbClr val="000000"/>
                </a:solidFill>
                <a:effectLst/>
                <a:latin typeface="Calibri" panose="020F0502020204030204" pitchFamily="34" charset="0"/>
              </a:rPr>
              <a:t> </a:t>
            </a:r>
            <a:r>
              <a:rPr lang="vi-VN" sz="1800" b="0" i="0" dirty="0">
                <a:solidFill>
                  <a:srgbClr val="000000"/>
                </a:solidFill>
                <a:effectLst/>
                <a:latin typeface="Calibri" panose="020F0502020204030204" pitchFamily="34" charset="0"/>
              </a:rPr>
              <a:t>đế</a:t>
            </a:r>
            <a:r>
              <a:rPr lang="en-US" sz="1800" b="0" i="0" dirty="0">
                <a:solidFill>
                  <a:srgbClr val="000000"/>
                </a:solidFill>
                <a:effectLst/>
                <a:latin typeface="Calibri" panose="020F0502020204030204" pitchFamily="34" charset="0"/>
              </a:rPr>
              <a:t>n.</a:t>
            </a:r>
            <a:endParaRPr lang="en-US" sz="1200" b="0" i="0" dirty="0">
              <a:effectLst/>
              <a:latin typeface="+mn-lt"/>
            </a:endParaRPr>
          </a:p>
          <a:p>
            <a:endParaRPr lang="en-US" sz="1200" b="0" i="0" dirty="0">
              <a:effectLst/>
              <a:latin typeface="+mn-lt"/>
            </a:endParaRPr>
          </a:p>
          <a:p>
            <a:endParaRPr lang="en-US" sz="1200" b="0" i="0" dirty="0">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b="0" i="0" dirty="0">
                <a:solidFill>
                  <a:srgbClr val="000000"/>
                </a:solidFill>
                <a:effectLst/>
                <a:latin typeface="Calibri" panose="020F0502020204030204" pitchFamily="34" charset="0"/>
              </a:rPr>
              <a:t>Trong những ngày tiếp theo, Rahul và các đồng nghiệp đã tổ chức các cuộc họp cộng đồng tại các khu phố Hồi giáo và Ấn Độ giáo có nguy cơ xảy ra bạo lực cao nhất. Tại các cuộc họp, các nhóm tình nguyện viên vì hòa bình được thành lập và đi gõ cửa từng nhà trong khu phố của mình</a:t>
            </a:r>
            <a:r>
              <a:rPr lang="sv-SE" b="0" i="0" dirty="0">
                <a:solidFill>
                  <a:srgbClr val="000000"/>
                </a:solidFill>
                <a:effectLst/>
                <a:latin typeface="Calibri" panose="020F0502020204030204" pitchFamily="34" charset="0"/>
              </a:rPr>
              <a:t>. </a:t>
            </a:r>
          </a:p>
          <a:p>
            <a:pPr algn="l" rtl="0" fontAlgn="base"/>
            <a:endParaRPr lang="sv-SE" sz="1200" b="0" i="0" dirty="0">
              <a:solidFill>
                <a:srgbClr val="000000"/>
              </a:solidFill>
              <a:effectLst/>
              <a:latin typeface="Calibri" panose="020F0502020204030204" pitchFamily="34" charset="0"/>
            </a:endParaRPr>
          </a:p>
          <a:p>
            <a:pPr algn="l" rtl="0" fontAlgn="base"/>
            <a:r>
              <a:rPr lang="vi-VN" sz="1800" b="0" i="0" dirty="0">
                <a:solidFill>
                  <a:srgbClr val="000000"/>
                </a:solidFill>
                <a:effectLst/>
                <a:latin typeface="Calibri" panose="020F0502020204030204" pitchFamily="34" charset="0"/>
              </a:rPr>
              <a:t>Rahul nói, “</a:t>
            </a:r>
            <a:r>
              <a:rPr lang="vi-VN" sz="1800" b="0" i="1" dirty="0">
                <a:solidFill>
                  <a:srgbClr val="000000"/>
                </a:solidFill>
                <a:effectLst/>
                <a:latin typeface="Calibri" panose="020F0502020204030204" pitchFamily="34" charset="0"/>
              </a:rPr>
              <a:t>Điều quan trọng là đàn ông và phụ nữ phải đi cùng nhau theo cặp, để có người có thể nói chuyện thoải mái với bất kỳ ai mở cửa</a:t>
            </a:r>
            <a:r>
              <a:rPr lang="vi-VN" sz="1800" b="0" i="0" dirty="0">
                <a:solidFill>
                  <a:srgbClr val="000000"/>
                </a:solidFill>
                <a:effectLst/>
                <a:latin typeface="Calibri" panose="020F0502020204030204" pitchFamily="34" charset="0"/>
              </a:rPr>
              <a:t>." </a:t>
            </a:r>
            <a:endParaRPr lang="sv-SE" sz="1800" b="0" i="0" dirty="0">
              <a:solidFill>
                <a:srgbClr val="000000"/>
              </a:solidFill>
              <a:effectLst/>
              <a:latin typeface="Calibri" panose="020F0502020204030204" pitchFamily="34" charset="0"/>
            </a:endParaRPr>
          </a:p>
          <a:p>
            <a:pPr algn="l" rtl="0" fontAlgn="base"/>
            <a:endParaRPr lang="en-US" sz="1200" b="0" i="0" dirty="0">
              <a:solidFill>
                <a:srgbClr val="000000"/>
              </a:solidFill>
              <a:effectLst/>
              <a:latin typeface="+mn-lt"/>
            </a:endParaRPr>
          </a:p>
          <a:p>
            <a:pPr algn="l" rtl="0" fontAlgn="base"/>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800" b="0" i="0" dirty="0">
                <a:solidFill>
                  <a:srgbClr val="000000"/>
                </a:solidFill>
                <a:effectLst/>
                <a:latin typeface="Calibri" panose="020F0502020204030204" pitchFamily="34" charset="0"/>
              </a:rPr>
              <a:t>Các tình nguyện viên đã phát tờ rơi và nói chuyện, lắng nghe hàng xóm của họ, nhấn mạnh rằng bạo loạn sẽ khiến mọi thứ trở nên tồi tệ hơn đối với mọi người, bất kể tôn giáo. Rất may là các cuộc họp khu phố và tình nguyện viên đã giúp xoa dịu tình hình trong thành phố. </a:t>
            </a:r>
            <a:endParaRPr lang="en-US" sz="1200" b="0" i="0" dirty="0">
              <a:solidFill>
                <a:srgbClr val="000000"/>
              </a:solidFill>
              <a:effectLst/>
              <a:latin typeface="+mn-lt"/>
            </a:endParaRPr>
          </a:p>
          <a:p>
            <a:pPr algn="l" rtl="0" fontAlgn="base"/>
            <a:endParaRPr lang="en-US" sz="1200" b="0" i="0" dirty="0">
              <a:solidFill>
                <a:srgbClr val="000000"/>
              </a:solidFill>
              <a:effectLst/>
              <a:latin typeface="+mn-lt"/>
            </a:endParaRPr>
          </a:p>
          <a:p>
            <a:pPr algn="l" rtl="0" fontAlgn="base"/>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800" b="1" i="0" dirty="0">
                <a:solidFill>
                  <a:srgbClr val="000000"/>
                </a:solidFill>
                <a:effectLst/>
                <a:latin typeface="Calibri" panose="020F0502020204030204" pitchFamily="34" charset="0"/>
              </a:rPr>
              <a:t>Đừng đánh giá một cuốn sách qua trang bìa của nó – The Human Library™ (Thư viện </a:t>
            </a:r>
            <a:r>
              <a:rPr lang="en-US" sz="1800" b="1" i="0" dirty="0">
                <a:solidFill>
                  <a:srgbClr val="000000"/>
                </a:solidFill>
                <a:effectLst/>
                <a:latin typeface="Calibri" panose="020F0502020204030204" pitchFamily="34" charset="0"/>
              </a:rPr>
              <a:t>Con </a:t>
            </a:r>
            <a:r>
              <a:rPr lang="en-US" sz="1800" b="1" i="0" dirty="0" err="1">
                <a:solidFill>
                  <a:srgbClr val="000000"/>
                </a:solidFill>
                <a:effectLst/>
                <a:latin typeface="Calibri" panose="020F0502020204030204" pitchFamily="34" charset="0"/>
              </a:rPr>
              <a:t>Người</a:t>
            </a:r>
            <a:r>
              <a:rPr lang="vi-VN" sz="1800" b="1" i="0" dirty="0">
                <a:solidFill>
                  <a:srgbClr val="000000"/>
                </a:solidFill>
                <a:effectLst/>
                <a:latin typeface="Calibri" panose="020F0502020204030204" pitchFamily="34" charset="0"/>
              </a:rPr>
              <a:t>), Đan Mạch</a:t>
            </a:r>
            <a:r>
              <a:rPr lang="vi-VN" sz="1800" b="0" i="0" dirty="0">
                <a:solidFill>
                  <a:srgbClr val="000000"/>
                </a:solidFill>
                <a:effectLst/>
                <a:latin typeface="Calibri" panose="020F0502020204030204" pitchFamily="34" charset="0"/>
              </a:rPr>
              <a:t> </a:t>
            </a:r>
            <a:endParaRPr lang="en-US" sz="1200" b="1" i="0" dirty="0">
              <a:solidFill>
                <a:srgbClr val="000000"/>
              </a:solidFill>
              <a:effectLst/>
              <a:latin typeface="+mn-lt"/>
            </a:endParaRPr>
          </a:p>
          <a:p>
            <a:pPr algn="l" rtl="0" fontAlgn="base"/>
            <a:r>
              <a:rPr lang="vi-VN" b="0" i="0" dirty="0">
                <a:solidFill>
                  <a:srgbClr val="000000"/>
                </a:solidFill>
                <a:effectLst/>
                <a:latin typeface="Calibri" panose="020F0502020204030204" pitchFamily="34" charset="0"/>
              </a:rPr>
              <a:t>Vào giữa những năm 1990, bốn người bạn đã thành lập một tổ chức thanh viên để vận động chống lại bạo lực đô thị. Số lượng thành viên tăng lên và người tổ chức một lễ hội âm nhạc Đan Mạch đã yêu cầu họ đưa ra ý tưởng cho một sự kiện nhằm thúc đẩy đối thoại giữa những người tham dự lễ hội. Họ đã đưa ra ý tưởng về một thư viện </a:t>
            </a:r>
            <a:r>
              <a:rPr lang="en-US" b="0" i="0" dirty="0">
                <a:solidFill>
                  <a:srgbClr val="000000"/>
                </a:solidFill>
                <a:effectLst/>
                <a:latin typeface="Calibri" panose="020F0502020204030204" pitchFamily="34" charset="0"/>
              </a:rPr>
              <a:t>Con </a:t>
            </a:r>
            <a:r>
              <a:rPr lang="en-US" b="0" i="0" dirty="0" err="1">
                <a:solidFill>
                  <a:srgbClr val="000000"/>
                </a:solidFill>
                <a:effectLst/>
                <a:latin typeface="Calibri" panose="020F0502020204030204" pitchFamily="34" charset="0"/>
              </a:rPr>
              <a:t>Người</a:t>
            </a:r>
            <a:r>
              <a:rPr lang="vi-VN" b="0" i="0" dirty="0">
                <a:solidFill>
                  <a:srgbClr val="000000"/>
                </a:solidFill>
                <a:effectLst/>
                <a:latin typeface="Calibri" panose="020F0502020204030204" pitchFamily="34" charset="0"/>
              </a:rPr>
              <a:t>, nơi du khách có thể mượn 'sách’</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là</a:t>
            </a:r>
            <a:r>
              <a:rPr lang="vi-VN" b="0" i="0" dirty="0">
                <a:solidFill>
                  <a:srgbClr val="000000"/>
                </a:solidFill>
                <a:effectLst/>
                <a:latin typeface="Calibri" panose="020F0502020204030204" pitchFamily="34" charset="0"/>
              </a:rPr>
              <a:t> những người sẵn sàng tham gia vào các cuộc trò chuyện </a:t>
            </a:r>
            <a:r>
              <a:rPr lang="en-US" b="0" i="0" dirty="0" err="1">
                <a:solidFill>
                  <a:srgbClr val="000000"/>
                </a:solidFill>
                <a:effectLst/>
                <a:latin typeface="Calibri" panose="020F0502020204030204" pitchFamily="34" charset="0"/>
              </a:rPr>
              <a:t>để</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học</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về</a:t>
            </a:r>
            <a:r>
              <a:rPr lang="en-US" b="0" i="0" dirty="0">
                <a:solidFill>
                  <a:srgbClr val="000000"/>
                </a:solidFill>
                <a:effectLst/>
                <a:latin typeface="Calibri" panose="020F0502020204030204" pitchFamily="34" charset="0"/>
              </a:rPr>
              <a:t> </a:t>
            </a:r>
            <a:r>
              <a:rPr lang="vi-VN" b="0" i="0" dirty="0">
                <a:solidFill>
                  <a:srgbClr val="000000"/>
                </a:solidFill>
                <a:effectLst/>
                <a:latin typeface="Calibri" panose="020F0502020204030204" pitchFamily="34" charset="0"/>
              </a:rPr>
              <a:t>về bản sắc và trải nghiệm sống của họ</a:t>
            </a:r>
            <a:r>
              <a:rPr lang="sv-SE" b="0" i="0" dirty="0">
                <a:solidFill>
                  <a:srgbClr val="000000"/>
                </a:solidFill>
                <a:effectLst/>
                <a:latin typeface="Calibri" panose="020F0502020204030204" pitchFamily="34" charset="0"/>
              </a:rPr>
              <a:t>.</a:t>
            </a:r>
            <a:endParaRPr lang="en-US" sz="1200" b="1" i="0" dirty="0">
              <a:solidFill>
                <a:srgbClr val="000000"/>
              </a:solidFill>
              <a:effectLst/>
              <a:latin typeface="+mn-lt"/>
            </a:endParaRPr>
          </a:p>
          <a:p>
            <a:pPr algn="l" rtl="0" fontAlgn="base"/>
            <a:endParaRPr lang="en-US" sz="1200" b="1"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vi-VN" dirty="0"/>
              <a:t>Thông thường, những "cuốn sách </a:t>
            </a:r>
            <a:r>
              <a:rPr lang="en-US" dirty="0"/>
              <a:t>con </a:t>
            </a:r>
            <a:r>
              <a:rPr lang="en-US" dirty="0" err="1"/>
              <a:t>người</a:t>
            </a:r>
            <a:r>
              <a:rPr lang="vi-VN" dirty="0"/>
              <a:t>" là những người dân địa phương tình nguyện chia sẻ "câu chuyện" của mình để trở thành bài học cho người khác, giúp giảm thiểu những định kiến ​​sai lệch. Tình nguyện viên thường là những người mà một khía cạnh nào đó trong </a:t>
            </a:r>
            <a:r>
              <a:rPr lang="en-US" dirty="0" err="1"/>
              <a:t>danh</a:t>
            </a:r>
            <a:r>
              <a:rPr lang="en-US" dirty="0"/>
              <a:t> </a:t>
            </a:r>
            <a:r>
              <a:rPr lang="en-US" dirty="0" err="1"/>
              <a:t>tính</a:t>
            </a:r>
            <a:r>
              <a:rPr lang="en-US" dirty="0"/>
              <a:t> </a:t>
            </a:r>
            <a:r>
              <a:rPr lang="vi-VN" dirty="0"/>
              <a:t>của họ gắn liền với định kiến ​​hoặc kỳ thị – ví dụ như tôn giáo, tín ngưỡng, dân tộc, xu hướng tình dục, khuyết tật hoặc tình trạng nhiễm HIV. Tổ chức Thư viện Con người™ hiện đang hoạt động tại hơn 85 quốc gia.</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2026-05-11</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330170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5AB015C0-ADFB-4C1F-AC4C-50A35F59719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38375"/>
            <a:ext cx="10515600" cy="3938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Rubrik 7">
            <a:extLst>
              <a:ext uri="{FF2B5EF4-FFF2-40B4-BE49-F238E27FC236}">
                <a16:creationId xmlns:a16="http://schemas.microsoft.com/office/drawing/2014/main" id="{CE4C6B7C-5757-4F49-9408-DFE2EB630A7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0" name="Rubrik 7">
            <a:extLst>
              <a:ext uri="{FF2B5EF4-FFF2-40B4-BE49-F238E27FC236}">
                <a16:creationId xmlns:a16="http://schemas.microsoft.com/office/drawing/2014/main" id="{D6F1756C-FFE1-4CEF-9731-60C4E255A9F5}"/>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44003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BB34C43-91EC-4BFD-A62E-4F59EA6FEDBA}"/>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0948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EC53B00-CE6B-458E-BD5C-25A6FAD9B996}"/>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01999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9" y="1588"/>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9" y="-22860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48.png"/><Relationship Id="rId3" Type="http://schemas.openxmlformats.org/officeDocument/2006/relationships/image" Target="../media/image1.png"/><Relationship Id="rId21" Type="http://schemas.openxmlformats.org/officeDocument/2006/relationships/image" Target="../media/image50.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47.png"/><Relationship Id="rId2" Type="http://schemas.openxmlformats.org/officeDocument/2006/relationships/notesSlide" Target="../notesSlides/notesSlide24.xml"/><Relationship Id="rId16" Type="http://schemas.openxmlformats.org/officeDocument/2006/relationships/image" Target="../media/image18.png"/><Relationship Id="rId20"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17.png"/><Relationship Id="rId10" Type="http://schemas.openxmlformats.org/officeDocument/2006/relationships/image" Target="../media/image43.png"/><Relationship Id="rId19" Type="http://schemas.openxmlformats.org/officeDocument/2006/relationships/image" Target="../media/image30.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16.png"/><Relationship Id="rId22"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7.png"/><Relationship Id="rId18" Type="http://schemas.openxmlformats.org/officeDocument/2006/relationships/image" Target="../media/image44.png"/><Relationship Id="rId3" Type="http://schemas.openxmlformats.org/officeDocument/2006/relationships/image" Target="../media/image1.png"/><Relationship Id="rId21" Type="http://schemas.openxmlformats.org/officeDocument/2006/relationships/image" Target="../media/image50.png"/><Relationship Id="rId7" Type="http://schemas.openxmlformats.org/officeDocument/2006/relationships/image" Target="../media/image17.png"/><Relationship Id="rId12" Type="http://schemas.openxmlformats.org/officeDocument/2006/relationships/image" Target="../media/image42.png"/><Relationship Id="rId17" Type="http://schemas.openxmlformats.org/officeDocument/2006/relationships/image" Target="../media/image43.png"/><Relationship Id="rId2" Type="http://schemas.openxmlformats.org/officeDocument/2006/relationships/notesSlide" Target="../notesSlides/notesSlide28.xml"/><Relationship Id="rId16" Type="http://schemas.openxmlformats.org/officeDocument/2006/relationships/image" Target="../media/image30.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51.png"/><Relationship Id="rId22"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F395E06-D74E-40CC-8DCE-FF14ADB6F3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11" name="Bildobjekt 10">
            <a:extLst>
              <a:ext uri="{FF2B5EF4-FFF2-40B4-BE49-F238E27FC236}">
                <a16:creationId xmlns:a16="http://schemas.microsoft.com/office/drawing/2014/main" id="{E803C975-F284-4FC3-B373-56C7394769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2" name="textruta 1">
            <a:extLst>
              <a:ext uri="{FF2B5EF4-FFF2-40B4-BE49-F238E27FC236}">
                <a16:creationId xmlns:a16="http://schemas.microsoft.com/office/drawing/2014/main" id="{DEFAC88E-B258-6052-D1EB-3EA6A72916E4}"/>
              </a:ext>
            </a:extLst>
          </p:cNvPr>
          <p:cNvSpPr txBox="1"/>
          <p:nvPr/>
        </p:nvSpPr>
        <p:spPr>
          <a:xfrm>
            <a:off x="0" y="1068583"/>
            <a:ext cx="12192000" cy="1938992"/>
          </a:xfrm>
          <a:prstGeom prst="rect">
            <a:avLst/>
          </a:prstGeom>
          <a:noFill/>
        </p:spPr>
        <p:txBody>
          <a:bodyPr wrap="square" lIns="91440" tIns="45720" rIns="91440" bIns="45720" rtlCol="0" anchor="t">
            <a:spAutoFit/>
          </a:bodyPr>
          <a:lstStyle/>
          <a:p>
            <a:pPr algn="ctr"/>
            <a:r>
              <a:rPr lang="vi-VN" sz="6000" noProof="0" dirty="0">
                <a:solidFill>
                  <a:schemeClr val="tx1">
                    <a:lumMod val="65000"/>
                    <a:lumOff val="35000"/>
                  </a:schemeClr>
                </a:solidFill>
                <a:latin typeface="Calibri" panose="020F0502020204030204" pitchFamily="34" charset="0"/>
              </a:rPr>
              <a:t>Khóa học </a:t>
            </a:r>
            <a:r>
              <a:rPr lang="vi-VN" sz="6000" b="1" noProof="0" dirty="0">
                <a:solidFill>
                  <a:schemeClr val="tx1">
                    <a:lumMod val="65000"/>
                    <a:lumOff val="35000"/>
                  </a:schemeClr>
                </a:solidFill>
                <a:latin typeface="Calibri" panose="020F0502020204030204" pitchFamily="34" charset="0"/>
              </a:rPr>
              <a:t>người muốn thay đổi</a:t>
            </a:r>
            <a:r>
              <a:rPr lang="vi-VN" sz="6000" noProof="0" dirty="0">
                <a:solidFill>
                  <a:schemeClr val="tx1">
                    <a:lumMod val="65000"/>
                    <a:lumOff val="35000"/>
                  </a:schemeClr>
                </a:solidFill>
                <a:latin typeface="Calibri" panose="020F0502020204030204" pitchFamily="34" charset="0"/>
              </a:rPr>
              <a:t>  </a:t>
            </a:r>
          </a:p>
          <a:p>
            <a:pPr algn="ctr"/>
            <a:r>
              <a:rPr lang="vi-VN" sz="6000" noProof="0" dirty="0">
                <a:solidFill>
                  <a:schemeClr val="tx1">
                    <a:lumMod val="65000"/>
                    <a:lumOff val="35000"/>
                  </a:schemeClr>
                </a:solidFill>
                <a:latin typeface="Calibri"/>
                <a:ea typeface="Calibri"/>
                <a:cs typeface="Calibri"/>
              </a:rPr>
              <a:t>địa phương</a:t>
            </a:r>
          </a:p>
        </p:txBody>
      </p:sp>
      <p:pic>
        <p:nvPicPr>
          <p:cNvPr id="3" name="Bildobjekt 2" descr="En bild som visar text, clipart&#10;&#10;Automatiskt genererad beskrivning">
            <a:extLst>
              <a:ext uri="{FF2B5EF4-FFF2-40B4-BE49-F238E27FC236}">
                <a16:creationId xmlns:a16="http://schemas.microsoft.com/office/drawing/2014/main" id="{00201800-EBC6-345D-6318-153ADBDE22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4976" y="3429000"/>
            <a:ext cx="5905500" cy="1346200"/>
          </a:xfrm>
          <a:prstGeom prst="rect">
            <a:avLst/>
          </a:prstGeom>
        </p:spPr>
      </p:pic>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F4240E5-59C8-464E-AC42-C5BF50EE70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0" name="Rektangel 9">
            <a:extLst>
              <a:ext uri="{FF2B5EF4-FFF2-40B4-BE49-F238E27FC236}">
                <a16:creationId xmlns:a16="http://schemas.microsoft.com/office/drawing/2014/main" id="{17E85BD8-7FE1-4D67-9091-869F6CDB6FED}"/>
              </a:ext>
            </a:extLst>
          </p:cNvPr>
          <p:cNvSpPr/>
          <p:nvPr/>
        </p:nvSpPr>
        <p:spPr>
          <a:xfrm rot="16200000">
            <a:off x="10383862" y="4884902"/>
            <a:ext cx="2483058" cy="215444"/>
          </a:xfrm>
          <a:prstGeom prst="rect">
            <a:avLst/>
          </a:prstGeom>
        </p:spPr>
        <p:txBody>
          <a:bodyPr wrap="square">
            <a:spAutoFit/>
          </a:bodyPr>
          <a:lstStyle/>
          <a:p>
            <a:r>
              <a:rPr lang="en-US" sz="800" b="0" i="0">
                <a:solidFill>
                  <a:schemeClr val="tx1">
                    <a:lumMod val="65000"/>
                    <a:lumOff val="35000"/>
                  </a:schemeClr>
                </a:solidFill>
                <a:effectLst/>
              </a:rPr>
              <a:t>Photo: </a:t>
            </a:r>
            <a:r>
              <a:rPr lang="en-US" sz="800">
                <a:solidFill>
                  <a:schemeClr val="tx1">
                    <a:lumMod val="65000"/>
                    <a:lumOff val="35000"/>
                  </a:schemeClr>
                </a:solidFill>
              </a:rPr>
              <a:t>Robert Wyatt</a:t>
            </a:r>
            <a:r>
              <a:rPr lang="en-US" sz="800" b="0" i="0">
                <a:solidFill>
                  <a:schemeClr val="tx1">
                    <a:lumMod val="65000"/>
                    <a:lumOff val="35000"/>
                  </a:schemeClr>
                </a:solidFill>
                <a:effectLst/>
              </a:rPr>
              <a:t> / </a:t>
            </a:r>
            <a:r>
              <a:rPr lang="en-US" sz="800" b="0" i="0" err="1">
                <a:solidFill>
                  <a:schemeClr val="tx1">
                    <a:lumMod val="65000"/>
                    <a:lumOff val="35000"/>
                  </a:schemeClr>
                </a:solidFill>
                <a:effectLst/>
              </a:rPr>
              <a:t>Alamy</a:t>
            </a:r>
            <a:r>
              <a:rPr lang="en-US" sz="800" b="0" i="0">
                <a:solidFill>
                  <a:schemeClr val="tx1">
                    <a:lumMod val="65000"/>
                    <a:lumOff val="35000"/>
                  </a:schemeClr>
                </a:solidFill>
                <a:effectLst/>
              </a:rPr>
              <a:t> Stock Photo </a:t>
            </a:r>
            <a:endParaRPr lang="sv-SE" sz="800">
              <a:solidFill>
                <a:schemeClr val="tx1">
                  <a:lumMod val="65000"/>
                  <a:lumOff val="35000"/>
                </a:schemeClr>
              </a:solidFill>
            </a:endParaRPr>
          </a:p>
        </p:txBody>
      </p:sp>
      <p:sp>
        <p:nvSpPr>
          <p:cNvPr id="8" name="Rektangel 7">
            <a:extLst>
              <a:ext uri="{FF2B5EF4-FFF2-40B4-BE49-F238E27FC236}">
                <a16:creationId xmlns:a16="http://schemas.microsoft.com/office/drawing/2014/main" id="{23C361B5-8269-49BF-BB14-5B5DF78A8E93}"/>
              </a:ext>
            </a:extLst>
          </p:cNvPr>
          <p:cNvSpPr/>
          <p:nvPr/>
        </p:nvSpPr>
        <p:spPr>
          <a:xfrm>
            <a:off x="540000" y="1320730"/>
            <a:ext cx="2916000" cy="1754326"/>
          </a:xfrm>
          <a:prstGeom prst="rect">
            <a:avLst/>
          </a:prstGeom>
        </p:spPr>
        <p:txBody>
          <a:bodyPr wrap="square" lIns="0">
            <a:spAutoFit/>
          </a:bodyPr>
          <a:lstStyle/>
          <a:p>
            <a:r>
              <a:rPr lang="en-GB" sz="3600" dirty="0" err="1"/>
              <a:t>Tòa</a:t>
            </a:r>
            <a:r>
              <a:rPr lang="en-GB" sz="3600" dirty="0"/>
              <a:t> </a:t>
            </a:r>
            <a:r>
              <a:rPr lang="en-GB" sz="3600" dirty="0" err="1"/>
              <a:t>nhà</a:t>
            </a:r>
            <a:r>
              <a:rPr lang="en-GB" sz="3600" dirty="0"/>
              <a:t> </a:t>
            </a:r>
            <a:br>
              <a:rPr lang="en-GB" sz="3600" dirty="0"/>
            </a:br>
            <a:r>
              <a:rPr lang="en-GB" sz="3600" dirty="0" err="1"/>
              <a:t>quốc</a:t>
            </a:r>
            <a:r>
              <a:rPr lang="en-GB" sz="3600" dirty="0"/>
              <a:t> </a:t>
            </a:r>
            <a:r>
              <a:rPr lang="en-GB" sz="3600" dirty="0" err="1"/>
              <a:t>hội</a:t>
            </a:r>
            <a:r>
              <a:rPr lang="en-GB" sz="3600" dirty="0"/>
              <a:t>,</a:t>
            </a:r>
            <a:br>
              <a:rPr lang="en-GB" sz="3600" dirty="0"/>
            </a:br>
            <a:r>
              <a:rPr lang="en-GB" sz="3600" dirty="0"/>
              <a:t>Kyrgyzstan</a:t>
            </a:r>
          </a:p>
        </p:txBody>
      </p:sp>
      <p:pic>
        <p:nvPicPr>
          <p:cNvPr id="7" name="Bildobjekt 6">
            <a:extLst>
              <a:ext uri="{FF2B5EF4-FFF2-40B4-BE49-F238E27FC236}">
                <a16:creationId xmlns:a16="http://schemas.microsoft.com/office/drawing/2014/main" id="{3B0E6DDC-C0D7-403F-9668-A81014B0B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13178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8404D09-BEE2-45AF-B575-1C18DC45B393}"/>
              </a:ext>
            </a:extLst>
          </p:cNvPr>
          <p:cNvSpPr/>
          <p:nvPr/>
        </p:nvSpPr>
        <p:spPr>
          <a:xfrm>
            <a:off x="1145667" y="1320730"/>
            <a:ext cx="8010208" cy="3539430"/>
          </a:xfrm>
          <a:prstGeom prst="rect">
            <a:avLst/>
          </a:prstGeom>
        </p:spPr>
        <p:txBody>
          <a:bodyPr wrap="square">
            <a:spAutoFit/>
          </a:bodyPr>
          <a:lstStyle/>
          <a:p>
            <a:r>
              <a:rPr lang="sv-SE" sz="4400" b="1" dirty="0">
                <a:solidFill>
                  <a:srgbClr val="000000"/>
                </a:solidFill>
                <a:latin typeface="Calibri" panose="020F0502020204030204" pitchFamily="34" charset="0"/>
              </a:rPr>
              <a:t>N</a:t>
            </a:r>
            <a:r>
              <a:rPr lang="vi-VN" sz="4400" b="1" dirty="0">
                <a:solidFill>
                  <a:srgbClr val="000000"/>
                </a:solidFill>
                <a:latin typeface="Calibri" panose="020F0502020204030204" pitchFamily="34" charset="0"/>
              </a:rPr>
              <a:t>gười chữa lành</a:t>
            </a:r>
            <a:br>
              <a:rPr lang="sv-SE" sz="3600" dirty="0">
                <a:latin typeface="Calibri" panose="020F0502020204030204" pitchFamily="34" charset="0"/>
              </a:rPr>
            </a:br>
            <a:r>
              <a:rPr lang="sv-SE" sz="3600" dirty="0">
                <a:latin typeface="Calibri" panose="020F0502020204030204" pitchFamily="34" charset="0"/>
              </a:rPr>
              <a:t> </a:t>
            </a:r>
          </a:p>
          <a:p>
            <a:pPr marL="571500" indent="-571500">
              <a:buFont typeface="Arial" charset="0"/>
              <a:buChar char="•"/>
            </a:pPr>
            <a:r>
              <a:rPr lang="en-GB" sz="3600" dirty="0" err="1">
                <a:latin typeface="Calibri" panose="020F0502020204030204" pitchFamily="34" charset="0"/>
                <a:cs typeface="Calibri" panose="020F0502020204030204" pitchFamily="34" charset="0"/>
              </a:rPr>
              <a:t>Xây</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dựng</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mối</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quan</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hệ</a:t>
            </a:r>
            <a:endParaRPr lang="en-GB" sz="3600" dirty="0">
              <a:latin typeface="Calibri" panose="020F0502020204030204" pitchFamily="34" charset="0"/>
              <a:cs typeface="Calibri" panose="020F0502020204030204" pitchFamily="34" charset="0"/>
            </a:endParaRPr>
          </a:p>
          <a:p>
            <a:pPr marL="571500" indent="-571500">
              <a:buFont typeface="Arial" charset="0"/>
              <a:buChar char="•"/>
            </a:pPr>
            <a:r>
              <a:rPr lang="en-GB" sz="3600" dirty="0" err="1">
                <a:latin typeface="Calibri" panose="020F0502020204030204" pitchFamily="34" charset="0"/>
                <a:cs typeface="Calibri" panose="020F0502020204030204" pitchFamily="34" charset="0"/>
              </a:rPr>
              <a:t>Làm</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việc</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cùng</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nhau</a:t>
            </a:r>
            <a:endParaRPr lang="en-GB" sz="3600" dirty="0">
              <a:latin typeface="Calibri" panose="020F0502020204030204" pitchFamily="34" charset="0"/>
              <a:cs typeface="Calibri" panose="020F0502020204030204" pitchFamily="34" charset="0"/>
            </a:endParaRPr>
          </a:p>
          <a:p>
            <a:pPr marL="571500" indent="-571500">
              <a:buFont typeface="Arial" charset="0"/>
              <a:buChar char="•"/>
            </a:pPr>
            <a:r>
              <a:rPr lang="en-GB" sz="3600" dirty="0" err="1">
                <a:latin typeface="Calibri" panose="020F0502020204030204" pitchFamily="34" charset="0"/>
                <a:cs typeface="Calibri" panose="020F0502020204030204" pitchFamily="34" charset="0"/>
              </a:rPr>
              <a:t>Tìm</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kiếm</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thông</a:t>
            </a:r>
            <a:r>
              <a:rPr lang="en-GB" sz="3600" dirty="0">
                <a:latin typeface="Calibri" panose="020F0502020204030204" pitchFamily="34" charset="0"/>
                <a:cs typeface="Calibri" panose="020F0502020204030204" pitchFamily="34" charset="0"/>
              </a:rPr>
              <a:t> tin</a:t>
            </a:r>
          </a:p>
          <a:p>
            <a:pPr marL="571500" indent="-571500">
              <a:buFont typeface="Arial" charset="0"/>
              <a:buChar char="•"/>
            </a:pPr>
            <a:r>
              <a:rPr lang="en-GB" sz="3600" dirty="0" err="1">
                <a:latin typeface="Calibri" panose="020F0502020204030204" pitchFamily="34" charset="0"/>
                <a:cs typeface="Calibri" panose="020F0502020204030204" pitchFamily="34" charset="0"/>
              </a:rPr>
              <a:t>Lập</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kế</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hoạch</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và</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chuẩn</a:t>
            </a:r>
            <a:r>
              <a:rPr lang="en-GB" sz="3600" dirty="0">
                <a:latin typeface="Calibri" panose="020F0502020204030204" pitchFamily="34" charset="0"/>
                <a:cs typeface="Calibri" panose="020F0502020204030204" pitchFamily="34" charset="0"/>
              </a:rPr>
              <a:t> </a:t>
            </a:r>
            <a:r>
              <a:rPr lang="en-GB" sz="3600" dirty="0" err="1">
                <a:latin typeface="Calibri" panose="020F0502020204030204" pitchFamily="34" charset="0"/>
                <a:cs typeface="Calibri" panose="020F0502020204030204" pitchFamily="34" charset="0"/>
              </a:rPr>
              <a:t>bị</a:t>
            </a:r>
            <a:r>
              <a:rPr lang="en-GB" sz="3600" dirty="0">
                <a:latin typeface="Calibri" panose="020F0502020204030204" pitchFamily="34" charset="0"/>
                <a:cs typeface="Calibri" panose="020F0502020204030204" pitchFamily="34" charset="0"/>
              </a:rPr>
              <a:t>  </a:t>
            </a:r>
            <a:endParaRPr lang="en-US" sz="3600" dirty="0">
              <a:latin typeface="Calibri" panose="020F0502020204030204" pitchFamily="34" charset="0"/>
              <a:cs typeface="Calibri" panose="020F0502020204030204" pitchFamily="34" charset="0"/>
            </a:endParaRPr>
          </a:p>
        </p:txBody>
      </p:sp>
      <p:pic>
        <p:nvPicPr>
          <p:cNvPr id="5" name="Bildobjekt 4">
            <a:extLst>
              <a:ext uri="{FF2B5EF4-FFF2-40B4-BE49-F238E27FC236}">
                <a16:creationId xmlns:a16="http://schemas.microsoft.com/office/drawing/2014/main" id="{53C8DDC5-8113-4B77-B4DF-68776F77F0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BCF2322-9C52-455D-B184-6A13E740A186}"/>
              </a:ext>
            </a:extLst>
          </p:cNvPr>
          <p:cNvSpPr/>
          <p:nvPr/>
        </p:nvSpPr>
        <p:spPr>
          <a:xfrm>
            <a:off x="1145666" y="1320730"/>
            <a:ext cx="6310211" cy="3539430"/>
          </a:xfrm>
          <a:prstGeom prst="rect">
            <a:avLst/>
          </a:prstGeom>
        </p:spPr>
        <p:txBody>
          <a:bodyPr wrap="square">
            <a:spAutoFit/>
          </a:bodyPr>
          <a:lstStyle/>
          <a:p>
            <a:r>
              <a:rPr lang="en-US" sz="4400" b="1" dirty="0" err="1">
                <a:solidFill>
                  <a:srgbClr val="000000"/>
                </a:solidFill>
              </a:rPr>
              <a:t>Bài</a:t>
            </a:r>
            <a:r>
              <a:rPr lang="en-US" sz="4400" b="1" dirty="0">
                <a:solidFill>
                  <a:srgbClr val="000000"/>
                </a:solidFill>
              </a:rPr>
              <a:t> </a:t>
            </a:r>
            <a:r>
              <a:rPr lang="en-US" sz="4400" b="1" dirty="0" err="1">
                <a:solidFill>
                  <a:srgbClr val="000000"/>
                </a:solidFill>
              </a:rPr>
              <a:t>tập</a:t>
            </a:r>
            <a:r>
              <a:rPr lang="en-US" sz="4400" b="1" dirty="0">
                <a:solidFill>
                  <a:srgbClr val="000000"/>
                </a:solidFill>
              </a:rPr>
              <a:t>: </a:t>
            </a:r>
            <a:r>
              <a:rPr lang="en-US" sz="4400" b="1" dirty="0" err="1">
                <a:solidFill>
                  <a:srgbClr val="000000"/>
                </a:solidFill>
              </a:rPr>
              <a:t>Tôi</a:t>
            </a:r>
            <a:r>
              <a:rPr lang="en-US" sz="4400" b="1" dirty="0">
                <a:solidFill>
                  <a:srgbClr val="000000"/>
                </a:solidFill>
              </a:rPr>
              <a:t> </a:t>
            </a:r>
            <a:r>
              <a:rPr lang="en-US" sz="4400" b="1" dirty="0" err="1">
                <a:solidFill>
                  <a:srgbClr val="000000"/>
                </a:solidFill>
              </a:rPr>
              <a:t>là</a:t>
            </a:r>
            <a:r>
              <a:rPr lang="en-US" sz="4400" b="1" dirty="0">
                <a:solidFill>
                  <a:srgbClr val="000000"/>
                </a:solidFill>
              </a:rPr>
              <a:t> ai? </a:t>
            </a:r>
            <a:br>
              <a:rPr lang="sv-SE" sz="4400" dirty="0"/>
            </a:br>
            <a:r>
              <a:rPr lang="sv-SE" sz="3600" dirty="0"/>
              <a:t> </a:t>
            </a:r>
            <a:endParaRPr lang="sv-SE" sz="3600" dirty="0">
              <a:latin typeface="Calibri" panose="020F0502020204030204" pitchFamily="34" charset="0"/>
              <a:cs typeface="Calibri" panose="020F0502020204030204" pitchFamily="34" charset="0"/>
            </a:endParaRPr>
          </a:p>
          <a:p>
            <a:pPr marL="571500" indent="-571500">
              <a:buFont typeface="Arial" charset="0"/>
              <a:buChar char="•"/>
            </a:pPr>
            <a:r>
              <a:rPr lang="vi-VN" sz="3600" dirty="0">
                <a:latin typeface="Calibri" panose="020F0502020204030204" pitchFamily="34" charset="0"/>
                <a:cs typeface="Calibri" panose="020F0502020204030204" pitchFamily="34" charset="0"/>
              </a:rPr>
              <a:t>Tôi có thể làm gì? </a:t>
            </a:r>
          </a:p>
          <a:p>
            <a:pPr marL="571500" indent="-571500">
              <a:buFont typeface="Arial" charset="0"/>
              <a:buChar char="•"/>
            </a:pPr>
            <a:r>
              <a:rPr lang="vi-VN" sz="3600" dirty="0">
                <a:latin typeface="Calibri" panose="020F0502020204030204" pitchFamily="34" charset="0"/>
                <a:cs typeface="Calibri" panose="020F0502020204030204" pitchFamily="34" charset="0"/>
              </a:rPr>
              <a:t>Chúng ta có thể làm gì? </a:t>
            </a:r>
          </a:p>
          <a:p>
            <a:pPr marL="571500" indent="-571500">
              <a:buFont typeface="Arial" charset="0"/>
              <a:buChar char="•"/>
            </a:pPr>
            <a:r>
              <a:rPr lang="vi-VN" sz="3600" dirty="0">
                <a:latin typeface="Calibri" panose="020F0502020204030204" pitchFamily="34" charset="0"/>
                <a:cs typeface="Calibri" panose="020F0502020204030204" pitchFamily="34" charset="0"/>
              </a:rPr>
              <a:t>Chúng ta có thể khuyến khích người khác làm gì?</a:t>
            </a:r>
          </a:p>
        </p:txBody>
      </p:sp>
      <p:pic>
        <p:nvPicPr>
          <p:cNvPr id="3" name="Bildobjekt 2">
            <a:extLst>
              <a:ext uri="{FF2B5EF4-FFF2-40B4-BE49-F238E27FC236}">
                <a16:creationId xmlns:a16="http://schemas.microsoft.com/office/drawing/2014/main" id="{E5959A6F-E997-443E-9A93-85E6AC62F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87223DB-1300-4C90-B431-1542E23CA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2" name="Bildobjekt 2" descr="En bild som visar person, personer, grupp, står&#10;&#10;Automatiskt genererad beskrivning">
            <a:extLst>
              <a:ext uri="{FF2B5EF4-FFF2-40B4-BE49-F238E27FC236}">
                <a16:creationId xmlns:a16="http://schemas.microsoft.com/office/drawing/2014/main" id="{E4926E9A-AD7D-4E4B-BF6C-72505F22FF81}"/>
              </a:ext>
            </a:extLst>
          </p:cNvPr>
          <p:cNvPicPr>
            <a:picLocks noChangeAspect="1"/>
          </p:cNvPicPr>
          <p:nvPr/>
        </p:nvPicPr>
        <p:blipFill>
          <a:blip r:embed="rId4"/>
          <a:stretch>
            <a:fillRect/>
          </a:stretch>
        </p:blipFill>
        <p:spPr>
          <a:xfrm>
            <a:off x="0" y="226436"/>
            <a:ext cx="12192000" cy="6633727"/>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47867F6-D038-4075-9DD8-C70F3F89909D}"/>
              </a:ext>
            </a:extLst>
          </p:cNvPr>
          <p:cNvSpPr/>
          <p:nvPr/>
        </p:nvSpPr>
        <p:spPr>
          <a:xfrm>
            <a:off x="1145667" y="1320730"/>
            <a:ext cx="8203050" cy="2431435"/>
          </a:xfrm>
          <a:prstGeom prst="rect">
            <a:avLst/>
          </a:prstGeom>
        </p:spPr>
        <p:txBody>
          <a:bodyPr wrap="square">
            <a:spAutoFit/>
          </a:bodyPr>
          <a:lstStyle/>
          <a:p>
            <a:r>
              <a:rPr lang="en-US" sz="4400" b="1" dirty="0"/>
              <a:t>Định </a:t>
            </a:r>
            <a:r>
              <a:rPr lang="en-US" sz="4400" b="1" dirty="0" err="1"/>
              <a:t>nghĩa</a:t>
            </a:r>
            <a:r>
              <a:rPr lang="en-US" sz="4400" b="1" dirty="0"/>
              <a:t>: </a:t>
            </a:r>
            <a:r>
              <a:rPr lang="en-US" sz="4400" b="1" dirty="0" err="1"/>
              <a:t>Chiến</a:t>
            </a:r>
            <a:r>
              <a:rPr lang="en-US" sz="4400" b="1" dirty="0"/>
              <a:t> </a:t>
            </a:r>
            <a:r>
              <a:rPr lang="en-US" sz="4400" b="1" dirty="0" err="1"/>
              <a:t>thuật</a:t>
            </a:r>
            <a:br>
              <a:rPr lang="en-US" sz="3600" dirty="0"/>
            </a:br>
            <a:endParaRPr lang="en-US" sz="3600" dirty="0"/>
          </a:p>
          <a:p>
            <a:r>
              <a:rPr lang="vi-VN" sz="3600" dirty="0">
                <a:latin typeface="Calibri" panose="020F0502020204030204" pitchFamily="34" charset="0"/>
                <a:ea typeface="Calibri" panose="020F0502020204030204" pitchFamily="34" charset="0"/>
                <a:cs typeface="Calibri" panose="020F0502020204030204" pitchFamily="34" charset="0"/>
              </a:rPr>
              <a:t>Một loạt các hành động được lên kế hoạch để thực hiện nhằm đạt được mục tiêu.</a:t>
            </a:r>
            <a:r>
              <a:rPr lang="en-US" sz="3600" dirty="0">
                <a:latin typeface="Calibri" panose="020F0502020204030204" pitchFamily="34" charset="0"/>
                <a:ea typeface="Calibri" panose="020F0502020204030204" pitchFamily="34" charset="0"/>
                <a:cs typeface="Calibri" panose="020F0502020204030204" pitchFamily="34" charset="0"/>
              </a:rPr>
              <a:t> </a:t>
            </a:r>
          </a:p>
        </p:txBody>
      </p:sp>
      <p:pic>
        <p:nvPicPr>
          <p:cNvPr id="5" name="Bildobjekt 4">
            <a:extLst>
              <a:ext uri="{FF2B5EF4-FFF2-40B4-BE49-F238E27FC236}">
                <a16:creationId xmlns:a16="http://schemas.microsoft.com/office/drawing/2014/main" id="{116BD06E-9C26-4B65-8687-E653D3FF8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5585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E9E2161-D25D-44AC-B28C-1A2BC42975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02091" y="1629000"/>
            <a:ext cx="3587817" cy="3600000"/>
          </a:xfrm>
          <a:prstGeom prst="rect">
            <a:avLst/>
          </a:prstGeom>
        </p:spPr>
      </p:pic>
      <p:pic>
        <p:nvPicPr>
          <p:cNvPr id="3" name="Bildobjekt 2">
            <a:extLst>
              <a:ext uri="{FF2B5EF4-FFF2-40B4-BE49-F238E27FC236}">
                <a16:creationId xmlns:a16="http://schemas.microsoft.com/office/drawing/2014/main" id="{55C9B15D-CF7F-4A8C-BBDE-E366DAF001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107">
            <a:extLst>
              <a:ext uri="{FF2B5EF4-FFF2-40B4-BE49-F238E27FC236}">
                <a16:creationId xmlns:a16="http://schemas.microsoft.com/office/drawing/2014/main" id="{D824FC26-6419-4E7E-A6C9-E6281A45A3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912" y="30343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108">
            <a:extLst>
              <a:ext uri="{FF2B5EF4-FFF2-40B4-BE49-F238E27FC236}">
                <a16:creationId xmlns:a16="http://schemas.microsoft.com/office/drawing/2014/main" id="{3A0D94DB-1E59-45D6-A3AB-62B5EBA153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7794" y="30343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109">
            <a:extLst>
              <a:ext uri="{FF2B5EF4-FFF2-40B4-BE49-F238E27FC236}">
                <a16:creationId xmlns:a16="http://schemas.microsoft.com/office/drawing/2014/main" id="{0D38C835-0657-438C-97D8-35D7F977C4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0912" y="4880762"/>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6">
            <a:extLst>
              <a:ext uri="{FF2B5EF4-FFF2-40B4-BE49-F238E27FC236}">
                <a16:creationId xmlns:a16="http://schemas.microsoft.com/office/drawing/2014/main" id="{EC62E479-7055-4A68-9F5F-23C24B9F3743}"/>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37">
            <a:extLst>
              <a:ext uri="{FF2B5EF4-FFF2-40B4-BE49-F238E27FC236}">
                <a16:creationId xmlns:a16="http://schemas.microsoft.com/office/drawing/2014/main" id="{4905D002-9AB9-42E4-84FD-CB07AB10691C}"/>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8" name="Rectangle 38">
            <a:extLst>
              <a:ext uri="{FF2B5EF4-FFF2-40B4-BE49-F238E27FC236}">
                <a16:creationId xmlns:a16="http://schemas.microsoft.com/office/drawing/2014/main" id="{230C1090-E614-455E-B716-64B7E70F5150}"/>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9" name="Rectangle 39">
            <a:extLst>
              <a:ext uri="{FF2B5EF4-FFF2-40B4-BE49-F238E27FC236}">
                <a16:creationId xmlns:a16="http://schemas.microsoft.com/office/drawing/2014/main" id="{EE499726-3082-442E-87E8-40B071E020E6}"/>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0" name="Rektangel 9">
            <a:extLst>
              <a:ext uri="{FF2B5EF4-FFF2-40B4-BE49-F238E27FC236}">
                <a16:creationId xmlns:a16="http://schemas.microsoft.com/office/drawing/2014/main" id="{AE9B08B6-6ED5-4CE4-AB78-A017F82D840C}"/>
              </a:ext>
            </a:extLst>
          </p:cNvPr>
          <p:cNvSpPr/>
          <p:nvPr/>
        </p:nvSpPr>
        <p:spPr>
          <a:xfrm>
            <a:off x="2652434" y="1309469"/>
            <a:ext cx="5431392" cy="769441"/>
          </a:xfrm>
          <a:prstGeom prst="rect">
            <a:avLst/>
          </a:prstGeom>
        </p:spPr>
        <p:txBody>
          <a:bodyPr wrap="square">
            <a:spAutoFit/>
          </a:bodyPr>
          <a:lstStyle/>
          <a:p>
            <a:r>
              <a:rPr lang="en-US" sz="4400" b="1" dirty="0" err="1">
                <a:solidFill>
                  <a:srgbClr val="000000"/>
                </a:solidFill>
                <a:latin typeface="Calibri" panose="020F0502020204030204" pitchFamily="34" charset="0"/>
              </a:rPr>
              <a:t>Chiến</a:t>
            </a:r>
            <a:r>
              <a:rPr lang="en-US" sz="4400" b="1" dirty="0">
                <a:solidFill>
                  <a:srgbClr val="000000"/>
                </a:solidFill>
                <a:latin typeface="Calibri" panose="020F0502020204030204" pitchFamily="34" charset="0"/>
              </a:rPr>
              <a:t> </a:t>
            </a:r>
            <a:r>
              <a:rPr lang="en-US" sz="4400" b="1" dirty="0" err="1">
                <a:solidFill>
                  <a:srgbClr val="000000"/>
                </a:solidFill>
                <a:latin typeface="Calibri" panose="020F0502020204030204" pitchFamily="34" charset="0"/>
              </a:rPr>
              <a:t>thuật</a:t>
            </a:r>
            <a:r>
              <a:rPr lang="en-US" sz="4400" b="1" dirty="0">
                <a:solidFill>
                  <a:srgbClr val="000000"/>
                </a:solidFill>
                <a:latin typeface="Calibri" panose="020F0502020204030204" pitchFamily="34" charset="0"/>
              </a:rPr>
              <a:t> </a:t>
            </a:r>
            <a:r>
              <a:rPr lang="en-US" sz="4400" b="1" dirty="0" err="1">
                <a:solidFill>
                  <a:srgbClr val="000000"/>
                </a:solidFill>
                <a:latin typeface="Calibri" panose="020F0502020204030204" pitchFamily="34" charset="0"/>
              </a:rPr>
              <a:t>khẩn</a:t>
            </a:r>
            <a:r>
              <a:rPr lang="en-US" sz="4400" b="1" dirty="0">
                <a:solidFill>
                  <a:srgbClr val="000000"/>
                </a:solidFill>
                <a:latin typeface="Calibri" panose="020F0502020204030204" pitchFamily="34" charset="0"/>
              </a:rPr>
              <a:t> </a:t>
            </a:r>
            <a:r>
              <a:rPr lang="en-US" sz="4400" b="1" dirty="0" err="1">
                <a:solidFill>
                  <a:srgbClr val="000000"/>
                </a:solidFill>
                <a:latin typeface="Calibri" panose="020F0502020204030204" pitchFamily="34" charset="0"/>
              </a:rPr>
              <a:t>cấp</a:t>
            </a:r>
            <a:r>
              <a:rPr lang="en-US" sz="4400" b="1" dirty="0">
                <a:solidFill>
                  <a:srgbClr val="000000"/>
                </a:solidFill>
                <a:latin typeface="Calibri" panose="020F0502020204030204" pitchFamily="34" charset="0"/>
              </a:rPr>
              <a:t> </a:t>
            </a:r>
            <a:endParaRPr lang="sv-SE" sz="4400" dirty="0">
              <a:latin typeface="Calibri" panose="020F0502020204030204" pitchFamily="34" charset="0"/>
            </a:endParaRPr>
          </a:p>
        </p:txBody>
      </p:sp>
      <p:sp>
        <p:nvSpPr>
          <p:cNvPr id="11" name="textruta 10">
            <a:extLst>
              <a:ext uri="{FF2B5EF4-FFF2-40B4-BE49-F238E27FC236}">
                <a16:creationId xmlns:a16="http://schemas.microsoft.com/office/drawing/2014/main" id="{FC045B1D-58C1-4840-9E5D-1410C01756EA}"/>
              </a:ext>
            </a:extLst>
          </p:cNvPr>
          <p:cNvSpPr txBox="1"/>
          <p:nvPr/>
        </p:nvSpPr>
        <p:spPr>
          <a:xfrm>
            <a:off x="2652434" y="3344224"/>
            <a:ext cx="2433680" cy="646331"/>
          </a:xfrm>
          <a:prstGeom prst="rect">
            <a:avLst/>
          </a:prstGeom>
          <a:noFill/>
        </p:spPr>
        <p:txBody>
          <a:bodyPr wrap="none" rtlCol="0">
            <a:spAutoFit/>
          </a:bodyPr>
          <a:lstStyle/>
          <a:p>
            <a:r>
              <a:rPr lang="en-GB" sz="3600" dirty="0" err="1"/>
              <a:t>Phòng</a:t>
            </a:r>
            <a:r>
              <a:rPr lang="en-GB" sz="3600" dirty="0"/>
              <a:t> </a:t>
            </a:r>
            <a:r>
              <a:rPr lang="en-GB" sz="3600" dirty="0" err="1"/>
              <a:t>ngừa</a:t>
            </a:r>
            <a:endParaRPr lang="en-GB" sz="3600" dirty="0"/>
          </a:p>
        </p:txBody>
      </p:sp>
      <p:sp>
        <p:nvSpPr>
          <p:cNvPr id="12" name="textruta 11">
            <a:extLst>
              <a:ext uri="{FF2B5EF4-FFF2-40B4-BE49-F238E27FC236}">
                <a16:creationId xmlns:a16="http://schemas.microsoft.com/office/drawing/2014/main" id="{4981ECF8-AED5-4D93-AC8E-ABD9FDCABC38}"/>
              </a:ext>
            </a:extLst>
          </p:cNvPr>
          <p:cNvSpPr txBox="1"/>
          <p:nvPr/>
        </p:nvSpPr>
        <p:spPr>
          <a:xfrm>
            <a:off x="2652434" y="4909197"/>
            <a:ext cx="4632621" cy="1200329"/>
          </a:xfrm>
          <a:prstGeom prst="rect">
            <a:avLst/>
          </a:prstGeom>
          <a:noFill/>
        </p:spPr>
        <p:txBody>
          <a:bodyPr wrap="square" rtlCol="0">
            <a:spAutoFit/>
          </a:bodyPr>
          <a:lstStyle/>
          <a:p>
            <a:r>
              <a:rPr lang="en-GB" sz="3600" spc="-40" dirty="0" err="1"/>
              <a:t>Kêu</a:t>
            </a:r>
            <a:r>
              <a:rPr lang="en-GB" sz="3600" spc="-40" dirty="0"/>
              <a:t> </a:t>
            </a:r>
            <a:r>
              <a:rPr lang="en-GB" sz="3600" spc="-40" dirty="0" err="1"/>
              <a:t>gọi</a:t>
            </a:r>
            <a:r>
              <a:rPr lang="en-GB" sz="3600" spc="-40" dirty="0"/>
              <a:t> </a:t>
            </a:r>
            <a:r>
              <a:rPr lang="en-GB" sz="3600" spc="-40" dirty="0" err="1"/>
              <a:t>sự</a:t>
            </a:r>
            <a:r>
              <a:rPr lang="en-GB" sz="3600" spc="-40" dirty="0"/>
              <a:t> </a:t>
            </a:r>
            <a:r>
              <a:rPr lang="en-GB" sz="3600" spc="-40" dirty="0" err="1"/>
              <a:t>giúp</a:t>
            </a:r>
            <a:r>
              <a:rPr lang="en-GB" sz="3600" spc="-40" dirty="0"/>
              <a:t> </a:t>
            </a:r>
            <a:r>
              <a:rPr lang="en-GB" sz="3600" spc="-40" dirty="0" err="1"/>
              <a:t>đỡ</a:t>
            </a:r>
            <a:r>
              <a:rPr lang="en-GB" sz="3600" spc="-40" dirty="0"/>
              <a:t> </a:t>
            </a:r>
            <a:br>
              <a:rPr lang="en-GB" sz="3600" dirty="0"/>
            </a:br>
            <a:r>
              <a:rPr lang="en-GB" sz="3600" dirty="0" err="1"/>
              <a:t>và</a:t>
            </a:r>
            <a:r>
              <a:rPr lang="en-GB" sz="3600" dirty="0"/>
              <a:t> </a:t>
            </a:r>
            <a:r>
              <a:rPr lang="en-GB" sz="3600" dirty="0" err="1"/>
              <a:t>cảnh</a:t>
            </a:r>
            <a:r>
              <a:rPr lang="en-GB" sz="3600" dirty="0"/>
              <a:t> </a:t>
            </a:r>
            <a:r>
              <a:rPr lang="en-GB" sz="3600" dirty="0" err="1"/>
              <a:t>báo</a:t>
            </a:r>
            <a:endParaRPr lang="en-GB" sz="3600" dirty="0"/>
          </a:p>
        </p:txBody>
      </p:sp>
      <p:sp>
        <p:nvSpPr>
          <p:cNvPr id="13" name="textruta 12">
            <a:extLst>
              <a:ext uri="{FF2B5EF4-FFF2-40B4-BE49-F238E27FC236}">
                <a16:creationId xmlns:a16="http://schemas.microsoft.com/office/drawing/2014/main" id="{DB14551D-937E-40FD-9183-9627BCCE107C}"/>
              </a:ext>
            </a:extLst>
          </p:cNvPr>
          <p:cNvSpPr txBox="1"/>
          <p:nvPr/>
        </p:nvSpPr>
        <p:spPr>
          <a:xfrm>
            <a:off x="8001014" y="3135327"/>
            <a:ext cx="2985065" cy="1200329"/>
          </a:xfrm>
          <a:prstGeom prst="rect">
            <a:avLst/>
          </a:prstGeom>
          <a:noFill/>
        </p:spPr>
        <p:txBody>
          <a:bodyPr wrap="square" lIns="91440" tIns="45720" rIns="91440" bIns="45720" rtlCol="0" anchor="t">
            <a:spAutoFit/>
          </a:bodyPr>
          <a:lstStyle/>
          <a:p>
            <a:r>
              <a:rPr lang="en-GB" sz="3600" dirty="0" err="1"/>
              <a:t>Ngăn</a:t>
            </a:r>
            <a:r>
              <a:rPr lang="en-GB" sz="3600" dirty="0"/>
              <a:t> </a:t>
            </a:r>
            <a:r>
              <a:rPr lang="en-GB" sz="3600" dirty="0" err="1"/>
              <a:t>chặn</a:t>
            </a:r>
            <a:r>
              <a:rPr lang="en-GB" sz="3600" dirty="0"/>
              <a:t> </a:t>
            </a:r>
            <a:br>
              <a:rPr lang="en-GB" sz="3600" dirty="0"/>
            </a:br>
            <a:r>
              <a:rPr lang="en-GB" sz="3600" dirty="0" err="1"/>
              <a:t>và</a:t>
            </a:r>
            <a:r>
              <a:rPr lang="en-GB" sz="3600" dirty="0"/>
              <a:t> </a:t>
            </a:r>
            <a:r>
              <a:rPr lang="en-GB" sz="3600" dirty="0" err="1"/>
              <a:t>cứu</a:t>
            </a:r>
            <a:r>
              <a:rPr lang="en-GB" sz="3600" dirty="0"/>
              <a:t> </a:t>
            </a:r>
            <a:r>
              <a:rPr lang="en-GB" sz="3600" dirty="0" err="1"/>
              <a:t>nguy</a:t>
            </a:r>
            <a:endParaRPr lang="en-GB" sz="3600" dirty="0">
              <a:ea typeface="Calibri"/>
              <a:cs typeface="Calibri"/>
            </a:endParaRPr>
          </a:p>
        </p:txBody>
      </p:sp>
      <p:pic>
        <p:nvPicPr>
          <p:cNvPr id="14" name="Bildobjekt 13">
            <a:extLst>
              <a:ext uri="{FF2B5EF4-FFF2-40B4-BE49-F238E27FC236}">
                <a16:creationId xmlns:a16="http://schemas.microsoft.com/office/drawing/2014/main" id="{75847692-669E-4287-808B-2218B5F3B95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97609" y="810693"/>
            <a:ext cx="1432467" cy="1438243"/>
          </a:xfrm>
          <a:prstGeom prst="rect">
            <a:avLst/>
          </a:prstGeom>
        </p:spPr>
      </p:pic>
      <p:pic>
        <p:nvPicPr>
          <p:cNvPr id="15" name="Bildobjekt 14">
            <a:extLst>
              <a:ext uri="{FF2B5EF4-FFF2-40B4-BE49-F238E27FC236}">
                <a16:creationId xmlns:a16="http://schemas.microsoft.com/office/drawing/2014/main" id="{29880324-1B2E-4528-8889-364EDF059E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90197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01116AC-0565-47BA-919B-693DDB11A113}"/>
              </a:ext>
            </a:extLst>
          </p:cNvPr>
          <p:cNvSpPr/>
          <p:nvPr/>
        </p:nvSpPr>
        <p:spPr>
          <a:xfrm>
            <a:off x="1145665" y="1320730"/>
            <a:ext cx="8010208" cy="3970318"/>
          </a:xfrm>
          <a:prstGeom prst="rect">
            <a:avLst/>
          </a:prstGeom>
        </p:spPr>
        <p:txBody>
          <a:bodyPr wrap="square">
            <a:spAutoFit/>
          </a:bodyPr>
          <a:lstStyle/>
          <a:p>
            <a:pPr marL="571500" indent="-571500" fontAlgn="base">
              <a:buFont typeface="Arial" panose="020B0604020202020204" pitchFamily="34" charset="0"/>
              <a:buChar char="•"/>
            </a:pPr>
            <a:r>
              <a:rPr lang="vi-VN" sz="3600" dirty="0">
                <a:latin typeface="Calibri (Body)"/>
              </a:rPr>
              <a:t>Quấy rối </a:t>
            </a:r>
          </a:p>
          <a:p>
            <a:pPr marL="571500" indent="-571500" fontAlgn="base">
              <a:buFont typeface="Arial" panose="020B0604020202020204" pitchFamily="34" charset="0"/>
              <a:buChar char="•"/>
            </a:pPr>
            <a:r>
              <a:rPr lang="sv-SE" sz="3600" dirty="0">
                <a:latin typeface="Calibri (Body)"/>
              </a:rPr>
              <a:t>Lời nói căm thù </a:t>
            </a:r>
          </a:p>
          <a:p>
            <a:pPr marL="571500" indent="-571500" fontAlgn="base">
              <a:buFont typeface="Arial" panose="020B0604020202020204" pitchFamily="34" charset="0"/>
              <a:buChar char="•"/>
            </a:pPr>
            <a:r>
              <a:rPr lang="sv-SE" sz="3600" dirty="0">
                <a:latin typeface="Calibri (Body)"/>
              </a:rPr>
              <a:t>H</a:t>
            </a:r>
            <a:r>
              <a:rPr lang="vi-VN" sz="3600" dirty="0">
                <a:latin typeface="Calibri (Body)"/>
              </a:rPr>
              <a:t>ành hung</a:t>
            </a:r>
            <a:endParaRPr lang="sv-SE" sz="3600" dirty="0">
              <a:latin typeface="Calibri (Body)"/>
            </a:endParaRPr>
          </a:p>
          <a:p>
            <a:pPr marL="571500" indent="-571500" fontAlgn="base">
              <a:buFont typeface="Arial" panose="020B0604020202020204" pitchFamily="34" charset="0"/>
              <a:buChar char="•"/>
            </a:pPr>
            <a:r>
              <a:rPr lang="sv-SE" sz="3600" dirty="0">
                <a:latin typeface="Calibri (Body)"/>
              </a:rPr>
              <a:t>P</a:t>
            </a:r>
            <a:r>
              <a:rPr lang="vi-VN" sz="3600" dirty="0">
                <a:latin typeface="Calibri (Body)"/>
              </a:rPr>
              <a:t>há hoại tài sản</a:t>
            </a:r>
            <a:endParaRPr lang="sv-SE" sz="3600" dirty="0">
              <a:latin typeface="Calibri (Body)"/>
            </a:endParaRPr>
          </a:p>
          <a:p>
            <a:pPr marL="571500" indent="-571500" fontAlgn="base">
              <a:buFont typeface="Arial" panose="020B0604020202020204" pitchFamily="34" charset="0"/>
              <a:buChar char="•"/>
            </a:pPr>
            <a:r>
              <a:rPr lang="vi-VN" sz="3600" dirty="0">
                <a:latin typeface="Calibri (Body)"/>
              </a:rPr>
              <a:t>Tấn công nơi thờ tự </a:t>
            </a:r>
          </a:p>
          <a:p>
            <a:pPr marL="571500" indent="-571500" fontAlgn="base">
              <a:buFont typeface="Arial" panose="020B0604020202020204" pitchFamily="34" charset="0"/>
              <a:buChar char="•"/>
            </a:pPr>
            <a:r>
              <a:rPr lang="vi-VN" sz="3600" dirty="0">
                <a:latin typeface="Calibri (Body)"/>
              </a:rPr>
              <a:t>Bạo lực cộng đồng </a:t>
            </a:r>
          </a:p>
          <a:p>
            <a:pPr marL="571500" indent="-571500" fontAlgn="base">
              <a:buFont typeface="Arial" panose="020B0604020202020204" pitchFamily="34" charset="0"/>
              <a:buChar char="•"/>
            </a:pPr>
            <a:r>
              <a:rPr lang="vi-VN" sz="3600" dirty="0">
                <a:latin typeface="Calibri (Body)"/>
              </a:rPr>
              <a:t>Bắt giữ tùy </a:t>
            </a:r>
            <a:r>
              <a:rPr lang="vi-VN" sz="3600" dirty="0">
                <a:latin typeface="Calibri" panose="020F0502020204030204" pitchFamily="34" charset="0"/>
                <a:cs typeface="Calibri" panose="020F0502020204030204" pitchFamily="34" charset="0"/>
              </a:rPr>
              <a:t>tiện</a:t>
            </a:r>
            <a:r>
              <a:rPr lang="vi-VN" sz="3600" dirty="0">
                <a:latin typeface="Calibri (Body)"/>
              </a:rPr>
              <a:t> </a:t>
            </a:r>
            <a:endParaRPr lang="sv-SE" sz="3600" dirty="0">
              <a:latin typeface="Calibri (Body)"/>
            </a:endParaRPr>
          </a:p>
        </p:txBody>
      </p:sp>
      <p:pic>
        <p:nvPicPr>
          <p:cNvPr id="4" name="Bildobjekt 3">
            <a:extLst>
              <a:ext uri="{FF2B5EF4-FFF2-40B4-BE49-F238E27FC236}">
                <a16:creationId xmlns:a16="http://schemas.microsoft.com/office/drawing/2014/main" id="{E4F8D0AC-23C4-4C65-84F6-E7C4617A54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37215" y="870517"/>
            <a:ext cx="1435126" cy="1440000"/>
          </a:xfrm>
          <a:prstGeom prst="rect">
            <a:avLst/>
          </a:prstGeom>
        </p:spPr>
      </p:pic>
      <p:pic>
        <p:nvPicPr>
          <p:cNvPr id="5" name="Bildobjekt 4">
            <a:extLst>
              <a:ext uri="{FF2B5EF4-FFF2-40B4-BE49-F238E27FC236}">
                <a16:creationId xmlns:a16="http://schemas.microsoft.com/office/drawing/2014/main" id="{276F446F-374E-425C-8246-0209A1F134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95999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48DC73A-B02C-45D3-81F1-C06BC16A85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577" y="1654399"/>
            <a:ext cx="3591345" cy="3600000"/>
          </a:xfrm>
          <a:prstGeom prst="rect">
            <a:avLst/>
          </a:prstGeom>
        </p:spPr>
      </p:pic>
      <p:sp>
        <p:nvSpPr>
          <p:cNvPr id="16" name="Rectangle 35">
            <a:extLst>
              <a:ext uri="{FF2B5EF4-FFF2-40B4-BE49-F238E27FC236}">
                <a16:creationId xmlns:a16="http://schemas.microsoft.com/office/drawing/2014/main" id="{24B72B8B-C2E0-4B73-A030-8362A2948A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sv-SE"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7" name="Rectangle 36">
            <a:extLst>
              <a:ext uri="{FF2B5EF4-FFF2-40B4-BE49-F238E27FC236}">
                <a16:creationId xmlns:a16="http://schemas.microsoft.com/office/drawing/2014/main" id="{8826B29E-9DA6-4106-B686-B6A11225A248}"/>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8" name="Rectangle 37">
            <a:extLst>
              <a:ext uri="{FF2B5EF4-FFF2-40B4-BE49-F238E27FC236}">
                <a16:creationId xmlns:a16="http://schemas.microsoft.com/office/drawing/2014/main" id="{A85AFD24-D6F5-4D6F-83EF-7A7313DA8322}"/>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9" name="Rectangle 38">
            <a:extLst>
              <a:ext uri="{FF2B5EF4-FFF2-40B4-BE49-F238E27FC236}">
                <a16:creationId xmlns:a16="http://schemas.microsoft.com/office/drawing/2014/main" id="{12F45C01-DEB4-4AAA-961A-629768B9C501}"/>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9">
            <a:extLst>
              <a:ext uri="{FF2B5EF4-FFF2-40B4-BE49-F238E27FC236}">
                <a16:creationId xmlns:a16="http://schemas.microsoft.com/office/drawing/2014/main" id="{C437DCD7-BA89-447B-9768-16B21824C9D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F8FD7250-BD56-4381-AF9A-292748564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578" y="1629000"/>
            <a:ext cx="3591345" cy="3600000"/>
          </a:xfrm>
          <a:prstGeom prst="rect">
            <a:avLst/>
          </a:prstGeom>
        </p:spPr>
      </p:pic>
      <p:pic>
        <p:nvPicPr>
          <p:cNvPr id="11" name="Bildobjekt 10">
            <a:extLst>
              <a:ext uri="{FF2B5EF4-FFF2-40B4-BE49-F238E27FC236}">
                <a16:creationId xmlns:a16="http://schemas.microsoft.com/office/drawing/2014/main" id="{DC981E00-0986-491C-9E6F-637286A53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2" name="Bildobjekt 148">
            <a:extLst>
              <a:ext uri="{FF2B5EF4-FFF2-40B4-BE49-F238E27FC236}">
                <a16:creationId xmlns:a16="http://schemas.microsoft.com/office/drawing/2014/main" id="{9FBD6511-151A-46CD-A9DC-B20DC09189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000" y="4871150"/>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Bildobjekt 147">
            <a:extLst>
              <a:ext uri="{FF2B5EF4-FFF2-40B4-BE49-F238E27FC236}">
                <a16:creationId xmlns:a16="http://schemas.microsoft.com/office/drawing/2014/main" id="{B7B9EB85-39BA-45C7-834E-92BAA762E6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5850" y="303917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18888ABC-5A65-442B-B5F3-B2055F612B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610" y="843583"/>
            <a:ext cx="1428251" cy="1432354"/>
          </a:xfrm>
          <a:prstGeom prst="rect">
            <a:avLst/>
          </a:prstGeom>
        </p:spPr>
      </p:pic>
      <p:pic>
        <p:nvPicPr>
          <p:cNvPr id="10" name="Bildobjekt 146">
            <a:extLst>
              <a:ext uri="{FF2B5EF4-FFF2-40B4-BE49-F238E27FC236}">
                <a16:creationId xmlns:a16="http://schemas.microsoft.com/office/drawing/2014/main" id="{B5958571-9A7A-4559-951A-A93FCAFE3C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0627" y="303694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objekt 149">
            <a:extLst>
              <a:ext uri="{FF2B5EF4-FFF2-40B4-BE49-F238E27FC236}">
                <a16:creationId xmlns:a16="http://schemas.microsoft.com/office/drawing/2014/main" id="{7893EACC-F36F-4716-B8CD-C1150403BD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5850" y="486367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5">
            <a:extLst>
              <a:ext uri="{FF2B5EF4-FFF2-40B4-BE49-F238E27FC236}">
                <a16:creationId xmlns:a16="http://schemas.microsoft.com/office/drawing/2014/main" id="{24B72B8B-C2E0-4B73-A030-8362A2948A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sv-SE"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7" name="Rectangle 36">
            <a:extLst>
              <a:ext uri="{FF2B5EF4-FFF2-40B4-BE49-F238E27FC236}">
                <a16:creationId xmlns:a16="http://schemas.microsoft.com/office/drawing/2014/main" id="{8826B29E-9DA6-4106-B686-B6A11225A248}"/>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8" name="Rectangle 37">
            <a:extLst>
              <a:ext uri="{FF2B5EF4-FFF2-40B4-BE49-F238E27FC236}">
                <a16:creationId xmlns:a16="http://schemas.microsoft.com/office/drawing/2014/main" id="{A85AFD24-D6F5-4D6F-83EF-7A7313DA8322}"/>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9" name="Rectangle 38">
            <a:extLst>
              <a:ext uri="{FF2B5EF4-FFF2-40B4-BE49-F238E27FC236}">
                <a16:creationId xmlns:a16="http://schemas.microsoft.com/office/drawing/2014/main" id="{12F45C01-DEB4-4AAA-961A-629768B9C501}"/>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9">
            <a:extLst>
              <a:ext uri="{FF2B5EF4-FFF2-40B4-BE49-F238E27FC236}">
                <a16:creationId xmlns:a16="http://schemas.microsoft.com/office/drawing/2014/main" id="{C437DCD7-BA89-447B-9768-16B21824C9D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1" name="Rektangel 20">
            <a:extLst>
              <a:ext uri="{FF2B5EF4-FFF2-40B4-BE49-F238E27FC236}">
                <a16:creationId xmlns:a16="http://schemas.microsoft.com/office/drawing/2014/main" id="{56A58987-F1F7-4471-A545-3D1AA952653A}"/>
              </a:ext>
            </a:extLst>
          </p:cNvPr>
          <p:cNvSpPr/>
          <p:nvPr/>
        </p:nvSpPr>
        <p:spPr>
          <a:xfrm>
            <a:off x="2621261" y="1309469"/>
            <a:ext cx="8010208" cy="769441"/>
          </a:xfrm>
          <a:prstGeom prst="rect">
            <a:avLst/>
          </a:prstGeom>
        </p:spPr>
        <p:txBody>
          <a:bodyPr wrap="square">
            <a:spAutoFit/>
          </a:bodyPr>
          <a:lstStyle/>
          <a:p>
            <a:r>
              <a:rPr lang="en-US" sz="4400" b="1" dirty="0" err="1">
                <a:solidFill>
                  <a:srgbClr val="000000"/>
                </a:solidFill>
                <a:latin typeface="Calibri" panose="020F0502020204030204" pitchFamily="34" charset="0"/>
              </a:rPr>
              <a:t>Chiến</a:t>
            </a:r>
            <a:r>
              <a:rPr lang="en-US" sz="4400" b="1" dirty="0">
                <a:solidFill>
                  <a:srgbClr val="000000"/>
                </a:solidFill>
                <a:latin typeface="Calibri" panose="020F0502020204030204" pitchFamily="34" charset="0"/>
              </a:rPr>
              <a:t> </a:t>
            </a:r>
            <a:r>
              <a:rPr lang="en-US" sz="4400" b="1" dirty="0" err="1">
                <a:solidFill>
                  <a:srgbClr val="000000"/>
                </a:solidFill>
                <a:latin typeface="Calibri" panose="020F0502020204030204" pitchFamily="34" charset="0"/>
              </a:rPr>
              <a:t>thuật</a:t>
            </a:r>
            <a:r>
              <a:rPr lang="en-US" sz="4400" b="1" dirty="0">
                <a:solidFill>
                  <a:srgbClr val="000000"/>
                </a:solidFill>
                <a:latin typeface="Calibri" panose="020F0502020204030204" pitchFamily="34" charset="0"/>
              </a:rPr>
              <a:t> </a:t>
            </a:r>
            <a:r>
              <a:rPr lang="en-US" sz="4400" b="1" dirty="0" err="1">
                <a:solidFill>
                  <a:srgbClr val="000000"/>
                </a:solidFill>
                <a:latin typeface="Calibri" panose="020F0502020204030204" pitchFamily="34" charset="0"/>
              </a:rPr>
              <a:t>thay</a:t>
            </a:r>
            <a:r>
              <a:rPr lang="en-US" sz="4400" b="1" dirty="0">
                <a:solidFill>
                  <a:srgbClr val="000000"/>
                </a:solidFill>
                <a:latin typeface="Calibri" panose="020F0502020204030204" pitchFamily="34" charset="0"/>
              </a:rPr>
              <a:t> </a:t>
            </a:r>
            <a:r>
              <a:rPr lang="en-US" sz="4400" b="1" dirty="0" err="1">
                <a:solidFill>
                  <a:srgbClr val="000000"/>
                </a:solidFill>
                <a:latin typeface="Calibri" panose="020F0502020204030204" pitchFamily="34" charset="0"/>
              </a:rPr>
              <a:t>đổi</a:t>
            </a:r>
            <a:r>
              <a:rPr lang="en-US" sz="4400" b="1" dirty="0">
                <a:solidFill>
                  <a:srgbClr val="000000"/>
                </a:solidFill>
                <a:latin typeface="Calibri" panose="020F0502020204030204" pitchFamily="34" charset="0"/>
              </a:rPr>
              <a:t> </a:t>
            </a:r>
            <a:endParaRPr lang="sv-SE" sz="4400" dirty="0">
              <a:latin typeface="Calibri" panose="020F0502020204030204" pitchFamily="34" charset="0"/>
            </a:endParaRPr>
          </a:p>
        </p:txBody>
      </p:sp>
      <p:sp>
        <p:nvSpPr>
          <p:cNvPr id="23" name="textruta 22">
            <a:extLst>
              <a:ext uri="{FF2B5EF4-FFF2-40B4-BE49-F238E27FC236}">
                <a16:creationId xmlns:a16="http://schemas.microsoft.com/office/drawing/2014/main" id="{23A1BDC5-8ADC-463A-B2ED-7294D9701D03}"/>
              </a:ext>
            </a:extLst>
          </p:cNvPr>
          <p:cNvSpPr txBox="1"/>
          <p:nvPr/>
        </p:nvSpPr>
        <p:spPr>
          <a:xfrm>
            <a:off x="2621261" y="5170508"/>
            <a:ext cx="3204082" cy="646331"/>
          </a:xfrm>
          <a:prstGeom prst="rect">
            <a:avLst/>
          </a:prstGeom>
          <a:noFill/>
        </p:spPr>
        <p:txBody>
          <a:bodyPr wrap="none" lIns="91440" tIns="45720" rIns="91440" bIns="45720" rtlCol="0" anchor="t">
            <a:spAutoFit/>
          </a:bodyPr>
          <a:lstStyle/>
          <a:p>
            <a:r>
              <a:rPr lang="vi-VN" sz="3600" dirty="0">
                <a:latin typeface="Calibri"/>
                <a:ea typeface="Calibri"/>
                <a:cs typeface="Calibri"/>
              </a:rPr>
              <a:t>Cung cấp ưu đãi</a:t>
            </a:r>
            <a:endParaRPr lang="en-GB" sz="3600">
              <a:latin typeface="Calibri"/>
              <a:ea typeface="Calibri"/>
              <a:cs typeface="Calibri"/>
            </a:endParaRPr>
          </a:p>
        </p:txBody>
      </p:sp>
      <p:sp>
        <p:nvSpPr>
          <p:cNvPr id="24" name="textruta 23">
            <a:extLst>
              <a:ext uri="{FF2B5EF4-FFF2-40B4-BE49-F238E27FC236}">
                <a16:creationId xmlns:a16="http://schemas.microsoft.com/office/drawing/2014/main" id="{4EA387B1-99E2-4863-899E-09C57FAED5C7}"/>
              </a:ext>
            </a:extLst>
          </p:cNvPr>
          <p:cNvSpPr txBox="1"/>
          <p:nvPr/>
        </p:nvSpPr>
        <p:spPr>
          <a:xfrm>
            <a:off x="7977824" y="3342241"/>
            <a:ext cx="2050498" cy="646331"/>
          </a:xfrm>
          <a:prstGeom prst="rect">
            <a:avLst/>
          </a:prstGeom>
          <a:noFill/>
        </p:spPr>
        <p:txBody>
          <a:bodyPr wrap="none" rtlCol="0">
            <a:spAutoFit/>
          </a:bodyPr>
          <a:lstStyle/>
          <a:p>
            <a:r>
              <a:rPr lang="en-GB" sz="3600" dirty="0" err="1"/>
              <a:t>Vận</a:t>
            </a:r>
            <a:r>
              <a:rPr lang="en-GB" sz="3600" dirty="0"/>
              <a:t> </a:t>
            </a:r>
            <a:r>
              <a:rPr lang="en-GB" sz="3600" dirty="0" err="1"/>
              <a:t>động</a:t>
            </a:r>
            <a:r>
              <a:rPr lang="en-GB" sz="3600" dirty="0"/>
              <a:t> </a:t>
            </a:r>
          </a:p>
        </p:txBody>
      </p:sp>
      <p:sp>
        <p:nvSpPr>
          <p:cNvPr id="27" name="textruta 26">
            <a:extLst>
              <a:ext uri="{FF2B5EF4-FFF2-40B4-BE49-F238E27FC236}">
                <a16:creationId xmlns:a16="http://schemas.microsoft.com/office/drawing/2014/main" id="{6C688F67-AB84-485F-BFE5-96167E7605E4}"/>
              </a:ext>
            </a:extLst>
          </p:cNvPr>
          <p:cNvSpPr txBox="1"/>
          <p:nvPr/>
        </p:nvSpPr>
        <p:spPr>
          <a:xfrm>
            <a:off x="7977824" y="5177984"/>
            <a:ext cx="2388795" cy="646331"/>
          </a:xfrm>
          <a:prstGeom prst="rect">
            <a:avLst/>
          </a:prstGeom>
          <a:noFill/>
        </p:spPr>
        <p:txBody>
          <a:bodyPr wrap="none" rtlCol="0">
            <a:spAutoFit/>
          </a:bodyPr>
          <a:lstStyle/>
          <a:p>
            <a:r>
              <a:rPr lang="en-GB" sz="3600" dirty="0" err="1"/>
              <a:t>Thách</a:t>
            </a:r>
            <a:r>
              <a:rPr lang="en-GB" sz="3600" dirty="0"/>
              <a:t> </a:t>
            </a:r>
            <a:r>
              <a:rPr lang="en-GB" sz="3600" dirty="0" err="1"/>
              <a:t>thức</a:t>
            </a:r>
            <a:r>
              <a:rPr lang="en-GB" sz="3600" dirty="0"/>
              <a:t> </a:t>
            </a:r>
          </a:p>
        </p:txBody>
      </p:sp>
      <p:sp>
        <p:nvSpPr>
          <p:cNvPr id="31" name="textruta 30">
            <a:extLst>
              <a:ext uri="{FF2B5EF4-FFF2-40B4-BE49-F238E27FC236}">
                <a16:creationId xmlns:a16="http://schemas.microsoft.com/office/drawing/2014/main" id="{F7361C79-E86D-4BC7-BCA7-0CE8759473F7}"/>
              </a:ext>
            </a:extLst>
          </p:cNvPr>
          <p:cNvSpPr txBox="1"/>
          <p:nvPr/>
        </p:nvSpPr>
        <p:spPr>
          <a:xfrm>
            <a:off x="2652434" y="3344224"/>
            <a:ext cx="3075126" cy="646331"/>
          </a:xfrm>
          <a:prstGeom prst="rect">
            <a:avLst/>
          </a:prstGeom>
          <a:noFill/>
        </p:spPr>
        <p:txBody>
          <a:bodyPr wrap="square" rtlCol="0">
            <a:spAutoFit/>
          </a:bodyPr>
          <a:lstStyle/>
          <a:p>
            <a:r>
              <a:rPr lang="en-GB" sz="3600" dirty="0"/>
              <a:t>Campaigning </a:t>
            </a:r>
          </a:p>
        </p:txBody>
      </p:sp>
      <p:pic>
        <p:nvPicPr>
          <p:cNvPr id="22" name="Bildobjekt 21">
            <a:extLst>
              <a:ext uri="{FF2B5EF4-FFF2-40B4-BE49-F238E27FC236}">
                <a16:creationId xmlns:a16="http://schemas.microsoft.com/office/drawing/2014/main" id="{09313D9E-2028-4656-8709-46984596CA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52126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11749" y="860442"/>
            <a:ext cx="12192000" cy="2769989"/>
          </a:xfrm>
          <a:prstGeom prst="rect">
            <a:avLst/>
          </a:prstGeom>
          <a:noFill/>
        </p:spPr>
        <p:txBody>
          <a:bodyPr wrap="square" rtlCol="0">
            <a:spAutoFit/>
          </a:bodyPr>
          <a:lstStyle/>
          <a:p>
            <a:pPr algn="ctr">
              <a:lnSpc>
                <a:spcPct val="150000"/>
              </a:lnSpc>
            </a:pPr>
            <a:r>
              <a:rPr lang="sv-SE" sz="3200" spc="600" dirty="0">
                <a:solidFill>
                  <a:schemeClr val="bg1"/>
                </a:solidFill>
                <a:latin typeface="Calibri" panose="020F0502020204030204" pitchFamily="34" charset="0"/>
              </a:rPr>
              <a:t>CHUYÊN ĐỀ 6</a:t>
            </a:r>
          </a:p>
          <a:p>
            <a:pPr algn="ctr"/>
            <a:endParaRPr lang="sv-SE" dirty="0">
              <a:solidFill>
                <a:schemeClr val="bg1"/>
              </a:solidFill>
              <a:latin typeface="Calibri" panose="020F0502020204030204" pitchFamily="34" charset="0"/>
            </a:endParaRPr>
          </a:p>
          <a:p>
            <a:pPr algn="ctr"/>
            <a:r>
              <a:rPr lang="en-US" sz="5400" b="0" i="0" dirty="0" err="1">
                <a:solidFill>
                  <a:schemeClr val="bg1"/>
                </a:solidFill>
                <a:effectLst/>
                <a:latin typeface="Calibri" panose="020F0502020204030204" pitchFamily="34" charset="0"/>
              </a:rPr>
              <a:t>Những</a:t>
            </a:r>
            <a:r>
              <a:rPr lang="en-US" sz="5400" b="0" i="0" dirty="0">
                <a:solidFill>
                  <a:schemeClr val="bg1"/>
                </a:solidFill>
                <a:effectLst/>
                <a:latin typeface="Calibri" panose="020F0502020204030204" pitchFamily="34" charset="0"/>
              </a:rPr>
              <a:t> </a:t>
            </a:r>
            <a:r>
              <a:rPr lang="en-US" sz="5400" b="0" i="0" dirty="0" err="1">
                <a:solidFill>
                  <a:schemeClr val="bg1"/>
                </a:solidFill>
                <a:effectLst/>
                <a:latin typeface="Calibri" panose="020F0502020204030204" pitchFamily="34" charset="0"/>
              </a:rPr>
              <a:t>câu</a:t>
            </a:r>
            <a:r>
              <a:rPr lang="en-US" sz="5400" b="0" i="0" dirty="0">
                <a:solidFill>
                  <a:schemeClr val="bg1"/>
                </a:solidFill>
                <a:effectLst/>
                <a:latin typeface="Calibri" panose="020F0502020204030204" pitchFamily="34" charset="0"/>
              </a:rPr>
              <a:t> </a:t>
            </a:r>
            <a:r>
              <a:rPr lang="en-US" sz="5400" b="0" i="0" dirty="0" err="1">
                <a:solidFill>
                  <a:schemeClr val="bg1"/>
                </a:solidFill>
                <a:effectLst/>
                <a:latin typeface="Calibri" panose="020F0502020204030204" pitchFamily="34" charset="0"/>
              </a:rPr>
              <a:t>chuyện</a:t>
            </a:r>
            <a:r>
              <a:rPr lang="en-US" sz="5400" b="0" i="0" dirty="0">
                <a:solidFill>
                  <a:schemeClr val="bg1"/>
                </a:solidFill>
                <a:effectLst/>
                <a:latin typeface="Calibri" panose="020F0502020204030204" pitchFamily="34" charset="0"/>
              </a:rPr>
              <a:t> </a:t>
            </a:r>
            <a:r>
              <a:rPr lang="en-US" sz="5400" b="0" i="0" dirty="0" err="1">
                <a:solidFill>
                  <a:schemeClr val="bg1"/>
                </a:solidFill>
                <a:effectLst/>
                <a:latin typeface="Calibri" panose="020F0502020204030204" pitchFamily="34" charset="0"/>
              </a:rPr>
              <a:t>về</a:t>
            </a:r>
            <a:r>
              <a:rPr lang="en-US" sz="5400" b="0" i="0" dirty="0">
                <a:solidFill>
                  <a:schemeClr val="bg1"/>
                </a:solidFill>
                <a:effectLst/>
                <a:latin typeface="Calibri" panose="020F0502020204030204" pitchFamily="34" charset="0"/>
              </a:rPr>
              <a:t> </a:t>
            </a:r>
            <a:r>
              <a:rPr lang="en-US" sz="5400" b="0" i="0" dirty="0" err="1">
                <a:solidFill>
                  <a:schemeClr val="bg1"/>
                </a:solidFill>
                <a:effectLst/>
                <a:latin typeface="Calibri" panose="020F0502020204030204" pitchFamily="34" charset="0"/>
              </a:rPr>
              <a:t>chiến</a:t>
            </a:r>
            <a:r>
              <a:rPr lang="en-US" sz="5400" b="0" i="0" dirty="0">
                <a:solidFill>
                  <a:schemeClr val="bg1"/>
                </a:solidFill>
                <a:effectLst/>
                <a:latin typeface="Calibri" panose="020F0502020204030204" pitchFamily="34" charset="0"/>
              </a:rPr>
              <a:t> </a:t>
            </a:r>
            <a:r>
              <a:rPr lang="en-US" sz="5400" b="0" i="0" dirty="0" err="1">
                <a:solidFill>
                  <a:schemeClr val="bg1"/>
                </a:solidFill>
                <a:effectLst/>
                <a:latin typeface="Calibri" panose="020F0502020204030204" pitchFamily="34" charset="0"/>
              </a:rPr>
              <a:t>thuật</a:t>
            </a:r>
            <a:endParaRPr lang="en-US" sz="5400" b="0" i="0" dirty="0">
              <a:solidFill>
                <a:schemeClr val="bg1"/>
              </a:solidFill>
              <a:effectLst/>
              <a:latin typeface="Calibri" panose="020F0502020204030204" pitchFamily="34" charset="0"/>
            </a:endParaRPr>
          </a:p>
          <a:p>
            <a:pPr algn="ctr"/>
            <a:r>
              <a:rPr lang="en-US" sz="5400" dirty="0" err="1">
                <a:solidFill>
                  <a:schemeClr val="bg1"/>
                </a:solidFill>
                <a:latin typeface="Calibri" panose="020F0502020204030204" pitchFamily="34" charset="0"/>
              </a:rPr>
              <a:t>để</a:t>
            </a:r>
            <a:r>
              <a:rPr lang="en-US" sz="5400" dirty="0">
                <a:solidFill>
                  <a:schemeClr val="bg1"/>
                </a:solidFill>
                <a:latin typeface="Calibri" panose="020F0502020204030204" pitchFamily="34" charset="0"/>
              </a:rPr>
              <a:t> </a:t>
            </a:r>
            <a:r>
              <a:rPr lang="en-US" sz="5400" dirty="0" err="1">
                <a:solidFill>
                  <a:schemeClr val="bg1"/>
                </a:solidFill>
                <a:latin typeface="Calibri" panose="020F0502020204030204" pitchFamily="34" charset="0"/>
              </a:rPr>
              <a:t>truyền</a:t>
            </a:r>
            <a:r>
              <a:rPr lang="en-US" sz="5400" dirty="0">
                <a:solidFill>
                  <a:schemeClr val="bg1"/>
                </a:solidFill>
                <a:latin typeface="Calibri" panose="020F0502020204030204" pitchFamily="34" charset="0"/>
              </a:rPr>
              <a:t> </a:t>
            </a:r>
            <a:r>
              <a:rPr lang="en-US" sz="5400" dirty="0" err="1">
                <a:solidFill>
                  <a:schemeClr val="bg1"/>
                </a:solidFill>
                <a:latin typeface="Calibri" panose="020F0502020204030204" pitchFamily="34" charset="0"/>
              </a:rPr>
              <a:t>cảm</a:t>
            </a:r>
            <a:r>
              <a:rPr lang="en-US" sz="5400" dirty="0">
                <a:solidFill>
                  <a:schemeClr val="bg1"/>
                </a:solidFill>
                <a:latin typeface="Calibri" panose="020F0502020204030204" pitchFamily="34" charset="0"/>
              </a:rPr>
              <a:t> </a:t>
            </a:r>
            <a:r>
              <a:rPr lang="en-US" sz="5400" dirty="0" err="1">
                <a:solidFill>
                  <a:schemeClr val="bg1"/>
                </a:solidFill>
                <a:latin typeface="Calibri" panose="020F0502020204030204" pitchFamily="34" charset="0"/>
              </a:rPr>
              <a:t>hứng</a:t>
            </a:r>
            <a:r>
              <a:rPr lang="en-US" sz="5400" dirty="0">
                <a:solidFill>
                  <a:schemeClr val="bg1"/>
                </a:solidFill>
                <a:latin typeface="Calibri" panose="020F0502020204030204" pitchFamily="34" charset="0"/>
              </a:rPr>
              <a:t> </a:t>
            </a:r>
            <a:r>
              <a:rPr lang="en-US" sz="5400" dirty="0" err="1">
                <a:solidFill>
                  <a:schemeClr val="bg1"/>
                </a:solidFill>
                <a:latin typeface="Calibri" panose="020F0502020204030204" pitchFamily="34" charset="0"/>
              </a:rPr>
              <a:t>cho</a:t>
            </a:r>
            <a:r>
              <a:rPr lang="en-US" sz="5400" dirty="0">
                <a:solidFill>
                  <a:schemeClr val="bg1"/>
                </a:solidFill>
                <a:latin typeface="Calibri" panose="020F0502020204030204" pitchFamily="34" charset="0"/>
              </a:rPr>
              <a:t> </a:t>
            </a:r>
            <a:r>
              <a:rPr lang="en-US" sz="5400" dirty="0" err="1">
                <a:solidFill>
                  <a:schemeClr val="bg1"/>
                </a:solidFill>
                <a:latin typeface="Calibri" panose="020F0502020204030204" pitchFamily="34" charset="0"/>
              </a:rPr>
              <a:t>bạn</a:t>
            </a:r>
            <a:endParaRPr lang="sv-SE" sz="5400" dirty="0">
              <a:solidFill>
                <a:schemeClr val="bg1"/>
              </a:solidFill>
              <a:latin typeface="Calibri" panose="020F0502020204030204" pitchFamily="34" charset="0"/>
            </a:endParaRPr>
          </a:p>
        </p:txBody>
      </p:sp>
      <p:pic>
        <p:nvPicPr>
          <p:cNvPr id="10" name="Bildobjekt 9">
            <a:extLst>
              <a:ext uri="{FF2B5EF4-FFF2-40B4-BE49-F238E27FC236}">
                <a16:creationId xmlns:a16="http://schemas.microsoft.com/office/drawing/2014/main" id="{F973FF76-5C52-4DAB-A7D1-16EB1D4FC9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63475" y="4262274"/>
            <a:ext cx="1792122" cy="1795170"/>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0797A3A-D775-4603-8EF1-573BB6B26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612" y="1629000"/>
            <a:ext cx="3686578" cy="3686578"/>
          </a:xfrm>
          <a:prstGeom prst="rect">
            <a:avLst/>
          </a:prstGeom>
        </p:spPr>
      </p:pic>
      <p:pic>
        <p:nvPicPr>
          <p:cNvPr id="4" name="Bildobjekt 3">
            <a:extLst>
              <a:ext uri="{FF2B5EF4-FFF2-40B4-BE49-F238E27FC236}">
                <a16:creationId xmlns:a16="http://schemas.microsoft.com/office/drawing/2014/main" id="{C351A126-4CD8-4402-A2B9-BEDC45C36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151">
            <a:extLst>
              <a:ext uri="{FF2B5EF4-FFF2-40B4-BE49-F238E27FC236}">
                <a16:creationId xmlns:a16="http://schemas.microsoft.com/office/drawing/2014/main" id="{9E283798-8916-4057-8F57-D2CC48303F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740" y="303167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152">
            <a:extLst>
              <a:ext uri="{FF2B5EF4-FFF2-40B4-BE49-F238E27FC236}">
                <a16:creationId xmlns:a16="http://schemas.microsoft.com/office/drawing/2014/main" id="{34D955BF-4226-4A59-8270-14E7F44CBC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6048" y="3004935"/>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153">
            <a:extLst>
              <a:ext uri="{FF2B5EF4-FFF2-40B4-BE49-F238E27FC236}">
                <a16:creationId xmlns:a16="http://schemas.microsoft.com/office/drawing/2014/main" id="{21A35187-E97B-484D-ACE4-0441F0AE17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740" y="485722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7DCDAB0D-378C-4F17-9A6F-58D124C67995}"/>
              </a:ext>
            </a:extLst>
          </p:cNvPr>
          <p:cNvSpPr/>
          <p:nvPr/>
        </p:nvSpPr>
        <p:spPr>
          <a:xfrm>
            <a:off x="2621261" y="1309469"/>
            <a:ext cx="8010208" cy="769441"/>
          </a:xfrm>
          <a:prstGeom prst="rect">
            <a:avLst/>
          </a:prstGeom>
        </p:spPr>
        <p:txBody>
          <a:bodyPr wrap="square">
            <a:spAutoFit/>
          </a:bodyPr>
          <a:lstStyle/>
          <a:p>
            <a:r>
              <a:rPr lang="en-US" sz="4400" b="1" dirty="0" err="1">
                <a:solidFill>
                  <a:srgbClr val="000000"/>
                </a:solidFill>
                <a:latin typeface="Calibri" panose="020F0502020204030204" pitchFamily="34" charset="0"/>
              </a:rPr>
              <a:t>Chiến</a:t>
            </a:r>
            <a:r>
              <a:rPr lang="en-US" sz="4400" b="1" dirty="0">
                <a:solidFill>
                  <a:srgbClr val="000000"/>
                </a:solidFill>
                <a:latin typeface="Calibri" panose="020F0502020204030204" pitchFamily="34" charset="0"/>
              </a:rPr>
              <a:t> </a:t>
            </a:r>
            <a:r>
              <a:rPr lang="en-US" sz="4400" b="1" dirty="0" err="1">
                <a:solidFill>
                  <a:srgbClr val="000000"/>
                </a:solidFill>
                <a:latin typeface="Calibri" panose="020F0502020204030204" pitchFamily="34" charset="0"/>
              </a:rPr>
              <a:t>thuật</a:t>
            </a:r>
            <a:r>
              <a:rPr lang="en-US" sz="4400" b="1" dirty="0">
                <a:solidFill>
                  <a:srgbClr val="000000"/>
                </a:solidFill>
                <a:latin typeface="Calibri" panose="020F0502020204030204" pitchFamily="34" charset="0"/>
              </a:rPr>
              <a:t> </a:t>
            </a:r>
            <a:r>
              <a:rPr lang="en-US" sz="4400" b="1" dirty="0" err="1">
                <a:solidFill>
                  <a:srgbClr val="000000"/>
                </a:solidFill>
                <a:latin typeface="Calibri" panose="020F0502020204030204" pitchFamily="34" charset="0"/>
              </a:rPr>
              <a:t>xây</a:t>
            </a:r>
            <a:r>
              <a:rPr lang="en-US" sz="4400" b="1" dirty="0">
                <a:solidFill>
                  <a:srgbClr val="000000"/>
                </a:solidFill>
                <a:latin typeface="Calibri" panose="020F0502020204030204" pitchFamily="34" charset="0"/>
              </a:rPr>
              <a:t> </a:t>
            </a:r>
            <a:r>
              <a:rPr lang="en-US" sz="4400" b="1" dirty="0" err="1">
                <a:solidFill>
                  <a:srgbClr val="000000"/>
                </a:solidFill>
                <a:latin typeface="Calibri" panose="020F0502020204030204" pitchFamily="34" charset="0"/>
              </a:rPr>
              <a:t>dựng</a:t>
            </a:r>
            <a:r>
              <a:rPr lang="en-US" sz="4400" b="1" dirty="0">
                <a:solidFill>
                  <a:srgbClr val="000000"/>
                </a:solidFill>
                <a:latin typeface="Calibri" panose="020F0502020204030204" pitchFamily="34" charset="0"/>
              </a:rPr>
              <a:t> </a:t>
            </a:r>
            <a:endParaRPr lang="sv-SE" sz="4400" dirty="0">
              <a:latin typeface="Calibri" panose="020F0502020204030204" pitchFamily="34" charset="0"/>
            </a:endParaRPr>
          </a:p>
        </p:txBody>
      </p:sp>
      <p:sp>
        <p:nvSpPr>
          <p:cNvPr id="9" name="textruta 8">
            <a:extLst>
              <a:ext uri="{FF2B5EF4-FFF2-40B4-BE49-F238E27FC236}">
                <a16:creationId xmlns:a16="http://schemas.microsoft.com/office/drawing/2014/main" id="{FEA9504E-25BB-41E0-A8B4-E8A957FB0286}"/>
              </a:ext>
            </a:extLst>
          </p:cNvPr>
          <p:cNvSpPr txBox="1"/>
          <p:nvPr/>
        </p:nvSpPr>
        <p:spPr>
          <a:xfrm>
            <a:off x="2665300" y="3338505"/>
            <a:ext cx="2215607" cy="646331"/>
          </a:xfrm>
          <a:prstGeom prst="rect">
            <a:avLst/>
          </a:prstGeom>
          <a:noFill/>
        </p:spPr>
        <p:txBody>
          <a:bodyPr wrap="none" rtlCol="0">
            <a:spAutoFit/>
          </a:bodyPr>
          <a:lstStyle/>
          <a:p>
            <a:r>
              <a:rPr lang="en-GB" sz="3600" dirty="0" err="1"/>
              <a:t>Nhận</a:t>
            </a:r>
            <a:r>
              <a:rPr lang="en-GB" sz="3600" dirty="0"/>
              <a:t> </a:t>
            </a:r>
            <a:r>
              <a:rPr lang="en-GB" sz="3600" dirty="0" err="1"/>
              <a:t>thức</a:t>
            </a:r>
            <a:endParaRPr lang="en-GB" sz="3600" dirty="0"/>
          </a:p>
        </p:txBody>
      </p:sp>
      <p:sp>
        <p:nvSpPr>
          <p:cNvPr id="10" name="textruta 9">
            <a:extLst>
              <a:ext uri="{FF2B5EF4-FFF2-40B4-BE49-F238E27FC236}">
                <a16:creationId xmlns:a16="http://schemas.microsoft.com/office/drawing/2014/main" id="{B1A03911-04F2-4E7A-81A4-344052339D05}"/>
              </a:ext>
            </a:extLst>
          </p:cNvPr>
          <p:cNvSpPr txBox="1"/>
          <p:nvPr/>
        </p:nvSpPr>
        <p:spPr>
          <a:xfrm>
            <a:off x="2700658" y="5164057"/>
            <a:ext cx="1641860" cy="646331"/>
          </a:xfrm>
          <a:prstGeom prst="rect">
            <a:avLst/>
          </a:prstGeom>
          <a:noFill/>
        </p:spPr>
        <p:txBody>
          <a:bodyPr wrap="none" rtlCol="0">
            <a:spAutoFit/>
          </a:bodyPr>
          <a:lstStyle/>
          <a:p>
            <a:r>
              <a:rPr lang="en-GB" sz="3600" dirty="0" err="1"/>
              <a:t>Kỹ</a:t>
            </a:r>
            <a:r>
              <a:rPr lang="en-GB" sz="3600" dirty="0"/>
              <a:t> </a:t>
            </a:r>
            <a:r>
              <a:rPr lang="en-GB" sz="3600" dirty="0" err="1"/>
              <a:t>năng</a:t>
            </a:r>
            <a:endParaRPr lang="en-GB" sz="3600" dirty="0"/>
          </a:p>
        </p:txBody>
      </p:sp>
      <p:sp>
        <p:nvSpPr>
          <p:cNvPr id="11" name="textruta 10">
            <a:extLst>
              <a:ext uri="{FF2B5EF4-FFF2-40B4-BE49-F238E27FC236}">
                <a16:creationId xmlns:a16="http://schemas.microsoft.com/office/drawing/2014/main" id="{7E440E65-3D1F-4AF5-9671-E5EAD20EA6C6}"/>
              </a:ext>
            </a:extLst>
          </p:cNvPr>
          <p:cNvSpPr txBox="1"/>
          <p:nvPr/>
        </p:nvSpPr>
        <p:spPr>
          <a:xfrm>
            <a:off x="8008307" y="3299579"/>
            <a:ext cx="2056397" cy="646331"/>
          </a:xfrm>
          <a:prstGeom prst="rect">
            <a:avLst/>
          </a:prstGeom>
          <a:noFill/>
        </p:spPr>
        <p:txBody>
          <a:bodyPr wrap="none" lIns="91440" tIns="45720" rIns="91440" bIns="45720" rtlCol="0" anchor="t">
            <a:spAutoFit/>
          </a:bodyPr>
          <a:lstStyle/>
          <a:p>
            <a:r>
              <a:rPr lang="sv-SE" sz="3600" dirty="0">
                <a:latin typeface="Calibri"/>
                <a:ea typeface="Calibri"/>
                <a:cs typeface="Calibri"/>
              </a:rPr>
              <a:t>T</a:t>
            </a:r>
            <a:r>
              <a:rPr lang="vi-VN" sz="3600" dirty="0">
                <a:latin typeface="Calibri"/>
                <a:ea typeface="Calibri"/>
                <a:cs typeface="Calibri"/>
              </a:rPr>
              <a:t>ương tác</a:t>
            </a:r>
            <a:endParaRPr lang="en-GB" sz="3600">
              <a:latin typeface="Calibri"/>
              <a:ea typeface="Calibri"/>
              <a:cs typeface="Calibri"/>
            </a:endParaRPr>
          </a:p>
        </p:txBody>
      </p:sp>
      <p:sp>
        <p:nvSpPr>
          <p:cNvPr id="12" name="textruta 11">
            <a:extLst>
              <a:ext uri="{FF2B5EF4-FFF2-40B4-BE49-F238E27FC236}">
                <a16:creationId xmlns:a16="http://schemas.microsoft.com/office/drawing/2014/main" id="{5E8F7632-FFC6-4553-A55D-2BD7FCDFBC44}"/>
              </a:ext>
            </a:extLst>
          </p:cNvPr>
          <p:cNvSpPr txBox="1"/>
          <p:nvPr/>
        </p:nvSpPr>
        <p:spPr>
          <a:xfrm>
            <a:off x="8008307" y="5164056"/>
            <a:ext cx="2122697" cy="646331"/>
          </a:xfrm>
          <a:prstGeom prst="rect">
            <a:avLst/>
          </a:prstGeom>
          <a:noFill/>
        </p:spPr>
        <p:txBody>
          <a:bodyPr wrap="none" lIns="91440" tIns="45720" rIns="91440" bIns="45720" rtlCol="0" anchor="t">
            <a:spAutoFit/>
          </a:bodyPr>
          <a:lstStyle/>
          <a:p>
            <a:r>
              <a:rPr lang="sv-SE" sz="3600" dirty="0">
                <a:latin typeface="Calibri"/>
                <a:ea typeface="Calibri"/>
                <a:cs typeface="Calibri"/>
              </a:rPr>
              <a:t>M</a:t>
            </a:r>
            <a:r>
              <a:rPr lang="vi-VN" sz="3600" dirty="0">
                <a:latin typeface="Calibri"/>
                <a:ea typeface="Calibri"/>
                <a:cs typeface="Calibri"/>
              </a:rPr>
              <a:t>ạng lưới</a:t>
            </a:r>
            <a:endParaRPr lang="en-GB" sz="3600" dirty="0">
              <a:latin typeface="Calibri"/>
              <a:ea typeface="Calibri"/>
              <a:cs typeface="Calibri"/>
            </a:endParaRPr>
          </a:p>
        </p:txBody>
      </p:sp>
      <p:pic>
        <p:nvPicPr>
          <p:cNvPr id="13" name="Bildobjekt 272">
            <a:extLst>
              <a:ext uri="{FF2B5EF4-FFF2-40B4-BE49-F238E27FC236}">
                <a16:creationId xmlns:a16="http://schemas.microsoft.com/office/drawing/2014/main" id="{75243EB1-0A51-4CE2-AEF7-585D2752C3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7797" y="485722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37">
            <a:extLst>
              <a:ext uri="{FF2B5EF4-FFF2-40B4-BE49-F238E27FC236}">
                <a16:creationId xmlns:a16="http://schemas.microsoft.com/office/drawing/2014/main" id="{6E39B088-F3BA-4151-BC00-8636EE18C8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9563" y="834331"/>
            <a:ext cx="1440000" cy="1440000"/>
          </a:xfrm>
          <a:prstGeom prst="rect">
            <a:avLst/>
          </a:prstGeom>
        </p:spPr>
      </p:pic>
    </p:spTree>
    <p:extLst>
      <p:ext uri="{BB962C8B-B14F-4D97-AF65-F5344CB8AC3E}">
        <p14:creationId xmlns:p14="http://schemas.microsoft.com/office/powerpoint/2010/main" val="418107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4">
            <a:extLst>
              <a:ext uri="{FF2B5EF4-FFF2-40B4-BE49-F238E27FC236}">
                <a16:creationId xmlns:a16="http://schemas.microsoft.com/office/drawing/2014/main" id="{75AD6FA1-FC94-4C8F-B3C0-7B4F20859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547" y="1631485"/>
            <a:ext cx="3591408" cy="3597515"/>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43F51B65-126F-47A8-9EE5-1D563A6C4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08" y="809655"/>
            <a:ext cx="1436563" cy="1440000"/>
          </a:xfrm>
          <a:prstGeom prst="rect">
            <a:avLst/>
          </a:prstGeom>
        </p:spPr>
      </p:pic>
      <p:pic>
        <p:nvPicPr>
          <p:cNvPr id="15" name="Bildobjekt 156">
            <a:extLst>
              <a:ext uri="{FF2B5EF4-FFF2-40B4-BE49-F238E27FC236}">
                <a16:creationId xmlns:a16="http://schemas.microsoft.com/office/drawing/2014/main" id="{4DB3AD02-BD4D-4D7D-89BB-4E18B1C676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843" y="302162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objekt 157">
            <a:extLst>
              <a:ext uri="{FF2B5EF4-FFF2-40B4-BE49-F238E27FC236}">
                <a16:creationId xmlns:a16="http://schemas.microsoft.com/office/drawing/2014/main" id="{1938C75B-0376-4AAF-92E3-44A0A7420D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5706" y="299038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objekt 158">
            <a:extLst>
              <a:ext uri="{FF2B5EF4-FFF2-40B4-BE49-F238E27FC236}">
                <a16:creationId xmlns:a16="http://schemas.microsoft.com/office/drawing/2014/main" id="{F72176EB-24ED-47B0-A15B-8F9E5DB65C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398" y="483678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Bildobjekt 159">
            <a:extLst>
              <a:ext uri="{FF2B5EF4-FFF2-40B4-BE49-F238E27FC236}">
                <a16:creationId xmlns:a16="http://schemas.microsoft.com/office/drawing/2014/main" id="{C5394DF1-6BBA-43FA-B762-E3CC92141B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7455" y="4847175"/>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12">
            <a:extLst>
              <a:ext uri="{FF2B5EF4-FFF2-40B4-BE49-F238E27FC236}">
                <a16:creationId xmlns:a16="http://schemas.microsoft.com/office/drawing/2014/main" id="{24B8437B-5FF7-4D7C-8005-A59D08DF1766}"/>
              </a:ext>
            </a:extLst>
          </p:cNvPr>
          <p:cNvSpPr/>
          <p:nvPr/>
        </p:nvSpPr>
        <p:spPr>
          <a:xfrm>
            <a:off x="2610870" y="1309469"/>
            <a:ext cx="8010208" cy="769441"/>
          </a:xfrm>
          <a:prstGeom prst="rect">
            <a:avLst/>
          </a:prstGeom>
        </p:spPr>
        <p:txBody>
          <a:bodyPr wrap="square">
            <a:spAutoFit/>
          </a:bodyPr>
          <a:lstStyle/>
          <a:p>
            <a:r>
              <a:rPr lang="en-US" sz="4400" b="1" dirty="0" err="1">
                <a:solidFill>
                  <a:srgbClr val="000000"/>
                </a:solidFill>
                <a:latin typeface="Calibri" panose="020F0502020204030204" pitchFamily="34" charset="0"/>
              </a:rPr>
              <a:t>Chiến</a:t>
            </a:r>
            <a:r>
              <a:rPr lang="en-US" sz="4400" b="1" dirty="0">
                <a:solidFill>
                  <a:srgbClr val="000000"/>
                </a:solidFill>
                <a:latin typeface="Calibri" panose="020F0502020204030204" pitchFamily="34" charset="0"/>
              </a:rPr>
              <a:t> </a:t>
            </a:r>
            <a:r>
              <a:rPr lang="en-US" sz="4400" b="1" dirty="0" err="1">
                <a:solidFill>
                  <a:srgbClr val="000000"/>
                </a:solidFill>
                <a:latin typeface="Calibri" panose="020F0502020204030204" pitchFamily="34" charset="0"/>
              </a:rPr>
              <a:t>thuật</a:t>
            </a:r>
            <a:r>
              <a:rPr lang="en-US" sz="4400" b="1" dirty="0">
                <a:solidFill>
                  <a:srgbClr val="000000"/>
                </a:solidFill>
                <a:latin typeface="Calibri" panose="020F0502020204030204" pitchFamily="34" charset="0"/>
              </a:rPr>
              <a:t> </a:t>
            </a:r>
            <a:r>
              <a:rPr lang="en-US" sz="4400" b="1" dirty="0" err="1">
                <a:solidFill>
                  <a:srgbClr val="000000"/>
                </a:solidFill>
                <a:latin typeface="Calibri" panose="020F0502020204030204" pitchFamily="34" charset="0"/>
              </a:rPr>
              <a:t>chữa</a:t>
            </a:r>
            <a:r>
              <a:rPr lang="en-US" sz="4400" b="1" dirty="0">
                <a:solidFill>
                  <a:srgbClr val="000000"/>
                </a:solidFill>
                <a:latin typeface="Calibri" panose="020F0502020204030204" pitchFamily="34" charset="0"/>
              </a:rPr>
              <a:t> </a:t>
            </a:r>
            <a:r>
              <a:rPr lang="en-US" sz="4400" b="1" dirty="0" err="1">
                <a:solidFill>
                  <a:srgbClr val="000000"/>
                </a:solidFill>
                <a:latin typeface="Calibri" panose="020F0502020204030204" pitchFamily="34" charset="0"/>
              </a:rPr>
              <a:t>lành</a:t>
            </a:r>
            <a:r>
              <a:rPr lang="en-US" sz="4400" b="1" dirty="0">
                <a:solidFill>
                  <a:srgbClr val="000000"/>
                </a:solidFill>
                <a:latin typeface="Calibri" panose="020F0502020204030204" pitchFamily="34" charset="0"/>
              </a:rPr>
              <a:t> </a:t>
            </a:r>
            <a:endParaRPr lang="sv-SE" sz="4400" dirty="0">
              <a:latin typeface="Calibri" panose="020F0502020204030204" pitchFamily="34" charset="0"/>
            </a:endParaRPr>
          </a:p>
        </p:txBody>
      </p:sp>
      <p:sp>
        <p:nvSpPr>
          <p:cNvPr id="19" name="textruta 18">
            <a:extLst>
              <a:ext uri="{FF2B5EF4-FFF2-40B4-BE49-F238E27FC236}">
                <a16:creationId xmlns:a16="http://schemas.microsoft.com/office/drawing/2014/main" id="{2D60B49C-7E27-4F6A-8562-354100FA31D2}"/>
              </a:ext>
            </a:extLst>
          </p:cNvPr>
          <p:cNvSpPr txBox="1"/>
          <p:nvPr/>
        </p:nvSpPr>
        <p:spPr>
          <a:xfrm>
            <a:off x="2665300" y="3026112"/>
            <a:ext cx="3087384" cy="1200329"/>
          </a:xfrm>
          <a:prstGeom prst="rect">
            <a:avLst/>
          </a:prstGeom>
          <a:noFill/>
        </p:spPr>
        <p:txBody>
          <a:bodyPr wrap="none" rtlCol="0">
            <a:spAutoFit/>
          </a:bodyPr>
          <a:lstStyle/>
          <a:p>
            <a:r>
              <a:rPr lang="en-GB" sz="3600" dirty="0" err="1"/>
              <a:t>Hỗ</a:t>
            </a:r>
            <a:r>
              <a:rPr lang="en-GB" sz="3600" dirty="0"/>
              <a:t> </a:t>
            </a:r>
            <a:r>
              <a:rPr lang="en-GB" sz="3600" dirty="0" err="1"/>
              <a:t>trợ</a:t>
            </a:r>
            <a:r>
              <a:rPr lang="en-GB" sz="3600" dirty="0"/>
              <a:t> </a:t>
            </a:r>
            <a:r>
              <a:rPr lang="en-GB" sz="3600" dirty="0" err="1"/>
              <a:t>vật</a:t>
            </a:r>
            <a:r>
              <a:rPr lang="en-GB" sz="3600" dirty="0"/>
              <a:t> </a:t>
            </a:r>
            <a:r>
              <a:rPr lang="en-GB" sz="3600" dirty="0" err="1"/>
              <a:t>chất</a:t>
            </a:r>
            <a:r>
              <a:rPr lang="en-GB" sz="3600" dirty="0"/>
              <a:t> </a:t>
            </a:r>
            <a:br>
              <a:rPr lang="en-GB" sz="3600" dirty="0"/>
            </a:br>
            <a:r>
              <a:rPr lang="en-GB" sz="3600" dirty="0" err="1"/>
              <a:t>và</a:t>
            </a:r>
            <a:r>
              <a:rPr lang="en-GB" sz="3600" dirty="0"/>
              <a:t> </a:t>
            </a:r>
            <a:r>
              <a:rPr lang="en-GB" sz="3600" dirty="0" err="1"/>
              <a:t>tâm</a:t>
            </a:r>
            <a:r>
              <a:rPr lang="en-GB" sz="3600" dirty="0"/>
              <a:t> </a:t>
            </a:r>
            <a:r>
              <a:rPr lang="en-GB" sz="3600" dirty="0" err="1"/>
              <a:t>lý</a:t>
            </a:r>
            <a:r>
              <a:rPr lang="en-GB" sz="3600" dirty="0"/>
              <a:t> </a:t>
            </a:r>
            <a:r>
              <a:rPr lang="en-GB" sz="3600" dirty="0" err="1"/>
              <a:t>xã</a:t>
            </a:r>
            <a:r>
              <a:rPr lang="en-GB" sz="3600" dirty="0"/>
              <a:t> </a:t>
            </a:r>
            <a:r>
              <a:rPr lang="en-GB" sz="3600" dirty="0" err="1"/>
              <a:t>hội</a:t>
            </a:r>
            <a:endParaRPr lang="en-GB" sz="3600" dirty="0"/>
          </a:p>
        </p:txBody>
      </p:sp>
      <p:sp>
        <p:nvSpPr>
          <p:cNvPr id="20" name="textruta 19">
            <a:extLst>
              <a:ext uri="{FF2B5EF4-FFF2-40B4-BE49-F238E27FC236}">
                <a16:creationId xmlns:a16="http://schemas.microsoft.com/office/drawing/2014/main" id="{90D6AAC3-A285-4FE8-B488-9B2D89CD9E32}"/>
              </a:ext>
            </a:extLst>
          </p:cNvPr>
          <p:cNvSpPr txBox="1"/>
          <p:nvPr/>
        </p:nvSpPr>
        <p:spPr>
          <a:xfrm>
            <a:off x="2665300" y="5143618"/>
            <a:ext cx="3432286" cy="646331"/>
          </a:xfrm>
          <a:prstGeom prst="rect">
            <a:avLst/>
          </a:prstGeom>
          <a:noFill/>
        </p:spPr>
        <p:txBody>
          <a:bodyPr wrap="none" rtlCol="0">
            <a:spAutoFit/>
          </a:bodyPr>
          <a:lstStyle/>
          <a:p>
            <a:r>
              <a:rPr lang="en-GB" sz="3600" spc="-30" dirty="0" err="1"/>
              <a:t>Tìm</a:t>
            </a:r>
            <a:r>
              <a:rPr lang="en-GB" sz="3600" spc="-30" dirty="0"/>
              <a:t> </a:t>
            </a:r>
            <a:r>
              <a:rPr lang="en-GB" sz="3600" spc="-30" dirty="0" err="1"/>
              <a:t>kiếm</a:t>
            </a:r>
            <a:r>
              <a:rPr lang="en-GB" sz="3600" spc="-30" dirty="0"/>
              <a:t> </a:t>
            </a:r>
            <a:r>
              <a:rPr lang="en-GB" sz="3600" spc="-30" dirty="0" err="1"/>
              <a:t>công</a:t>
            </a:r>
            <a:r>
              <a:rPr lang="en-GB" sz="3600" spc="-30" dirty="0"/>
              <a:t> </a:t>
            </a:r>
            <a:r>
              <a:rPr lang="en-GB" sz="3600" spc="-30" dirty="0" err="1"/>
              <a:t>lý</a:t>
            </a:r>
            <a:r>
              <a:rPr lang="en-GB" sz="3600" spc="-30" dirty="0"/>
              <a:t> </a:t>
            </a:r>
          </a:p>
        </p:txBody>
      </p:sp>
      <p:sp>
        <p:nvSpPr>
          <p:cNvPr id="21" name="textruta 20">
            <a:extLst>
              <a:ext uri="{FF2B5EF4-FFF2-40B4-BE49-F238E27FC236}">
                <a16:creationId xmlns:a16="http://schemas.microsoft.com/office/drawing/2014/main" id="{A37EBD11-E495-4CB5-A31A-11DE1EEA42B4}"/>
              </a:ext>
            </a:extLst>
          </p:cNvPr>
          <p:cNvSpPr txBox="1"/>
          <p:nvPr/>
        </p:nvSpPr>
        <p:spPr>
          <a:xfrm>
            <a:off x="8003148" y="3049602"/>
            <a:ext cx="4124650" cy="1200329"/>
          </a:xfrm>
          <a:prstGeom prst="rect">
            <a:avLst/>
          </a:prstGeom>
          <a:noFill/>
        </p:spPr>
        <p:txBody>
          <a:bodyPr wrap="square" lIns="91440" tIns="45720" rIns="91440" bIns="45720" rtlCol="0" anchor="t">
            <a:spAutoFit/>
          </a:bodyPr>
          <a:lstStyle/>
          <a:p>
            <a:r>
              <a:rPr lang="en-GB" sz="3600" dirty="0"/>
              <a:t>Ghi </a:t>
            </a:r>
            <a:r>
              <a:rPr lang="en-GB" sz="3600" dirty="0" err="1"/>
              <a:t>lại</a:t>
            </a:r>
            <a:r>
              <a:rPr lang="en-GB" sz="3600" dirty="0"/>
              <a:t> </a:t>
            </a:r>
            <a:r>
              <a:rPr lang="en-GB" sz="3600" dirty="0" err="1"/>
              <a:t>các</a:t>
            </a:r>
            <a:r>
              <a:rPr lang="en-GB" sz="3600" dirty="0"/>
              <a:t> vi </a:t>
            </a:r>
            <a:br>
              <a:rPr lang="en-GB" sz="3600" dirty="0"/>
            </a:br>
            <a:r>
              <a:rPr lang="en-GB" sz="3600" dirty="0" err="1"/>
              <a:t>phạm</a:t>
            </a:r>
            <a:endParaRPr lang="en-US" dirty="0" err="1"/>
          </a:p>
        </p:txBody>
      </p:sp>
      <p:sp>
        <p:nvSpPr>
          <p:cNvPr id="22" name="textruta 21">
            <a:extLst>
              <a:ext uri="{FF2B5EF4-FFF2-40B4-BE49-F238E27FC236}">
                <a16:creationId xmlns:a16="http://schemas.microsoft.com/office/drawing/2014/main" id="{7652C187-EDD6-4255-BD9A-A7089D306B55}"/>
              </a:ext>
            </a:extLst>
          </p:cNvPr>
          <p:cNvSpPr txBox="1"/>
          <p:nvPr/>
        </p:nvSpPr>
        <p:spPr>
          <a:xfrm>
            <a:off x="8003148" y="5143617"/>
            <a:ext cx="2493247" cy="646331"/>
          </a:xfrm>
          <a:prstGeom prst="rect">
            <a:avLst/>
          </a:prstGeom>
          <a:noFill/>
        </p:spPr>
        <p:txBody>
          <a:bodyPr wrap="none" lIns="91440" tIns="45720" rIns="91440" bIns="45720" rtlCol="0" anchor="t">
            <a:spAutoFit/>
          </a:bodyPr>
          <a:lstStyle/>
          <a:p>
            <a:r>
              <a:rPr lang="vi-VN" sz="3600" b="0" i="0" u="none" strike="noStrike" dirty="0">
                <a:solidFill>
                  <a:srgbClr val="000000"/>
                </a:solidFill>
                <a:effectLst/>
                <a:latin typeface="Calibri"/>
                <a:ea typeface="Calibri"/>
                <a:cs typeface="Calibri"/>
              </a:rPr>
              <a:t>Tưởng Niệm</a:t>
            </a:r>
            <a:r>
              <a:rPr lang="vi-VN" sz="3600" b="0" i="0" dirty="0">
                <a:solidFill>
                  <a:srgbClr val="000000"/>
                </a:solidFill>
                <a:effectLst/>
                <a:latin typeface="Calibri"/>
                <a:ea typeface="Calibri"/>
                <a:cs typeface="Calibri"/>
              </a:rPr>
              <a:t>​</a:t>
            </a:r>
            <a:endParaRPr lang="en-GB" sz="3600" dirty="0">
              <a:latin typeface="Calibri"/>
              <a:ea typeface="Calibri"/>
              <a:cs typeface="Calibri"/>
            </a:endParaRPr>
          </a:p>
        </p:txBody>
      </p:sp>
      <p:pic>
        <p:nvPicPr>
          <p:cNvPr id="23" name="Bildobjekt 22">
            <a:extLst>
              <a:ext uri="{FF2B5EF4-FFF2-40B4-BE49-F238E27FC236}">
                <a16:creationId xmlns:a16="http://schemas.microsoft.com/office/drawing/2014/main" id="{D70BD78D-D2F0-4259-85D4-4A4D7A173C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783445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E5D1"/>
        </a:solidFill>
        <a:effectLst/>
      </p:bgPr>
    </p:bg>
    <p:spTree>
      <p:nvGrpSpPr>
        <p:cNvPr id="1" name=""/>
        <p:cNvGrpSpPr/>
        <p:nvPr/>
      </p:nvGrpSpPr>
      <p:grpSpPr>
        <a:xfrm>
          <a:off x="0" y="0"/>
          <a:ext cx="0" cy="0"/>
          <a:chOff x="0" y="0"/>
          <a:chExt cx="0" cy="0"/>
        </a:xfrm>
      </p:grpSpPr>
      <p:sp>
        <p:nvSpPr>
          <p:cNvPr id="18" name="Rectangle 35">
            <a:extLst>
              <a:ext uri="{FF2B5EF4-FFF2-40B4-BE49-F238E27FC236}">
                <a16:creationId xmlns:a16="http://schemas.microsoft.com/office/drawing/2014/main" id="{009A235D-E2A1-453B-A23F-B98CBF6ED1B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sv-SE" sz="14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en-US" altLang="sv-SE" sz="1800" b="0" i="0" u="none" strike="noStrike" cap="none" normalizeH="0" baseline="0" dirty="0">
              <a:ln>
                <a:noFill/>
              </a:ln>
              <a:solidFill>
                <a:schemeClr val="tx1"/>
              </a:solidFill>
              <a:effectLst/>
              <a:latin typeface="Arial" panose="020B0604020202020204" pitchFamily="34" charset="0"/>
            </a:endParaRPr>
          </a:p>
        </p:txBody>
      </p:sp>
      <p:sp>
        <p:nvSpPr>
          <p:cNvPr id="22" name="Rectangle 39">
            <a:extLst>
              <a:ext uri="{FF2B5EF4-FFF2-40B4-BE49-F238E27FC236}">
                <a16:creationId xmlns:a16="http://schemas.microsoft.com/office/drawing/2014/main" id="{B3432EAA-BBF9-47BA-B140-9695BD37F52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DC79602D-3044-4A4B-88B5-13C0E7289C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3" name="Grupp 2">
            <a:extLst>
              <a:ext uri="{FF2B5EF4-FFF2-40B4-BE49-F238E27FC236}">
                <a16:creationId xmlns:a16="http://schemas.microsoft.com/office/drawing/2014/main" id="{02AA4510-46A1-4B96-9075-13CCEBD732A7}"/>
              </a:ext>
            </a:extLst>
          </p:cNvPr>
          <p:cNvGrpSpPr/>
          <p:nvPr/>
        </p:nvGrpSpPr>
        <p:grpSpPr>
          <a:xfrm>
            <a:off x="4028851" y="1618298"/>
            <a:ext cx="4188134" cy="3745505"/>
            <a:chOff x="4028851" y="1618298"/>
            <a:chExt cx="4188134" cy="3745505"/>
          </a:xfrm>
        </p:grpSpPr>
        <p:sp>
          <p:nvSpPr>
            <p:cNvPr id="20" name="Rektangel: rundade hörn 19">
              <a:extLst>
                <a:ext uri="{FF2B5EF4-FFF2-40B4-BE49-F238E27FC236}">
                  <a16:creationId xmlns:a16="http://schemas.microsoft.com/office/drawing/2014/main" id="{BB018FDA-A982-4811-B39B-E9E455C24407}"/>
                </a:ext>
              </a:extLst>
            </p:cNvPr>
            <p:cNvSpPr/>
            <p:nvPr/>
          </p:nvSpPr>
          <p:spPr>
            <a:xfrm>
              <a:off x="4028851" y="1618298"/>
              <a:ext cx="2045090" cy="1805892"/>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GB" dirty="0" err="1">
                  <a:latin typeface="Calibri" panose="020F0502020204030204" pitchFamily="34" charset="0"/>
                  <a:cs typeface="Calibri" panose="020F0502020204030204" pitchFamily="34" charset="0"/>
                </a:rPr>
                <a:t>Phòng</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ngừa</a:t>
              </a:r>
              <a:br>
                <a:rPr lang="en-GB" dirty="0">
                  <a:latin typeface="Calibri" panose="020F0502020204030204" pitchFamily="34" charset="0"/>
                  <a:cs typeface="Calibri" panose="020F0502020204030204" pitchFamily="34" charset="0"/>
                </a:rPr>
              </a:br>
              <a:r>
                <a:rPr lang="en-GB" dirty="0" err="1">
                  <a:latin typeface="Calibri" panose="020F0502020204030204" pitchFamily="34" charset="0"/>
                  <a:cs typeface="Calibri" panose="020F0502020204030204" pitchFamily="34" charset="0"/>
                </a:rPr>
                <a:t>Ngăn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chặn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và</a:t>
              </a:r>
              <a:r>
                <a:rPr lang="en-GB" dirty="0">
                  <a:latin typeface="Calibri" panose="020F0502020204030204" pitchFamily="34" charset="0"/>
                  <a:cs typeface="Calibri" panose="020F0502020204030204" pitchFamily="34" charset="0"/>
                </a:rPr>
                <a:t> </a:t>
              </a:r>
              <a:r>
                <a:rPr lang="en-GB" b="0" i="0" u="none" strike="noStrike" dirty="0" err="1">
                  <a:solidFill>
                    <a:srgbClr val="FFFFFF"/>
                  </a:solidFill>
                  <a:effectLst/>
                  <a:latin typeface="Calibri" panose="020F0502020204030204" pitchFamily="34" charset="0"/>
                  <a:ea typeface="Calibri"/>
                  <a:cs typeface="Calibri" panose="020F0502020204030204" pitchFamily="34" charset="0"/>
                </a:rPr>
                <a:t>cứu</a:t>
              </a:r>
              <a:r>
                <a:rPr lang="en-GB" b="0" i="0" u="none" strike="noStrike" dirty="0">
                  <a:solidFill>
                    <a:srgbClr val="FFFFFF"/>
                  </a:solidFill>
                  <a:effectLst/>
                  <a:latin typeface="Calibri" panose="020F0502020204030204" pitchFamily="34" charset="0"/>
                  <a:ea typeface="Calibri"/>
                  <a:cs typeface="Calibri" panose="020F0502020204030204" pitchFamily="34" charset="0"/>
                </a:rPr>
                <a:t> </a:t>
              </a:r>
              <a:r>
                <a:rPr lang="en-GB" b="0" i="0" u="none" strike="noStrike" dirty="0" err="1">
                  <a:solidFill>
                    <a:srgbClr val="FFFFFF"/>
                  </a:solidFill>
                  <a:effectLst/>
                  <a:latin typeface="Calibri" panose="020F0502020204030204" pitchFamily="34" charset="0"/>
                  <a:ea typeface="Calibri"/>
                  <a:cs typeface="Calibri" panose="020F0502020204030204" pitchFamily="34" charset="0"/>
                </a:rPr>
                <a:t>nguy</a:t>
              </a:r>
              <a:r>
                <a:rPr lang="en-GB" b="0" i="0" u="none" strike="noStrike" dirty="0">
                  <a:solidFill>
                    <a:srgbClr val="FFFFFF"/>
                  </a:solidFill>
                  <a:effectLst/>
                  <a:latin typeface="Calibri" panose="020F0502020204030204" pitchFamily="34" charset="0"/>
                  <a:ea typeface="Calibri"/>
                  <a:cs typeface="Calibri" panose="020F0502020204030204" pitchFamily="34" charset="0"/>
                </a:rPr>
                <a:t> </a:t>
              </a:r>
              <a:endParaRPr lang="en-GB" dirty="0">
                <a:latin typeface="Calibri" panose="020F0502020204030204" pitchFamily="34" charset="0"/>
                <a:ea typeface="Calibri"/>
                <a:cs typeface="Calibri" panose="020F0502020204030204" pitchFamily="34" charset="0"/>
              </a:endParaRPr>
            </a:p>
            <a:p>
              <a:pPr algn="ctr"/>
              <a:r>
                <a:rPr lang="en-GB" dirty="0" err="1">
                  <a:solidFill>
                    <a:schemeClr val="bg1"/>
                  </a:solidFill>
                  <a:latin typeface="Calibri" panose="020F0502020204030204" pitchFamily="34" charset="0"/>
                  <a:cs typeface="Calibri" panose="020F0502020204030204" pitchFamily="34" charset="0"/>
                </a:rPr>
                <a:t>Kêu</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gọi</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sự</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giúp</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đỡ</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và</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cảnh</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báo</a:t>
              </a:r>
              <a:endParaRPr lang="en-GB" dirty="0" err="1">
                <a:solidFill>
                  <a:schemeClr val="bg1"/>
                </a:solidFill>
                <a:latin typeface="Calibri" panose="020F0502020204030204" pitchFamily="34" charset="0"/>
                <a:ea typeface="Calibri"/>
                <a:cs typeface="Calibri" panose="020F0502020204030204" pitchFamily="34" charset="0"/>
              </a:endParaRPr>
            </a:p>
          </p:txBody>
        </p:sp>
        <p:sp>
          <p:nvSpPr>
            <p:cNvPr id="33" name="Rektangel: rundade hörn 32">
              <a:extLst>
                <a:ext uri="{FF2B5EF4-FFF2-40B4-BE49-F238E27FC236}">
                  <a16:creationId xmlns:a16="http://schemas.microsoft.com/office/drawing/2014/main" id="{D4A03BAD-F563-44CF-9044-817BC40CD8ED}"/>
                </a:ext>
              </a:extLst>
            </p:cNvPr>
            <p:cNvSpPr/>
            <p:nvPr/>
          </p:nvSpPr>
          <p:spPr>
            <a:xfrm>
              <a:off x="6188025" y="1618298"/>
              <a:ext cx="2028960" cy="180589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GB" dirty="0">
                  <a:latin typeface="Calibri" panose="020F0502020204030204" pitchFamily="34" charset="0"/>
                  <a:cs typeface="Calibri" panose="020F0502020204030204" pitchFamily="34" charset="0"/>
                </a:rPr>
                <a:t>Campaigning </a:t>
              </a:r>
              <a:br>
                <a:rPr lang="en-GB" dirty="0">
                  <a:latin typeface="Calibri" panose="020F0502020204030204" pitchFamily="34" charset="0"/>
                  <a:ea typeface="Calibri"/>
                  <a:cs typeface="Calibri" panose="020F0502020204030204" pitchFamily="34" charset="0"/>
                </a:rPr>
              </a:br>
              <a:r>
                <a:rPr lang="en-GB" dirty="0" err="1">
                  <a:latin typeface="Calibri" panose="020F0502020204030204" pitchFamily="34" charset="0"/>
                  <a:cs typeface="Calibri" panose="020F0502020204030204" pitchFamily="34" charset="0"/>
                </a:rPr>
                <a:t>Vận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động</a:t>
              </a:r>
              <a:endParaRPr lang="en-GB">
                <a:latin typeface="Calibri" panose="020F0502020204030204" pitchFamily="34" charset="0"/>
                <a:ea typeface="Calibri"/>
                <a:cs typeface="Calibri" panose="020F0502020204030204" pitchFamily="34" charset="0"/>
              </a:endParaRPr>
            </a:p>
            <a:p>
              <a:pPr algn="ctr"/>
              <a:r>
                <a:rPr lang="en-GB" dirty="0" err="1">
                  <a:solidFill>
                    <a:schemeClr val="bg1"/>
                  </a:solidFill>
                  <a:latin typeface="Calibri" panose="020F0502020204030204" pitchFamily="34" charset="0"/>
                  <a:cs typeface="Calibri" panose="020F0502020204030204" pitchFamily="34" charset="0"/>
                </a:rPr>
                <a:t>Cung</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cấp</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ưu</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đãi</a:t>
              </a:r>
              <a:endParaRPr lang="en-GB">
                <a:solidFill>
                  <a:schemeClr val="bg1"/>
                </a:solidFill>
                <a:latin typeface="Calibri" panose="020F0502020204030204" pitchFamily="34" charset="0"/>
                <a:ea typeface="Calibri"/>
                <a:cs typeface="Calibri" panose="020F0502020204030204" pitchFamily="34" charset="0"/>
              </a:endParaRPr>
            </a:p>
            <a:p>
              <a:pPr algn="ctr"/>
              <a:r>
                <a:rPr lang="en-GB" dirty="0" err="1">
                  <a:solidFill>
                    <a:schemeClr val="bg1"/>
                  </a:solidFill>
                  <a:latin typeface="Calibri" panose="020F0502020204030204" pitchFamily="34" charset="0"/>
                  <a:cs typeface="Calibri" panose="020F0502020204030204" pitchFamily="34" charset="0"/>
                </a:rPr>
                <a:t>Thách</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thức</a:t>
              </a:r>
              <a:endParaRPr lang="en-GB" dirty="0">
                <a:solidFill>
                  <a:schemeClr val="bg1"/>
                </a:solidFill>
                <a:latin typeface="Calibri" panose="020F0502020204030204" pitchFamily="34" charset="0"/>
                <a:ea typeface="Calibri"/>
                <a:cs typeface="Calibri" panose="020F0502020204030204" pitchFamily="34" charset="0"/>
              </a:endParaRPr>
            </a:p>
          </p:txBody>
        </p:sp>
        <p:sp>
          <p:nvSpPr>
            <p:cNvPr id="34" name="Rektangel: rundade hörn 33">
              <a:extLst>
                <a:ext uri="{FF2B5EF4-FFF2-40B4-BE49-F238E27FC236}">
                  <a16:creationId xmlns:a16="http://schemas.microsoft.com/office/drawing/2014/main" id="{2AFDEB4A-16BB-4CBF-9ABB-692017F5966A}"/>
                </a:ext>
              </a:extLst>
            </p:cNvPr>
            <p:cNvSpPr/>
            <p:nvPr/>
          </p:nvSpPr>
          <p:spPr>
            <a:xfrm>
              <a:off x="4028851" y="3557911"/>
              <a:ext cx="2045089" cy="1805892"/>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bg1"/>
                  </a:solidFill>
                  <a:latin typeface="Calibri" panose="020F0502020204030204" pitchFamily="34" charset="0"/>
                  <a:cs typeface="Calibri" panose="020F0502020204030204" pitchFamily="34" charset="0"/>
                </a:rPr>
                <a:t>Nhận</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thức</a:t>
              </a:r>
              <a:br>
                <a:rPr lang="en-GB" dirty="0">
                  <a:solidFill>
                    <a:schemeClr val="bg1"/>
                  </a:solidFill>
                  <a:latin typeface="Calibri" panose="020F0502020204030204" pitchFamily="34" charset="0"/>
                  <a:cs typeface="Calibri" panose="020F0502020204030204" pitchFamily="34" charset="0"/>
                </a:rPr>
              </a:br>
              <a:r>
                <a:rPr lang="sv-SE" dirty="0">
                  <a:solidFill>
                    <a:schemeClr val="bg1"/>
                  </a:solidFill>
                  <a:latin typeface="Calibri" panose="020F0502020204030204" pitchFamily="34" charset="0"/>
                  <a:cs typeface="Calibri" panose="020F0502020204030204" pitchFamily="34" charset="0"/>
                </a:rPr>
                <a:t>T</a:t>
              </a:r>
              <a:r>
                <a:rPr lang="vi-VN" b="0" i="0" dirty="0">
                  <a:solidFill>
                    <a:schemeClr val="bg1"/>
                  </a:solidFill>
                  <a:effectLst/>
                  <a:latin typeface="Calibri" panose="020F0502020204030204" pitchFamily="34" charset="0"/>
                  <a:cs typeface="Calibri" panose="020F0502020204030204" pitchFamily="34" charset="0"/>
                </a:rPr>
                <a:t>ương tác</a:t>
              </a:r>
              <a:endParaRPr lang="sv-SE" b="0" i="0" dirty="0">
                <a:solidFill>
                  <a:schemeClr val="bg1"/>
                </a:solidFill>
                <a:effectLst/>
                <a:latin typeface="Calibri" panose="020F0502020204030204" pitchFamily="34" charset="0"/>
                <a:cs typeface="Calibri" panose="020F0502020204030204" pitchFamily="34" charset="0"/>
              </a:endParaRPr>
            </a:p>
            <a:p>
              <a:pPr algn="ctr"/>
              <a:r>
                <a:rPr lang="en-GB" dirty="0" err="1">
                  <a:solidFill>
                    <a:schemeClr val="bg1"/>
                  </a:solidFill>
                  <a:latin typeface="Calibri" panose="020F0502020204030204" pitchFamily="34" charset="0"/>
                  <a:cs typeface="Calibri" panose="020F0502020204030204" pitchFamily="34" charset="0"/>
                </a:rPr>
                <a:t>Kỹ</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năng</a:t>
              </a:r>
              <a:endParaRPr lang="en-GB" dirty="0">
                <a:solidFill>
                  <a:schemeClr val="bg1"/>
                </a:solidFill>
                <a:latin typeface="Calibri" panose="020F0502020204030204" pitchFamily="34" charset="0"/>
                <a:cs typeface="Calibri" panose="020F0502020204030204" pitchFamily="34" charset="0"/>
              </a:endParaRPr>
            </a:p>
            <a:p>
              <a:pPr algn="ctr"/>
              <a:r>
                <a:rPr lang="sv-SE" b="0" i="0" dirty="0">
                  <a:solidFill>
                    <a:schemeClr val="bg1"/>
                  </a:solidFill>
                  <a:effectLst/>
                  <a:latin typeface="Calibri" panose="020F0502020204030204" pitchFamily="34" charset="0"/>
                  <a:cs typeface="Calibri" panose="020F0502020204030204" pitchFamily="34" charset="0"/>
                </a:rPr>
                <a:t>M</a:t>
              </a:r>
              <a:r>
                <a:rPr lang="vi-VN" b="0" i="0" dirty="0">
                  <a:solidFill>
                    <a:schemeClr val="bg1"/>
                  </a:solidFill>
                  <a:effectLst/>
                  <a:latin typeface="Calibri" panose="020F0502020204030204" pitchFamily="34" charset="0"/>
                  <a:cs typeface="Calibri" panose="020F0502020204030204" pitchFamily="34" charset="0"/>
                </a:rPr>
                <a:t>ạng lưới</a:t>
              </a:r>
              <a:endParaRPr lang="en-GB" dirty="0">
                <a:solidFill>
                  <a:schemeClr val="bg1"/>
                </a:solidFill>
                <a:latin typeface="Calibri" panose="020F0502020204030204" pitchFamily="34" charset="0"/>
                <a:cs typeface="Calibri" panose="020F0502020204030204" pitchFamily="34" charset="0"/>
              </a:endParaRPr>
            </a:p>
          </p:txBody>
        </p:sp>
        <p:sp>
          <p:nvSpPr>
            <p:cNvPr id="35" name="Rektangel: rundade hörn 34">
              <a:extLst>
                <a:ext uri="{FF2B5EF4-FFF2-40B4-BE49-F238E27FC236}">
                  <a16:creationId xmlns:a16="http://schemas.microsoft.com/office/drawing/2014/main" id="{F8046984-9084-42D1-869C-D4302F0E3087}"/>
                </a:ext>
              </a:extLst>
            </p:cNvPr>
            <p:cNvSpPr/>
            <p:nvPr/>
          </p:nvSpPr>
          <p:spPr>
            <a:xfrm>
              <a:off x="6188024" y="3557911"/>
              <a:ext cx="2028961" cy="1805892"/>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dirty="0" err="1">
                  <a:solidFill>
                    <a:schemeClr val="bg1"/>
                  </a:solidFill>
                  <a:latin typeface="Calibri" panose="020F0502020204030204" pitchFamily="34" charset="0"/>
                  <a:cs typeface="Calibri" panose="020F0502020204030204" pitchFamily="34" charset="0"/>
                </a:rPr>
                <a:t>Hỗ</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trợ</a:t>
              </a:r>
              <a:r>
                <a:rPr lang="en-GB" dirty="0">
                  <a:solidFill>
                    <a:schemeClr val="bg1"/>
                  </a:solidFill>
                  <a:latin typeface="Calibri" panose="020F0502020204030204" pitchFamily="34" charset="0"/>
                  <a:cs typeface="Calibri" panose="020F0502020204030204" pitchFamily="34" charset="0"/>
                </a:rPr>
                <a:t> </a:t>
              </a:r>
              <a:endParaRPr lang="en-GB" dirty="0">
                <a:solidFill>
                  <a:schemeClr val="bg1"/>
                </a:solidFill>
                <a:latin typeface="Calibri" panose="020F0502020204030204" pitchFamily="34" charset="0"/>
                <a:ea typeface="Calibri"/>
                <a:cs typeface="Calibri" panose="020F0502020204030204" pitchFamily="34" charset="0"/>
              </a:endParaRPr>
            </a:p>
            <a:p>
              <a:pPr algn="ctr"/>
              <a:r>
                <a:rPr lang="en-GB" dirty="0" err="1">
                  <a:solidFill>
                    <a:schemeClr val="bg1"/>
                  </a:solidFill>
                  <a:latin typeface="Calibri" panose="020F0502020204030204" pitchFamily="34" charset="0"/>
                  <a:cs typeface="Calibri" panose="020F0502020204030204" pitchFamily="34" charset="0"/>
                </a:rPr>
                <a:t>Ghi</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lại</a:t>
              </a:r>
              <a:r>
                <a:rPr lang="en-GB" dirty="0">
                  <a:solidFill>
                    <a:schemeClr val="bg1"/>
                  </a:solidFill>
                  <a:latin typeface="Calibri" panose="020F0502020204030204" pitchFamily="34" charset="0"/>
                  <a:cs typeface="Calibri" panose="020F0502020204030204" pitchFamily="34" charset="0"/>
                </a:rPr>
                <a:t> vi </a:t>
              </a:r>
              <a:r>
                <a:rPr lang="en-GB" dirty="0" err="1">
                  <a:solidFill>
                    <a:schemeClr val="bg1"/>
                  </a:solidFill>
                  <a:latin typeface="Calibri" panose="020F0502020204030204" pitchFamily="34" charset="0"/>
                  <a:cs typeface="Calibri" panose="020F0502020204030204" pitchFamily="34" charset="0"/>
                </a:rPr>
                <a:t>phạm</a:t>
              </a:r>
              <a:endParaRPr lang="en-GB" dirty="0">
                <a:solidFill>
                  <a:schemeClr val="bg1"/>
                </a:solidFill>
                <a:latin typeface="Calibri" panose="020F0502020204030204" pitchFamily="34" charset="0"/>
                <a:ea typeface="Calibri"/>
                <a:cs typeface="Calibri" panose="020F0502020204030204" pitchFamily="34" charset="0"/>
              </a:endParaRPr>
            </a:p>
            <a:p>
              <a:pPr algn="ctr"/>
              <a:r>
                <a:rPr lang="en-GB" dirty="0" err="1">
                  <a:solidFill>
                    <a:schemeClr val="bg1"/>
                  </a:solidFill>
                  <a:latin typeface="Calibri" panose="020F0502020204030204" pitchFamily="34" charset="0"/>
                  <a:cs typeface="Calibri" panose="020F0502020204030204" pitchFamily="34" charset="0"/>
                </a:rPr>
                <a:t>Tìm</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kiếm</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công</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lý</a:t>
              </a:r>
              <a:endParaRPr lang="en-GB" dirty="0">
                <a:solidFill>
                  <a:schemeClr val="bg1"/>
                </a:solidFill>
                <a:latin typeface="Calibri" panose="020F0502020204030204" pitchFamily="34" charset="0"/>
                <a:ea typeface="Calibri"/>
                <a:cs typeface="Calibri" panose="020F0502020204030204" pitchFamily="34" charset="0"/>
              </a:endParaRPr>
            </a:p>
            <a:p>
              <a:pPr algn="ctr"/>
              <a:r>
                <a:rPr lang="sv-SE" dirty="0">
                  <a:solidFill>
                    <a:schemeClr val="bg1"/>
                  </a:solidFill>
                  <a:latin typeface="Calibri" panose="020F0502020204030204" pitchFamily="34" charset="0"/>
                  <a:ea typeface="Calibri"/>
                  <a:cs typeface="Calibri" panose="020F0502020204030204" pitchFamily="34" charset="0"/>
                </a:rPr>
                <a:t>T</a:t>
              </a:r>
              <a:r>
                <a:rPr lang="vi-VN" b="0" i="0" dirty="0">
                  <a:solidFill>
                    <a:schemeClr val="bg1"/>
                  </a:solidFill>
                  <a:effectLst/>
                  <a:latin typeface="Calibri" panose="020F0502020204030204" pitchFamily="34" charset="0"/>
                  <a:ea typeface="Calibri"/>
                  <a:cs typeface="Calibri" panose="020F0502020204030204" pitchFamily="34" charset="0"/>
                </a:rPr>
                <a:t>ương</a:t>
              </a:r>
              <a:r>
                <a:rPr lang="en-GB" b="0" i="0" dirty="0">
                  <a:solidFill>
                    <a:schemeClr val="bg1"/>
                  </a:solidFill>
                  <a:effectLst/>
                  <a:latin typeface="Calibri" panose="020F0502020204030204" pitchFamily="34" charset="0"/>
                  <a:ea typeface="Calibri"/>
                  <a:cs typeface="Calibri" panose="020F0502020204030204" pitchFamily="34" charset="0"/>
                </a:rPr>
                <a:t> </a:t>
              </a:r>
              <a:r>
                <a:rPr lang="en-GB" b="0" i="0" dirty="0" err="1">
                  <a:solidFill>
                    <a:schemeClr val="bg1"/>
                  </a:solidFill>
                  <a:effectLst/>
                  <a:latin typeface="Calibri" panose="020F0502020204030204" pitchFamily="34" charset="0"/>
                  <a:ea typeface="Calibri"/>
                  <a:cs typeface="Calibri" panose="020F0502020204030204" pitchFamily="34" charset="0"/>
                </a:rPr>
                <a:t>niệm</a:t>
              </a:r>
              <a:endParaRPr lang="en-GB" dirty="0">
                <a:solidFill>
                  <a:schemeClr val="bg1"/>
                </a:solidFill>
                <a:latin typeface="Calibri" panose="020F0502020204030204" pitchFamily="34" charset="0"/>
                <a:ea typeface="Calibri"/>
                <a:cs typeface="Calibri" panose="020F0502020204030204" pitchFamily="34" charset="0"/>
              </a:endParaRPr>
            </a:p>
          </p:txBody>
        </p:sp>
      </p:grpSp>
      <p:pic>
        <p:nvPicPr>
          <p:cNvPr id="25" name="Bildobjekt 58">
            <a:extLst>
              <a:ext uri="{FF2B5EF4-FFF2-40B4-BE49-F238E27FC236}">
                <a16:creationId xmlns:a16="http://schemas.microsoft.com/office/drawing/2014/main" id="{049CEFBA-5465-C698-BF6A-5E95E614FC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0468"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Bildobjekt 56">
            <a:extLst>
              <a:ext uri="{FF2B5EF4-FFF2-40B4-BE49-F238E27FC236}">
                <a16:creationId xmlns:a16="http://schemas.microsoft.com/office/drawing/2014/main" id="{B1045075-8C1E-E932-6161-A7393C9B9E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38760"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Bildobjekt 105">
            <a:extLst>
              <a:ext uri="{FF2B5EF4-FFF2-40B4-BE49-F238E27FC236}">
                <a16:creationId xmlns:a16="http://schemas.microsoft.com/office/drawing/2014/main" id="{5395270D-DACD-3EA4-5E5E-FCB3268E62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8244"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28" name="Bildobjekt 101">
            <a:extLst>
              <a:ext uri="{FF2B5EF4-FFF2-40B4-BE49-F238E27FC236}">
                <a16:creationId xmlns:a16="http://schemas.microsoft.com/office/drawing/2014/main" id="{8DD77349-9CBA-8054-9C62-B203F949A2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23526" y="45828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Bildobjekt 103">
            <a:extLst>
              <a:ext uri="{FF2B5EF4-FFF2-40B4-BE49-F238E27FC236}">
                <a16:creationId xmlns:a16="http://schemas.microsoft.com/office/drawing/2014/main" id="{6C302B0C-597B-6A6C-4752-21B8D0051A7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41856" y="112298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1" name="Bildobjekt 104">
            <a:extLst>
              <a:ext uri="{FF2B5EF4-FFF2-40B4-BE49-F238E27FC236}">
                <a16:creationId xmlns:a16="http://schemas.microsoft.com/office/drawing/2014/main" id="{09448A8F-4FBD-9F2A-32CE-9D68BE199D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06728" y="22678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2" name="Bildobjekt 55">
            <a:extLst>
              <a:ext uri="{FF2B5EF4-FFF2-40B4-BE49-F238E27FC236}">
                <a16:creationId xmlns:a16="http://schemas.microsoft.com/office/drawing/2014/main" id="{53E6C9C2-24BE-CF5C-8A6A-91DE76896B0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73042"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Bildobjekt 57">
            <a:extLst>
              <a:ext uri="{FF2B5EF4-FFF2-40B4-BE49-F238E27FC236}">
                <a16:creationId xmlns:a16="http://schemas.microsoft.com/office/drawing/2014/main" id="{AEC0D638-C73F-1D03-0138-B213DCEFC56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45470"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Bildobjekt 36">
            <a:extLst>
              <a:ext uri="{FF2B5EF4-FFF2-40B4-BE49-F238E27FC236}">
                <a16:creationId xmlns:a16="http://schemas.microsoft.com/office/drawing/2014/main" id="{540C9699-A569-DB7D-4F99-AAC9DFE54A7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93672" y="1942241"/>
            <a:ext cx="1332000" cy="1335209"/>
          </a:xfrm>
          <a:prstGeom prst="rect">
            <a:avLst/>
          </a:prstGeom>
        </p:spPr>
      </p:pic>
      <p:pic>
        <p:nvPicPr>
          <p:cNvPr id="38" name="Bildobjekt 37">
            <a:extLst>
              <a:ext uri="{FF2B5EF4-FFF2-40B4-BE49-F238E27FC236}">
                <a16:creationId xmlns:a16="http://schemas.microsoft.com/office/drawing/2014/main" id="{5F8C71F5-AC50-A481-DD19-1C5453CF738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08244" y="3856222"/>
            <a:ext cx="1329739" cy="1332000"/>
          </a:xfrm>
          <a:prstGeom prst="rect">
            <a:avLst/>
          </a:prstGeom>
        </p:spPr>
      </p:pic>
      <p:pic>
        <p:nvPicPr>
          <p:cNvPr id="39" name="Bildobjekt 107">
            <a:extLst>
              <a:ext uri="{FF2B5EF4-FFF2-40B4-BE49-F238E27FC236}">
                <a16:creationId xmlns:a16="http://schemas.microsoft.com/office/drawing/2014/main" id="{FA157595-6341-6747-EC59-8FC15FC8658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194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0" name="Bildobjekt 108">
            <a:extLst>
              <a:ext uri="{FF2B5EF4-FFF2-40B4-BE49-F238E27FC236}">
                <a16:creationId xmlns:a16="http://schemas.microsoft.com/office/drawing/2014/main" id="{ACAC276E-AB59-2CDF-C7FF-D40ADAE888E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7272"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Bildobjekt 109">
            <a:extLst>
              <a:ext uri="{FF2B5EF4-FFF2-40B4-BE49-F238E27FC236}">
                <a16:creationId xmlns:a16="http://schemas.microsoft.com/office/drawing/2014/main" id="{FDC77EA1-746A-4C19-6139-1A8A6B0A476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97858" y="99002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Bildobjekt 269">
            <a:extLst>
              <a:ext uri="{FF2B5EF4-FFF2-40B4-BE49-F238E27FC236}">
                <a16:creationId xmlns:a16="http://schemas.microsoft.com/office/drawing/2014/main" id="{2E4C4FD9-8E93-88BD-1916-857EB5A4194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44541" y="38685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3" name="Bildobjekt 271">
            <a:extLst>
              <a:ext uri="{FF2B5EF4-FFF2-40B4-BE49-F238E27FC236}">
                <a16:creationId xmlns:a16="http://schemas.microsoft.com/office/drawing/2014/main" id="{9DF64FBB-3746-CEA1-600F-7FB253449AF6}"/>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286799"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4" name="Bildobjekt 272">
            <a:extLst>
              <a:ext uri="{FF2B5EF4-FFF2-40B4-BE49-F238E27FC236}">
                <a16:creationId xmlns:a16="http://schemas.microsoft.com/office/drawing/2014/main" id="{74E79ABB-BD4B-FFF9-6653-132430BA96E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19452" y="544759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5" name="Bildobjekt 44">
            <a:extLst>
              <a:ext uri="{FF2B5EF4-FFF2-40B4-BE49-F238E27FC236}">
                <a16:creationId xmlns:a16="http://schemas.microsoft.com/office/drawing/2014/main" id="{FDD0E9F6-07E6-DCB8-4E89-F0A3EA10107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098655" y="1938254"/>
            <a:ext cx="1328797" cy="1332000"/>
          </a:xfrm>
          <a:prstGeom prst="rect">
            <a:avLst/>
          </a:prstGeom>
        </p:spPr>
      </p:pic>
      <p:pic>
        <p:nvPicPr>
          <p:cNvPr id="46" name="Bildobjekt 45">
            <a:extLst>
              <a:ext uri="{FF2B5EF4-FFF2-40B4-BE49-F238E27FC236}">
                <a16:creationId xmlns:a16="http://schemas.microsoft.com/office/drawing/2014/main" id="{423CD097-2566-852B-2DE7-FBC1776BB4E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083311" y="3856859"/>
            <a:ext cx="1344141" cy="1334119"/>
          </a:xfrm>
          <a:prstGeom prst="rect">
            <a:avLst/>
          </a:prstGeom>
        </p:spPr>
      </p:pic>
      <p:pic>
        <p:nvPicPr>
          <p:cNvPr id="2" name="Bildobjekt 270">
            <a:extLst>
              <a:ext uri="{FF2B5EF4-FFF2-40B4-BE49-F238E27FC236}">
                <a16:creationId xmlns:a16="http://schemas.microsoft.com/office/drawing/2014/main" id="{80E5A3A6-3F83-D03F-C010-F546CE8DD51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48682" y="4990171"/>
            <a:ext cx="1008000"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79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Bildobjekt 107">
            <a:extLst>
              <a:ext uri="{FF2B5EF4-FFF2-40B4-BE49-F238E27FC236}">
                <a16:creationId xmlns:a16="http://schemas.microsoft.com/office/drawing/2014/main" id="{F2182269-58FB-9E41-BE35-D88B7FFE84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383" y="41515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Bildobjekt 108">
            <a:extLst>
              <a:ext uri="{FF2B5EF4-FFF2-40B4-BE49-F238E27FC236}">
                <a16:creationId xmlns:a16="http://schemas.microsoft.com/office/drawing/2014/main" id="{82F78406-0E78-9B41-A698-5AF041A666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2494" y="41443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Bildobjekt 109">
            <a:extLst>
              <a:ext uri="{FF2B5EF4-FFF2-40B4-BE49-F238E27FC236}">
                <a16:creationId xmlns:a16="http://schemas.microsoft.com/office/drawing/2014/main" id="{8FA7ADD0-387B-CC44-BA53-253F02BCE3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1605" y="4138844"/>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6">
            <a:extLst>
              <a:ext uri="{FF2B5EF4-FFF2-40B4-BE49-F238E27FC236}">
                <a16:creationId xmlns:a16="http://schemas.microsoft.com/office/drawing/2014/main" id="{03C3A7F6-59E3-174B-A14C-CBABD98D144B}"/>
              </a:ext>
            </a:extLst>
          </p:cNvPr>
          <p:cNvSpPr>
            <a:spLocks noChangeArrowheads="1"/>
          </p:cNvSpPr>
          <p:nvPr/>
        </p:nvSpPr>
        <p:spPr bwMode="auto">
          <a:xfrm>
            <a:off x="270164" y="14466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9" name="Rectangle 37">
            <a:extLst>
              <a:ext uri="{FF2B5EF4-FFF2-40B4-BE49-F238E27FC236}">
                <a16:creationId xmlns:a16="http://schemas.microsoft.com/office/drawing/2014/main" id="{5E8A8D8E-E525-634F-9066-6827DB7EF71E}"/>
              </a:ext>
            </a:extLst>
          </p:cNvPr>
          <p:cNvSpPr>
            <a:spLocks noChangeArrowheads="1"/>
          </p:cNvSpPr>
          <p:nvPr/>
        </p:nvSpPr>
        <p:spPr bwMode="auto">
          <a:xfrm>
            <a:off x="270164" y="2805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8">
            <a:extLst>
              <a:ext uri="{FF2B5EF4-FFF2-40B4-BE49-F238E27FC236}">
                <a16:creationId xmlns:a16="http://schemas.microsoft.com/office/drawing/2014/main" id="{F6857A5E-DD14-C44B-8871-2A9C02844265}"/>
              </a:ext>
            </a:extLst>
          </p:cNvPr>
          <p:cNvSpPr>
            <a:spLocks noChangeArrowheads="1"/>
          </p:cNvSpPr>
          <p:nvPr/>
        </p:nvSpPr>
        <p:spPr bwMode="auto">
          <a:xfrm>
            <a:off x="270164" y="3694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1" name="Rectangle 39">
            <a:extLst>
              <a:ext uri="{FF2B5EF4-FFF2-40B4-BE49-F238E27FC236}">
                <a16:creationId xmlns:a16="http://schemas.microsoft.com/office/drawing/2014/main" id="{0E5DA261-B87D-0A4C-91A4-E536E7B7D2BA}"/>
              </a:ext>
            </a:extLst>
          </p:cNvPr>
          <p:cNvSpPr>
            <a:spLocks noChangeArrowheads="1"/>
          </p:cNvSpPr>
          <p:nvPr/>
        </p:nvSpPr>
        <p:spPr bwMode="auto">
          <a:xfrm>
            <a:off x="270164" y="4583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40" name="Rektangel 39">
            <a:extLst>
              <a:ext uri="{FF2B5EF4-FFF2-40B4-BE49-F238E27FC236}">
                <a16:creationId xmlns:a16="http://schemas.microsoft.com/office/drawing/2014/main" id="{31BBA7F7-7C65-4C0C-AD4E-CEC346C9972F}"/>
              </a:ext>
            </a:extLst>
          </p:cNvPr>
          <p:cNvSpPr/>
          <p:nvPr/>
        </p:nvSpPr>
        <p:spPr>
          <a:xfrm>
            <a:off x="4600298" y="1446645"/>
            <a:ext cx="6154294" cy="3970318"/>
          </a:xfrm>
          <a:prstGeom prst="rect">
            <a:avLst/>
          </a:prstGeom>
        </p:spPr>
        <p:txBody>
          <a:bodyPr wrap="square" lIns="91440" tIns="45720" rIns="91440" bIns="45720" anchor="t">
            <a:spAutoFit/>
          </a:bodyPr>
          <a:lstStyle/>
          <a:p>
            <a:pPr marL="571500" indent="-571500" fontAlgn="base">
              <a:buFont typeface="Arial" panose="020B0604020202020204" pitchFamily="34" charset="0"/>
              <a:buChar char="•"/>
            </a:pPr>
            <a:r>
              <a:rPr lang="vi-VN" sz="3600" dirty="0">
                <a:latin typeface="Calibri"/>
                <a:ea typeface="Calibri"/>
                <a:cs typeface="Calibri"/>
              </a:rPr>
              <a:t>Quấy rối </a:t>
            </a:r>
          </a:p>
          <a:p>
            <a:pPr marL="571500" indent="-571500" fontAlgn="base">
              <a:buFont typeface="Arial" panose="020B0604020202020204" pitchFamily="34" charset="0"/>
              <a:buChar char="•"/>
            </a:pPr>
            <a:r>
              <a:rPr lang="vi-VN" sz="3600" dirty="0">
                <a:latin typeface="Calibri"/>
                <a:ea typeface="Calibri"/>
                <a:cs typeface="Calibri"/>
              </a:rPr>
              <a:t>Lời nói căm thù?</a:t>
            </a:r>
            <a:r>
              <a:rPr lang="vi-VN" sz="3600" dirty="0">
                <a:solidFill>
                  <a:srgbClr val="FF0000"/>
                </a:solidFill>
                <a:latin typeface="Calibri"/>
                <a:ea typeface="Calibri"/>
                <a:cs typeface="Calibri"/>
              </a:rPr>
              <a:t> </a:t>
            </a:r>
          </a:p>
          <a:p>
            <a:pPr marL="571500" indent="-571500" fontAlgn="base">
              <a:buFont typeface="Arial" panose="020B0604020202020204" pitchFamily="34" charset="0"/>
              <a:buChar char="•"/>
            </a:pPr>
            <a:r>
              <a:rPr lang="vi-VN" sz="3600" dirty="0">
                <a:latin typeface="Calibri"/>
                <a:ea typeface="Calibri"/>
                <a:cs typeface="Calibri"/>
              </a:rPr>
              <a:t>Phá hoại tài sản</a:t>
            </a:r>
          </a:p>
          <a:p>
            <a:pPr marL="571500" indent="-571500" fontAlgn="base">
              <a:buFont typeface="Arial" panose="020B0604020202020204" pitchFamily="34" charset="0"/>
              <a:buChar char="•"/>
            </a:pPr>
            <a:r>
              <a:rPr lang="vi-VN" sz="3600" dirty="0">
                <a:latin typeface="Calibri"/>
                <a:ea typeface="Calibri"/>
                <a:cs typeface="Calibri"/>
              </a:rPr>
              <a:t>Hành hung</a:t>
            </a:r>
          </a:p>
          <a:p>
            <a:pPr marL="571500" indent="-571500" fontAlgn="base">
              <a:buFont typeface="Arial" panose="020B0604020202020204" pitchFamily="34" charset="0"/>
              <a:buChar char="•"/>
            </a:pPr>
            <a:r>
              <a:rPr lang="vi-VN" sz="3600" dirty="0">
                <a:latin typeface="Calibri"/>
                <a:ea typeface="Calibri"/>
                <a:cs typeface="Calibri"/>
              </a:rPr>
              <a:t>Tấn công nơi thờ tự </a:t>
            </a:r>
          </a:p>
          <a:p>
            <a:pPr marL="571500" indent="-571500" fontAlgn="base">
              <a:buFont typeface="Arial" panose="020B0604020202020204" pitchFamily="34" charset="0"/>
              <a:buChar char="•"/>
            </a:pPr>
            <a:r>
              <a:rPr lang="vi-VN" sz="3600" dirty="0">
                <a:latin typeface="Calibri"/>
                <a:ea typeface="Calibri"/>
                <a:cs typeface="Calibri"/>
              </a:rPr>
              <a:t>Bạo lực cộng đồng </a:t>
            </a:r>
          </a:p>
          <a:p>
            <a:pPr marL="571500" indent="-571500" fontAlgn="base">
              <a:buFont typeface="Arial" panose="020B0604020202020204" pitchFamily="34" charset="0"/>
              <a:buChar char="•"/>
            </a:pPr>
            <a:r>
              <a:rPr lang="vi-VN" sz="3600" dirty="0">
                <a:latin typeface="Calibri"/>
                <a:ea typeface="Calibri"/>
                <a:cs typeface="Calibri"/>
              </a:rPr>
              <a:t>Bắt giữ tùy tiện </a:t>
            </a:r>
            <a:r>
              <a:rPr lang="en-US" sz="3600" dirty="0">
                <a:latin typeface="Calibri (Body)"/>
              </a:rPr>
              <a:t> </a:t>
            </a:r>
          </a:p>
        </p:txBody>
      </p:sp>
      <p:pic>
        <p:nvPicPr>
          <p:cNvPr id="41" name="Bildobjekt 40">
            <a:extLst>
              <a:ext uri="{FF2B5EF4-FFF2-40B4-BE49-F238E27FC236}">
                <a16:creationId xmlns:a16="http://schemas.microsoft.com/office/drawing/2014/main" id="{6EC1001D-991D-4996-8922-848B0AEA452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304088" y="1713345"/>
            <a:ext cx="2116812" cy="2124000"/>
          </a:xfrm>
          <a:prstGeom prst="rect">
            <a:avLst/>
          </a:prstGeom>
        </p:spPr>
      </p:pic>
      <p:pic>
        <p:nvPicPr>
          <p:cNvPr id="12" name="Bildobjekt 11">
            <a:extLst>
              <a:ext uri="{FF2B5EF4-FFF2-40B4-BE49-F238E27FC236}">
                <a16:creationId xmlns:a16="http://schemas.microsoft.com/office/drawing/2014/main" id="{72254E42-415C-491A-889B-99A3CBA164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6" name="Rektangel 3">
            <a:extLst>
              <a:ext uri="{FF2B5EF4-FFF2-40B4-BE49-F238E27FC236}">
                <a16:creationId xmlns:a16="http://schemas.microsoft.com/office/drawing/2014/main" id="{1853D939-D1E8-4335-86FA-FA91F1838D61}"/>
              </a:ext>
            </a:extLst>
          </p:cNvPr>
          <p:cNvSpPr/>
          <p:nvPr/>
        </p:nvSpPr>
        <p:spPr>
          <a:xfrm>
            <a:off x="1145667" y="1320730"/>
            <a:ext cx="8010208" cy="3539430"/>
          </a:xfrm>
          <a:prstGeom prst="rect">
            <a:avLst/>
          </a:prstGeom>
        </p:spPr>
        <p:txBody>
          <a:bodyPr wrap="square">
            <a:spAutoFit/>
          </a:bodyPr>
          <a:lstStyle/>
          <a:p>
            <a:r>
              <a:rPr lang="sv-SE" sz="4400" b="1" dirty="0">
                <a:solidFill>
                  <a:srgbClr val="000000"/>
                </a:solidFill>
                <a:latin typeface="Calibri" panose="020F0502020204030204" pitchFamily="34" charset="0"/>
              </a:rPr>
              <a:t>N</a:t>
            </a:r>
            <a:r>
              <a:rPr lang="vi-VN" sz="4400" b="1" dirty="0">
                <a:solidFill>
                  <a:srgbClr val="000000"/>
                </a:solidFill>
                <a:latin typeface="Calibri" panose="020F0502020204030204" pitchFamily="34" charset="0"/>
              </a:rPr>
              <a:t>gười chữa lành </a:t>
            </a:r>
            <a:br>
              <a:rPr lang="sv-SE" sz="3600" dirty="0">
                <a:latin typeface="Calibri" panose="020F0502020204030204" pitchFamily="34" charset="0"/>
              </a:rPr>
            </a:br>
            <a:r>
              <a:rPr lang="sv-SE" sz="3600" dirty="0">
                <a:latin typeface="Calibri" panose="020F0502020204030204" pitchFamily="34" charset="0"/>
              </a:rPr>
              <a:t> </a:t>
            </a:r>
          </a:p>
          <a:p>
            <a:pPr marL="571500" indent="-571500">
              <a:buFont typeface="Arial" charset="0"/>
              <a:buChar char="•"/>
            </a:pPr>
            <a:r>
              <a:rPr lang="en-GB" sz="3600" dirty="0" err="1"/>
              <a:t>Xây</a:t>
            </a:r>
            <a:r>
              <a:rPr lang="en-GB" sz="3600" dirty="0"/>
              <a:t> </a:t>
            </a:r>
            <a:r>
              <a:rPr lang="en-GB" sz="3600" dirty="0" err="1"/>
              <a:t>dựng</a:t>
            </a:r>
            <a:r>
              <a:rPr lang="en-GB" sz="3600" dirty="0"/>
              <a:t> </a:t>
            </a:r>
            <a:r>
              <a:rPr lang="en-GB" sz="3600" dirty="0" err="1"/>
              <a:t>mối</a:t>
            </a:r>
            <a:r>
              <a:rPr lang="en-GB" sz="3600" dirty="0"/>
              <a:t> </a:t>
            </a:r>
            <a:r>
              <a:rPr lang="en-GB" sz="3600" dirty="0" err="1"/>
              <a:t>quan</a:t>
            </a:r>
            <a:r>
              <a:rPr lang="en-GB" sz="3600" dirty="0"/>
              <a:t> </a:t>
            </a:r>
            <a:r>
              <a:rPr lang="en-GB" sz="3600" dirty="0" err="1"/>
              <a:t>hệ</a:t>
            </a:r>
            <a:endParaRPr lang="en-GB" sz="3600" dirty="0"/>
          </a:p>
          <a:p>
            <a:pPr marL="571500" indent="-571500">
              <a:buFont typeface="Arial" charset="0"/>
              <a:buChar char="•"/>
            </a:pPr>
            <a:r>
              <a:rPr lang="en-GB" sz="3600" dirty="0" err="1"/>
              <a:t>Làm</a:t>
            </a:r>
            <a:r>
              <a:rPr lang="en-GB" sz="3600" dirty="0"/>
              <a:t> </a:t>
            </a:r>
            <a:r>
              <a:rPr lang="en-GB" sz="3600" dirty="0" err="1"/>
              <a:t>việc</a:t>
            </a:r>
            <a:r>
              <a:rPr lang="en-GB" sz="3600" dirty="0"/>
              <a:t> </a:t>
            </a:r>
            <a:r>
              <a:rPr lang="en-GB" sz="3600" dirty="0" err="1"/>
              <a:t>cùng</a:t>
            </a:r>
            <a:r>
              <a:rPr lang="en-GB" sz="3600" dirty="0"/>
              <a:t> </a:t>
            </a:r>
            <a:r>
              <a:rPr lang="en-GB" sz="3600" dirty="0" err="1"/>
              <a:t>nhau</a:t>
            </a:r>
            <a:endParaRPr lang="en-GB" sz="3600" dirty="0"/>
          </a:p>
          <a:p>
            <a:pPr marL="571500" indent="-571500">
              <a:buFont typeface="Arial" charset="0"/>
              <a:buChar char="•"/>
            </a:pPr>
            <a:r>
              <a:rPr lang="en-GB" sz="3600" dirty="0" err="1"/>
              <a:t>Tìm</a:t>
            </a:r>
            <a:r>
              <a:rPr lang="en-GB" sz="3600" dirty="0"/>
              <a:t> </a:t>
            </a:r>
            <a:r>
              <a:rPr lang="en-GB" sz="3600" dirty="0" err="1"/>
              <a:t>kiếm</a:t>
            </a:r>
            <a:r>
              <a:rPr lang="en-GB" sz="3600" dirty="0"/>
              <a:t> </a:t>
            </a:r>
            <a:r>
              <a:rPr lang="en-GB" sz="3600" dirty="0" err="1"/>
              <a:t>thông</a:t>
            </a:r>
            <a:r>
              <a:rPr lang="en-GB" sz="3600" dirty="0"/>
              <a:t> tin</a:t>
            </a:r>
          </a:p>
          <a:p>
            <a:pPr marL="571500" indent="-571500">
              <a:buFont typeface="Arial" charset="0"/>
              <a:buChar char="•"/>
            </a:pPr>
            <a:r>
              <a:rPr lang="en-GB" sz="3600" dirty="0" err="1"/>
              <a:t>Lập</a:t>
            </a:r>
            <a:r>
              <a:rPr lang="en-GB" sz="3600" dirty="0"/>
              <a:t> </a:t>
            </a:r>
            <a:r>
              <a:rPr lang="en-GB" sz="3600" dirty="0" err="1"/>
              <a:t>kế</a:t>
            </a:r>
            <a:r>
              <a:rPr lang="en-GB" sz="3600" dirty="0"/>
              <a:t> </a:t>
            </a:r>
            <a:r>
              <a:rPr lang="en-GB" sz="3600" dirty="0" err="1"/>
              <a:t>hoạch</a:t>
            </a:r>
            <a:r>
              <a:rPr lang="en-GB" sz="3600" dirty="0"/>
              <a:t> </a:t>
            </a:r>
            <a:r>
              <a:rPr lang="en-GB" sz="3600" dirty="0" err="1"/>
              <a:t>và</a:t>
            </a:r>
            <a:r>
              <a:rPr lang="en-GB" sz="3600" dirty="0"/>
              <a:t> </a:t>
            </a:r>
            <a:r>
              <a:rPr lang="en-GB" sz="3600" dirty="0" err="1"/>
              <a:t>chuẩn</a:t>
            </a:r>
            <a:r>
              <a:rPr lang="en-GB" sz="3600" dirty="0"/>
              <a:t> </a:t>
            </a:r>
            <a:r>
              <a:rPr lang="en-GB" sz="3600" dirty="0" err="1"/>
              <a:t>bị</a:t>
            </a:r>
            <a:r>
              <a:rPr lang="en-GB" sz="3600" dirty="0"/>
              <a:t>  </a:t>
            </a:r>
            <a:endParaRPr lang="en-US" sz="3600" dirty="0"/>
          </a:p>
        </p:txBody>
      </p:sp>
      <p:pic>
        <p:nvPicPr>
          <p:cNvPr id="4" name="Bildobjekt 3">
            <a:extLst>
              <a:ext uri="{FF2B5EF4-FFF2-40B4-BE49-F238E27FC236}">
                <a16:creationId xmlns:a16="http://schemas.microsoft.com/office/drawing/2014/main" id="{D6E9E36A-0C13-4104-92A9-30F691FFF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5491" y="870517"/>
            <a:ext cx="1437556" cy="1440000"/>
          </a:xfrm>
          <a:prstGeom prst="rect">
            <a:avLst/>
          </a:prstGeom>
        </p:spPr>
      </p:pic>
      <p:pic>
        <p:nvPicPr>
          <p:cNvPr id="5" name="Bildobjekt 4">
            <a:extLst>
              <a:ext uri="{FF2B5EF4-FFF2-40B4-BE49-F238E27FC236}">
                <a16:creationId xmlns:a16="http://schemas.microsoft.com/office/drawing/2014/main" id="{4FBD3572-2193-47AC-B632-524C9A0E65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416470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B50CC33-D172-4B70-A68D-C56B991774BB}"/>
              </a:ext>
            </a:extLst>
          </p:cNvPr>
          <p:cNvSpPr/>
          <p:nvPr/>
        </p:nvSpPr>
        <p:spPr>
          <a:xfrm>
            <a:off x="1145667" y="1320730"/>
            <a:ext cx="8385196" cy="4524315"/>
          </a:xfrm>
          <a:prstGeom prst="rect">
            <a:avLst/>
          </a:prstGeom>
        </p:spPr>
        <p:txBody>
          <a:bodyPr wrap="square" lIns="91440" tIns="45720" rIns="91440" bIns="45720" anchor="t">
            <a:spAutoFit/>
          </a:bodyPr>
          <a:lstStyle/>
          <a:p>
            <a:pPr fontAlgn="base"/>
            <a:r>
              <a:rPr lang="en-US" sz="3600" b="1" dirty="0" err="1">
                <a:latin typeface="Calibri" panose="020F0502020204030204" pitchFamily="34" charset="0"/>
                <a:cs typeface="Calibri" panose="020F0502020204030204" pitchFamily="34" charset="0"/>
              </a:rPr>
              <a:t>Chuẩn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bị</a:t>
            </a:r>
            <a:r>
              <a:rPr lang="en-US" sz="3600" b="1"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sử</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dụng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chiến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thuật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khẩn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cấp</a:t>
            </a:r>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pPr marL="571500" indent="-571500" fontAlgn="base">
              <a:buFont typeface="Arial" panose="020B0604020202020204" pitchFamily="34" charset="0"/>
              <a:buChar char="•"/>
            </a:pPr>
            <a:r>
              <a:rPr lang="en-US" sz="3600" dirty="0" err="1">
                <a:latin typeface="Calibri" panose="020F0502020204030204" pitchFamily="34" charset="0"/>
                <a:cs typeface="Calibri" panose="020F0502020204030204" pitchFamily="34" charset="0"/>
              </a:rPr>
              <a:t>Xác</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định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các</a:t>
            </a:r>
            <a:r>
              <a:rPr lang="en-US" sz="3600" dirty="0">
                <a:latin typeface="Calibri" panose="020F0502020204030204" pitchFamily="34" charset="0"/>
                <a:cs typeface="Calibri" panose="020F0502020204030204" pitchFamily="34" charset="0"/>
              </a:rPr>
              <a:t> vi </a:t>
            </a:r>
            <a:r>
              <a:rPr lang="en-US" sz="3600" dirty="0" err="1">
                <a:latin typeface="Calibri" panose="020F0502020204030204" pitchFamily="34" charset="0"/>
                <a:cs typeface="Calibri" panose="020F0502020204030204" pitchFamily="34" charset="0"/>
              </a:rPr>
              <a:t>phạm</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tiềm</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ẩn</a:t>
            </a:r>
            <a:r>
              <a:rPr lang="en-US" sz="3600" dirty="0">
                <a:latin typeface="Calibri" panose="020F0502020204030204" pitchFamily="34" charset="0"/>
                <a:cs typeface="Calibri" panose="020F0502020204030204" pitchFamily="34" charset="0"/>
              </a:rPr>
              <a:t> </a:t>
            </a:r>
            <a:br>
              <a:rPr lang="en-US" sz="3600" dirty="0">
                <a:latin typeface="Calibri" panose="020F0502020204030204" pitchFamily="34" charset="0"/>
                <a:cs typeface="Calibri" panose="020F0502020204030204" pitchFamily="34" charset="0"/>
              </a:rPr>
            </a:br>
            <a:r>
              <a:rPr lang="en-US" sz="3600" dirty="0"/>
              <a:t>–</a:t>
            </a:r>
            <a:r>
              <a:rPr lang="en-US" sz="3600" dirty="0">
                <a:latin typeface="Calibri" panose="020F0502020204030204" pitchFamily="34" charset="0"/>
                <a:cs typeface="Calibri" panose="020F0502020204030204" pitchFamily="34" charset="0"/>
              </a:rPr>
              <a:t> ai, </a:t>
            </a:r>
            <a:r>
              <a:rPr lang="en-US" sz="3600" dirty="0" err="1">
                <a:latin typeface="Calibri" panose="020F0502020204030204" pitchFamily="34" charset="0"/>
                <a:cs typeface="Calibri" panose="020F0502020204030204" pitchFamily="34" charset="0"/>
              </a:rPr>
              <a:t>cái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gì</a:t>
            </a:r>
            <a:r>
              <a:rPr lang="en-US" sz="3600" dirty="0">
                <a:latin typeface="Calibri" panose="020F0502020204030204" pitchFamily="34" charset="0"/>
                <a:cs typeface="Calibri" panose="020F0502020204030204" pitchFamily="34" charset="0"/>
              </a:rPr>
              <a:t>, ở </a:t>
            </a:r>
            <a:r>
              <a:rPr lang="en-US" sz="3600" dirty="0" err="1">
                <a:latin typeface="Calibri" panose="020F0502020204030204" pitchFamily="34" charset="0"/>
                <a:cs typeface="Calibri" panose="020F0502020204030204" pitchFamily="34" charset="0"/>
              </a:rPr>
              <a:t>đâu</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khi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nào</a:t>
            </a:r>
            <a:r>
              <a:rPr lang="en-US" sz="3600" dirty="0">
                <a:latin typeface="Calibri" panose="020F0502020204030204" pitchFamily="34" charset="0"/>
                <a:cs typeface="Calibri" panose="020F0502020204030204" pitchFamily="34" charset="0"/>
              </a:rPr>
              <a:t> </a:t>
            </a:r>
          </a:p>
          <a:p>
            <a:pPr marL="571500" indent="-571500" fontAlgn="base">
              <a:buFont typeface="Arial" panose="020B0604020202020204" pitchFamily="34" charset="0"/>
              <a:buChar char="•"/>
            </a:pPr>
            <a:r>
              <a:rPr lang="en-US" sz="3600" dirty="0" err="1">
                <a:latin typeface="Calibri" panose="020F0502020204030204" pitchFamily="34" charset="0"/>
                <a:cs typeface="Calibri" panose="020F0502020204030204" pitchFamily="34" charset="0"/>
              </a:rPr>
              <a:t>Xác</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định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các</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phản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hồi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có</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thể</a:t>
            </a:r>
            <a:r>
              <a:rPr lang="en-US" sz="3600" dirty="0">
                <a:latin typeface="Calibri" panose="020F0502020204030204" pitchFamily="34" charset="0"/>
                <a:cs typeface="Calibri" panose="020F0502020204030204" pitchFamily="34" charset="0"/>
              </a:rPr>
              <a:t> </a:t>
            </a:r>
          </a:p>
          <a:p>
            <a:pPr marL="571500" indent="-571500" fontAlgn="base">
              <a:buFont typeface="Arial" panose="020B0604020202020204" pitchFamily="34" charset="0"/>
              <a:buChar char="•"/>
            </a:pPr>
            <a:r>
              <a:rPr lang="en-US" sz="3600" dirty="0" err="1">
                <a:latin typeface="Calibri" panose="020F0502020204030204" pitchFamily="34" charset="0"/>
                <a:cs typeface="Calibri" panose="020F0502020204030204" pitchFamily="34" charset="0"/>
              </a:rPr>
              <a:t>Họp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lại</a:t>
            </a:r>
            <a:r>
              <a:rPr lang="en-US" sz="3600" dirty="0">
                <a:latin typeface="Calibri" panose="020F0502020204030204" pitchFamily="34" charset="0"/>
                <a:cs typeface="Calibri" panose="020F0502020204030204" pitchFamily="34" charset="0"/>
              </a:rPr>
              <a:t> </a:t>
            </a:r>
          </a:p>
          <a:p>
            <a:pPr marL="571500" indent="-571500" fontAlgn="base">
              <a:buFont typeface="Arial" panose="020B0604020202020204" pitchFamily="34" charset="0"/>
              <a:buChar char="•"/>
            </a:pPr>
            <a:r>
              <a:rPr lang="en-US" sz="3600" dirty="0" err="1">
                <a:latin typeface="Calibri" panose="020F0502020204030204" pitchFamily="34" charset="0"/>
                <a:cs typeface="Calibri" panose="020F0502020204030204" pitchFamily="34" charset="0"/>
              </a:rPr>
              <a:t>Nhận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thông</a:t>
            </a:r>
            <a:r>
              <a:rPr lang="en-US" sz="3600" dirty="0">
                <a:latin typeface="Calibri" panose="020F0502020204030204" pitchFamily="34" charset="0"/>
                <a:cs typeface="Calibri" panose="020F0502020204030204" pitchFamily="34" charset="0"/>
              </a:rPr>
              <a:t> tin </a:t>
            </a:r>
          </a:p>
          <a:p>
            <a:pPr marL="571500" indent="-571500" fontAlgn="base">
              <a:buFont typeface="Arial" panose="020B0604020202020204" pitchFamily="34" charset="0"/>
              <a:buChar char="•"/>
            </a:pPr>
            <a:r>
              <a:rPr lang="en-US" sz="3600" dirty="0" err="1">
                <a:latin typeface="Calibri" panose="020F0502020204030204" pitchFamily="34" charset="0"/>
                <a:cs typeface="Calibri" panose="020F0502020204030204" pitchFamily="34" charset="0"/>
              </a:rPr>
              <a:t>Đánh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giá</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rủi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ro</a:t>
            </a:r>
            <a:endParaRPr lang="en-US" sz="3600" dirty="0">
              <a:latin typeface="Calibri" panose="020F0502020204030204" pitchFamily="34" charset="0"/>
              <a:cs typeface="Calibri" panose="020F0502020204030204" pitchFamily="34" charset="0"/>
            </a:endParaRPr>
          </a:p>
        </p:txBody>
      </p:sp>
      <p:pic>
        <p:nvPicPr>
          <p:cNvPr id="4" name="Bildobjekt 3">
            <a:extLst>
              <a:ext uri="{FF2B5EF4-FFF2-40B4-BE49-F238E27FC236}">
                <a16:creationId xmlns:a16="http://schemas.microsoft.com/office/drawing/2014/main" id="{7CA5F417-E58F-A94E-AF18-A1C5F7E3E0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37215" y="870517"/>
            <a:ext cx="1435126" cy="1440000"/>
          </a:xfrm>
          <a:prstGeom prst="rect">
            <a:avLst/>
          </a:prstGeom>
        </p:spPr>
      </p:pic>
      <p:pic>
        <p:nvPicPr>
          <p:cNvPr id="5" name="Bildobjekt 4">
            <a:extLst>
              <a:ext uri="{FF2B5EF4-FFF2-40B4-BE49-F238E27FC236}">
                <a16:creationId xmlns:a16="http://schemas.microsoft.com/office/drawing/2014/main" id="{0EDCDA92-ACC0-41A2-9767-393BFEB7C4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1848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6">
            <a:extLst>
              <a:ext uri="{FF2B5EF4-FFF2-40B4-BE49-F238E27FC236}">
                <a16:creationId xmlns:a16="http://schemas.microsoft.com/office/drawing/2014/main" id="{656035D4-34D9-4918-9F58-C88D47C965C5}"/>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9" name="Rectangle 37">
            <a:extLst>
              <a:ext uri="{FF2B5EF4-FFF2-40B4-BE49-F238E27FC236}">
                <a16:creationId xmlns:a16="http://schemas.microsoft.com/office/drawing/2014/main" id="{E34BC047-2675-4788-82D3-7677543E2A47}"/>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8">
            <a:extLst>
              <a:ext uri="{FF2B5EF4-FFF2-40B4-BE49-F238E27FC236}">
                <a16:creationId xmlns:a16="http://schemas.microsoft.com/office/drawing/2014/main" id="{54B09480-CF2A-4B3E-9564-51F9ABBC5230}"/>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1" name="Rectangle 39">
            <a:extLst>
              <a:ext uri="{FF2B5EF4-FFF2-40B4-BE49-F238E27FC236}">
                <a16:creationId xmlns:a16="http://schemas.microsoft.com/office/drawing/2014/main" id="{426892A8-5246-428B-81AC-018D3657FC5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189B8D35-51BC-4247-9DD5-FEABAD9593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2" name="Grupp 1">
            <a:extLst>
              <a:ext uri="{FF2B5EF4-FFF2-40B4-BE49-F238E27FC236}">
                <a16:creationId xmlns:a16="http://schemas.microsoft.com/office/drawing/2014/main" id="{BB81DEB0-A811-4A78-BB8F-8F193591C186}"/>
              </a:ext>
            </a:extLst>
          </p:cNvPr>
          <p:cNvGrpSpPr/>
          <p:nvPr/>
        </p:nvGrpSpPr>
        <p:grpSpPr>
          <a:xfrm>
            <a:off x="4204881" y="1778573"/>
            <a:ext cx="3810526" cy="3300853"/>
            <a:chOff x="4453063" y="1982488"/>
            <a:chExt cx="3351743" cy="3017125"/>
          </a:xfrm>
        </p:grpSpPr>
        <p:sp>
          <p:nvSpPr>
            <p:cNvPr id="55" name="Rektangel: rundade hörn 54">
              <a:extLst>
                <a:ext uri="{FF2B5EF4-FFF2-40B4-BE49-F238E27FC236}">
                  <a16:creationId xmlns:a16="http://schemas.microsoft.com/office/drawing/2014/main" id="{0ACAC051-61FA-4FEE-A53B-AFF4CC91B0C6}"/>
                </a:ext>
              </a:extLst>
            </p:cNvPr>
            <p:cNvSpPr/>
            <p:nvPr/>
          </p:nvSpPr>
          <p:spPr>
            <a:xfrm>
              <a:off x="4453063" y="1982488"/>
              <a:ext cx="1596163" cy="1441702"/>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err="1">
                  <a:solidFill>
                    <a:schemeClr val="bg1"/>
                  </a:solidFill>
                </a:rPr>
                <a:t>Chiến</a:t>
              </a:r>
              <a:r>
                <a:rPr lang="en-GB" dirty="0">
                  <a:solidFill>
                    <a:schemeClr val="bg1"/>
                  </a:solidFill>
                </a:rPr>
                <a:t> </a:t>
              </a:r>
              <a:r>
                <a:rPr lang="en-GB" dirty="0" err="1">
                  <a:solidFill>
                    <a:schemeClr val="bg1"/>
                  </a:solidFill>
                </a:rPr>
                <a:t>thuật</a:t>
              </a:r>
              <a:r>
                <a:rPr lang="en-GB" dirty="0">
                  <a:solidFill>
                    <a:schemeClr val="bg1"/>
                  </a:solidFill>
                </a:rPr>
                <a:t> </a:t>
              </a:r>
              <a:r>
                <a:rPr lang="en-GB" dirty="0" err="1">
                  <a:solidFill>
                    <a:schemeClr val="bg1"/>
                  </a:solidFill>
                </a:rPr>
                <a:t>khẩn</a:t>
              </a:r>
              <a:r>
                <a:rPr lang="en-GB" dirty="0">
                  <a:solidFill>
                    <a:schemeClr val="bg1"/>
                  </a:solidFill>
                </a:rPr>
                <a:t> </a:t>
              </a:r>
              <a:r>
                <a:rPr lang="en-GB" dirty="0" err="1">
                  <a:solidFill>
                    <a:schemeClr val="bg1"/>
                  </a:solidFill>
                </a:rPr>
                <a:t>cấp</a:t>
              </a:r>
              <a:r>
                <a:rPr lang="en-GB" dirty="0">
                  <a:solidFill>
                    <a:schemeClr val="bg1"/>
                  </a:solidFill>
                </a:rPr>
                <a:t> </a:t>
              </a:r>
            </a:p>
          </p:txBody>
        </p:sp>
        <p:sp>
          <p:nvSpPr>
            <p:cNvPr id="56" name="Rektangel: rundade hörn 55">
              <a:extLst>
                <a:ext uri="{FF2B5EF4-FFF2-40B4-BE49-F238E27FC236}">
                  <a16:creationId xmlns:a16="http://schemas.microsoft.com/office/drawing/2014/main" id="{14996EEB-485F-4EF2-91B3-14E9F259ABB7}"/>
                </a:ext>
              </a:extLst>
            </p:cNvPr>
            <p:cNvSpPr/>
            <p:nvPr/>
          </p:nvSpPr>
          <p:spPr>
            <a:xfrm>
              <a:off x="6183762" y="1982488"/>
              <a:ext cx="1621044" cy="144170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err="1">
                  <a:solidFill>
                    <a:schemeClr val="bg1"/>
                  </a:solidFill>
                </a:rPr>
                <a:t>Chiến</a:t>
              </a:r>
              <a:r>
                <a:rPr lang="en-GB" dirty="0">
                  <a:solidFill>
                    <a:schemeClr val="bg1"/>
                  </a:solidFill>
                </a:rPr>
                <a:t> </a:t>
              </a:r>
              <a:r>
                <a:rPr lang="en-GB" dirty="0" err="1">
                  <a:solidFill>
                    <a:schemeClr val="bg1"/>
                  </a:solidFill>
                </a:rPr>
                <a:t>thuật</a:t>
              </a:r>
              <a:r>
                <a:rPr lang="en-GB" dirty="0">
                  <a:solidFill>
                    <a:schemeClr val="bg1"/>
                  </a:solidFill>
                </a:rPr>
                <a:t> </a:t>
              </a:r>
              <a:r>
                <a:rPr lang="en-GB" dirty="0" err="1">
                  <a:solidFill>
                    <a:schemeClr val="bg1"/>
                  </a:solidFill>
                </a:rPr>
                <a:t>thay</a:t>
              </a:r>
              <a:r>
                <a:rPr lang="en-GB" dirty="0">
                  <a:solidFill>
                    <a:schemeClr val="bg1"/>
                  </a:solidFill>
                </a:rPr>
                <a:t> </a:t>
              </a:r>
              <a:r>
                <a:rPr lang="en-GB" dirty="0" err="1">
                  <a:solidFill>
                    <a:schemeClr val="bg1"/>
                  </a:solidFill>
                </a:rPr>
                <a:t>đổi</a:t>
              </a:r>
              <a:endParaRPr lang="en-GB" dirty="0">
                <a:solidFill>
                  <a:schemeClr val="bg1"/>
                </a:solidFill>
              </a:endParaRPr>
            </a:p>
          </p:txBody>
        </p:sp>
        <p:sp>
          <p:nvSpPr>
            <p:cNvPr id="57" name="Rektangel: rundade hörn 56">
              <a:extLst>
                <a:ext uri="{FF2B5EF4-FFF2-40B4-BE49-F238E27FC236}">
                  <a16:creationId xmlns:a16="http://schemas.microsoft.com/office/drawing/2014/main" id="{A2C7A3A3-A2AA-4CB8-8CDC-B20C73D41025}"/>
                </a:ext>
              </a:extLst>
            </p:cNvPr>
            <p:cNvSpPr/>
            <p:nvPr/>
          </p:nvSpPr>
          <p:spPr>
            <a:xfrm>
              <a:off x="4453063" y="3557911"/>
              <a:ext cx="1596163" cy="1441702"/>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bg1"/>
                  </a:solidFill>
                </a:rPr>
                <a:t>Chiến</a:t>
              </a:r>
              <a:r>
                <a:rPr lang="en-GB" dirty="0">
                  <a:solidFill>
                    <a:schemeClr val="bg1"/>
                  </a:solidFill>
                </a:rPr>
                <a:t> </a:t>
              </a:r>
              <a:r>
                <a:rPr lang="en-GB" dirty="0" err="1">
                  <a:solidFill>
                    <a:schemeClr val="bg1"/>
                  </a:solidFill>
                </a:rPr>
                <a:t>thuật</a:t>
              </a:r>
              <a:r>
                <a:rPr lang="en-GB" dirty="0">
                  <a:solidFill>
                    <a:schemeClr val="bg1"/>
                  </a:solidFill>
                </a:rPr>
                <a:t> </a:t>
              </a:r>
            </a:p>
            <a:p>
              <a:pPr algn="ctr"/>
              <a:r>
                <a:rPr lang="en-GB" dirty="0" err="1">
                  <a:solidFill>
                    <a:schemeClr val="bg1"/>
                  </a:solidFill>
                </a:rPr>
                <a:t>xây</a:t>
              </a:r>
              <a:r>
                <a:rPr lang="en-GB" dirty="0">
                  <a:solidFill>
                    <a:schemeClr val="bg1"/>
                  </a:solidFill>
                </a:rPr>
                <a:t> </a:t>
              </a:r>
              <a:r>
                <a:rPr lang="en-GB" dirty="0" err="1">
                  <a:solidFill>
                    <a:schemeClr val="bg1"/>
                  </a:solidFill>
                </a:rPr>
                <a:t>dựng</a:t>
              </a:r>
              <a:endParaRPr lang="en-GB" dirty="0">
                <a:solidFill>
                  <a:schemeClr val="bg1"/>
                </a:solidFill>
              </a:endParaRPr>
            </a:p>
          </p:txBody>
        </p:sp>
        <p:sp>
          <p:nvSpPr>
            <p:cNvPr id="58" name="Rektangel: rundade hörn 57">
              <a:extLst>
                <a:ext uri="{FF2B5EF4-FFF2-40B4-BE49-F238E27FC236}">
                  <a16:creationId xmlns:a16="http://schemas.microsoft.com/office/drawing/2014/main" id="{5066CD4C-02F8-4F2C-BEEB-281359C3E32D}"/>
                </a:ext>
              </a:extLst>
            </p:cNvPr>
            <p:cNvSpPr/>
            <p:nvPr/>
          </p:nvSpPr>
          <p:spPr>
            <a:xfrm>
              <a:off x="6188025" y="3557911"/>
              <a:ext cx="1596163" cy="1441702"/>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err="1">
                  <a:solidFill>
                    <a:schemeClr val="bg1"/>
                  </a:solidFill>
                </a:rPr>
                <a:t>Chiến</a:t>
              </a:r>
              <a:r>
                <a:rPr lang="en-GB" dirty="0">
                  <a:solidFill>
                    <a:schemeClr val="bg1"/>
                  </a:solidFill>
                </a:rPr>
                <a:t> </a:t>
              </a:r>
              <a:r>
                <a:rPr lang="en-GB" dirty="0" err="1">
                  <a:solidFill>
                    <a:schemeClr val="bg1"/>
                  </a:solidFill>
                </a:rPr>
                <a:t>thuật</a:t>
              </a:r>
              <a:r>
                <a:rPr lang="en-GB" dirty="0">
                  <a:solidFill>
                    <a:schemeClr val="bg1"/>
                  </a:solidFill>
                </a:rPr>
                <a:t> </a:t>
              </a:r>
              <a:r>
                <a:rPr lang="en-GB" dirty="0" err="1">
                  <a:solidFill>
                    <a:schemeClr val="bg1"/>
                  </a:solidFill>
                </a:rPr>
                <a:t>chữa</a:t>
              </a:r>
              <a:r>
                <a:rPr lang="en-GB" dirty="0">
                  <a:solidFill>
                    <a:schemeClr val="bg1"/>
                  </a:solidFill>
                </a:rPr>
                <a:t> </a:t>
              </a:r>
              <a:r>
                <a:rPr lang="en-GB" dirty="0" err="1">
                  <a:solidFill>
                    <a:schemeClr val="bg1"/>
                  </a:solidFill>
                </a:rPr>
                <a:t>lành</a:t>
              </a:r>
              <a:r>
                <a:rPr lang="en-GB" dirty="0">
                  <a:solidFill>
                    <a:schemeClr val="bg1"/>
                  </a:solidFill>
                </a:rPr>
                <a:t> </a:t>
              </a:r>
            </a:p>
          </p:txBody>
        </p:sp>
      </p:grpSp>
      <p:pic>
        <p:nvPicPr>
          <p:cNvPr id="3" name="Bildobjekt 58">
            <a:extLst>
              <a:ext uri="{FF2B5EF4-FFF2-40B4-BE49-F238E27FC236}">
                <a16:creationId xmlns:a16="http://schemas.microsoft.com/office/drawing/2014/main" id="{976CD2A5-B336-6DBA-73BA-53D82A4EF9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0468"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56">
            <a:extLst>
              <a:ext uri="{FF2B5EF4-FFF2-40B4-BE49-F238E27FC236}">
                <a16:creationId xmlns:a16="http://schemas.microsoft.com/office/drawing/2014/main" id="{E4AC52BB-195B-17CE-8AE6-796DD7501D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38760"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107">
            <a:extLst>
              <a:ext uri="{FF2B5EF4-FFF2-40B4-BE49-F238E27FC236}">
                <a16:creationId xmlns:a16="http://schemas.microsoft.com/office/drawing/2014/main" id="{AD060BD7-934A-F95D-D8E2-1F7B7BDC04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94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108">
            <a:extLst>
              <a:ext uri="{FF2B5EF4-FFF2-40B4-BE49-F238E27FC236}">
                <a16:creationId xmlns:a16="http://schemas.microsoft.com/office/drawing/2014/main" id="{B2350859-A3B7-9AB3-7CDC-F3404FF187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7272"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109">
            <a:extLst>
              <a:ext uri="{FF2B5EF4-FFF2-40B4-BE49-F238E27FC236}">
                <a16:creationId xmlns:a16="http://schemas.microsoft.com/office/drawing/2014/main" id="{7D499F49-7F07-33F2-9F83-7F7D85AF0F2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7858" y="99002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105">
            <a:extLst>
              <a:ext uri="{FF2B5EF4-FFF2-40B4-BE49-F238E27FC236}">
                <a16:creationId xmlns:a16="http://schemas.microsoft.com/office/drawing/2014/main" id="{6DE5D102-7809-E6C0-184A-FB9F950657E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08244"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101">
            <a:extLst>
              <a:ext uri="{FF2B5EF4-FFF2-40B4-BE49-F238E27FC236}">
                <a16:creationId xmlns:a16="http://schemas.microsoft.com/office/drawing/2014/main" id="{85669C16-AE27-0A84-CA77-0EF0A46D036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23526" y="45828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103">
            <a:extLst>
              <a:ext uri="{FF2B5EF4-FFF2-40B4-BE49-F238E27FC236}">
                <a16:creationId xmlns:a16="http://schemas.microsoft.com/office/drawing/2014/main" id="{88BB1B8C-CB49-0D8B-D53F-F4A18FD6E9D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41856" y="112298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objekt 104">
            <a:extLst>
              <a:ext uri="{FF2B5EF4-FFF2-40B4-BE49-F238E27FC236}">
                <a16:creationId xmlns:a16="http://schemas.microsoft.com/office/drawing/2014/main" id="{9DC96EAD-DFB2-A657-EB53-0177EEB1C27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06728" y="22678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269">
            <a:extLst>
              <a:ext uri="{FF2B5EF4-FFF2-40B4-BE49-F238E27FC236}">
                <a16:creationId xmlns:a16="http://schemas.microsoft.com/office/drawing/2014/main" id="{D22FBD9B-F4E6-E7F9-67C7-C30BC19402D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4541" y="38685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objekt 270">
            <a:extLst>
              <a:ext uri="{FF2B5EF4-FFF2-40B4-BE49-F238E27FC236}">
                <a16:creationId xmlns:a16="http://schemas.microsoft.com/office/drawing/2014/main" id="{EFFD462B-3B38-4B3E-C538-E95DAD8A5F9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8682" y="499017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objekt 271">
            <a:extLst>
              <a:ext uri="{FF2B5EF4-FFF2-40B4-BE49-F238E27FC236}">
                <a16:creationId xmlns:a16="http://schemas.microsoft.com/office/drawing/2014/main" id="{5D312C6B-D692-D43A-A429-430563CD585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86799"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Bildobjekt 272">
            <a:extLst>
              <a:ext uri="{FF2B5EF4-FFF2-40B4-BE49-F238E27FC236}">
                <a16:creationId xmlns:a16="http://schemas.microsoft.com/office/drawing/2014/main" id="{01609875-6307-BEEB-6011-1A271431463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19452" y="544759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objekt 55">
            <a:extLst>
              <a:ext uri="{FF2B5EF4-FFF2-40B4-BE49-F238E27FC236}">
                <a16:creationId xmlns:a16="http://schemas.microsoft.com/office/drawing/2014/main" id="{7492EFDD-5F58-C509-915D-472E37EB284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673042"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objekt 57">
            <a:extLst>
              <a:ext uri="{FF2B5EF4-FFF2-40B4-BE49-F238E27FC236}">
                <a16:creationId xmlns:a16="http://schemas.microsoft.com/office/drawing/2014/main" id="{F9BE4B1A-73A3-6325-411E-5102ECDDF76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845470"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Bildobjekt 21">
            <a:extLst>
              <a:ext uri="{FF2B5EF4-FFF2-40B4-BE49-F238E27FC236}">
                <a16:creationId xmlns:a16="http://schemas.microsoft.com/office/drawing/2014/main" id="{9829B476-92C6-8F25-094D-B08D8BA5D7D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098655" y="1938254"/>
            <a:ext cx="1328797" cy="1332000"/>
          </a:xfrm>
          <a:prstGeom prst="rect">
            <a:avLst/>
          </a:prstGeom>
        </p:spPr>
      </p:pic>
      <p:pic>
        <p:nvPicPr>
          <p:cNvPr id="23" name="Bildobjekt 22">
            <a:extLst>
              <a:ext uri="{FF2B5EF4-FFF2-40B4-BE49-F238E27FC236}">
                <a16:creationId xmlns:a16="http://schemas.microsoft.com/office/drawing/2014/main" id="{EE50C6E1-BA90-CE11-466E-68049F00DB1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793672" y="1942241"/>
            <a:ext cx="1332000" cy="1335209"/>
          </a:xfrm>
          <a:prstGeom prst="rect">
            <a:avLst/>
          </a:prstGeom>
        </p:spPr>
      </p:pic>
      <p:pic>
        <p:nvPicPr>
          <p:cNvPr id="24" name="Bildobjekt 23">
            <a:extLst>
              <a:ext uri="{FF2B5EF4-FFF2-40B4-BE49-F238E27FC236}">
                <a16:creationId xmlns:a16="http://schemas.microsoft.com/office/drawing/2014/main" id="{136E56DC-01AD-4CE6-C416-60A051CCC35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083311" y="3856859"/>
            <a:ext cx="1344141" cy="1334119"/>
          </a:xfrm>
          <a:prstGeom prst="rect">
            <a:avLst/>
          </a:prstGeom>
        </p:spPr>
      </p:pic>
      <p:pic>
        <p:nvPicPr>
          <p:cNvPr id="25" name="Bildobjekt 24">
            <a:extLst>
              <a:ext uri="{FF2B5EF4-FFF2-40B4-BE49-F238E27FC236}">
                <a16:creationId xmlns:a16="http://schemas.microsoft.com/office/drawing/2014/main" id="{162676AC-8DC3-7926-3C2F-3B6B3452629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808244" y="3856222"/>
            <a:ext cx="1329739" cy="1332000"/>
          </a:xfrm>
          <a:prstGeom prst="rect">
            <a:avLst/>
          </a:prstGeom>
        </p:spPr>
      </p:pic>
    </p:spTree>
    <p:extLst>
      <p:ext uri="{BB962C8B-B14F-4D97-AF65-F5344CB8AC3E}">
        <p14:creationId xmlns:p14="http://schemas.microsoft.com/office/powerpoint/2010/main" val="36177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09AD358-FE73-4852-AC18-5CD0BCFB4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textruta 6">
            <a:extLst>
              <a:ext uri="{FF2B5EF4-FFF2-40B4-BE49-F238E27FC236}">
                <a16:creationId xmlns:a16="http://schemas.microsoft.com/office/drawing/2014/main" id="{24FB6A9D-B11C-4DCB-BE75-18374D5687E0}"/>
              </a:ext>
            </a:extLst>
          </p:cNvPr>
          <p:cNvSpPr txBox="1"/>
          <p:nvPr/>
        </p:nvSpPr>
        <p:spPr>
          <a:xfrm>
            <a:off x="0" y="800556"/>
            <a:ext cx="12192000" cy="3139321"/>
          </a:xfrm>
          <a:prstGeom prst="rect">
            <a:avLst/>
          </a:prstGeom>
          <a:noFill/>
        </p:spPr>
        <p:txBody>
          <a:bodyPr wrap="square" lIns="91440" tIns="45720" rIns="91440" bIns="45720" rtlCol="0" anchor="t">
            <a:spAutoFit/>
          </a:bodyPr>
          <a:lstStyle/>
          <a:p>
            <a:pPr algn="ctr">
              <a:lnSpc>
                <a:spcPct val="150000"/>
              </a:lnSpc>
            </a:pPr>
            <a:endParaRPr lang="sv-SE" sz="3600" spc="600" dirty="0">
              <a:solidFill>
                <a:schemeClr val="bg1"/>
              </a:solidFill>
              <a:latin typeface="Calibri" panose="020F0502020204030204" pitchFamily="34" charset="0"/>
            </a:endParaRPr>
          </a:p>
          <a:p>
            <a:pPr algn="ctr"/>
            <a:r>
              <a:rPr lang="en-GB" sz="4400" b="1" dirty="0" err="1">
                <a:solidFill>
                  <a:schemeClr val="bg1"/>
                </a:solidFill>
                <a:latin typeface="Calibri" panose="020F0502020204030204" pitchFamily="34" charset="0"/>
              </a:rPr>
              <a:t>Tốt</a:t>
            </a:r>
            <a:r>
              <a:rPr lang="en-GB" sz="4400" b="1" dirty="0">
                <a:solidFill>
                  <a:schemeClr val="bg1"/>
                </a:solidFill>
                <a:latin typeface="Calibri" panose="020F0502020204030204" pitchFamily="34" charset="0"/>
              </a:rPr>
              <a:t> </a:t>
            </a:r>
            <a:r>
              <a:rPr lang="en-GB" sz="4400" b="1" dirty="0" err="1">
                <a:solidFill>
                  <a:schemeClr val="bg1"/>
                </a:solidFill>
                <a:latin typeface="Calibri" panose="020F0502020204030204" pitchFamily="34" charset="0"/>
              </a:rPr>
              <a:t>lắm</a:t>
            </a:r>
            <a:r>
              <a:rPr lang="en-GB" sz="4400" b="1" dirty="0">
                <a:solidFill>
                  <a:schemeClr val="bg1"/>
                </a:solidFill>
                <a:latin typeface="Calibri" panose="020F0502020204030204" pitchFamily="34" charset="0"/>
              </a:rPr>
              <a:t> </a:t>
            </a:r>
            <a:r>
              <a:rPr lang="en-GB" sz="4400" b="1" dirty="0" err="1">
                <a:solidFill>
                  <a:schemeClr val="bg1"/>
                </a:solidFill>
                <a:latin typeface="Calibri" panose="020F0502020204030204" pitchFamily="34" charset="0"/>
              </a:rPr>
              <a:t>và</a:t>
            </a:r>
            <a:r>
              <a:rPr lang="en-GB" sz="4400" b="1" dirty="0">
                <a:solidFill>
                  <a:schemeClr val="bg1"/>
                </a:solidFill>
                <a:latin typeface="Calibri" panose="020F0502020204030204" pitchFamily="34" charset="0"/>
              </a:rPr>
              <a:t> </a:t>
            </a:r>
            <a:r>
              <a:rPr lang="en-GB" sz="4400" b="1" dirty="0" err="1">
                <a:solidFill>
                  <a:schemeClr val="bg1"/>
                </a:solidFill>
                <a:latin typeface="Calibri" panose="020F0502020204030204" pitchFamily="34" charset="0"/>
              </a:rPr>
              <a:t>chào</a:t>
            </a:r>
            <a:r>
              <a:rPr lang="en-GB" sz="4400" b="1" dirty="0">
                <a:solidFill>
                  <a:schemeClr val="bg1"/>
                </a:solidFill>
                <a:latin typeface="Calibri" panose="020F0502020204030204" pitchFamily="34" charset="0"/>
              </a:rPr>
              <a:t> </a:t>
            </a:r>
            <a:r>
              <a:rPr lang="en-GB" sz="4400" b="1" dirty="0" err="1">
                <a:solidFill>
                  <a:schemeClr val="bg1"/>
                </a:solidFill>
                <a:latin typeface="Calibri" panose="020F0502020204030204" pitchFamily="34" charset="0"/>
              </a:rPr>
              <a:t>mừng</a:t>
            </a:r>
            <a:r>
              <a:rPr lang="en-GB" sz="4400" b="1" dirty="0">
                <a:solidFill>
                  <a:schemeClr val="bg1"/>
                </a:solidFill>
                <a:latin typeface="Calibri" panose="020F0502020204030204" pitchFamily="34" charset="0"/>
              </a:rPr>
              <a:t> </a:t>
            </a:r>
            <a:r>
              <a:rPr lang="en-GB" sz="4400" b="1" dirty="0" err="1">
                <a:solidFill>
                  <a:schemeClr val="bg1"/>
                </a:solidFill>
                <a:latin typeface="Calibri" panose="020F0502020204030204" pitchFamily="34" charset="0"/>
              </a:rPr>
              <a:t>bạn</a:t>
            </a:r>
            <a:r>
              <a:rPr lang="en-GB" sz="4400" b="1" dirty="0">
                <a:solidFill>
                  <a:schemeClr val="bg1"/>
                </a:solidFill>
                <a:latin typeface="Calibri" panose="020F0502020204030204" pitchFamily="34" charset="0"/>
              </a:rPr>
              <a:t> </a:t>
            </a:r>
            <a:r>
              <a:rPr lang="en-GB" sz="4400" b="1" dirty="0" err="1">
                <a:solidFill>
                  <a:schemeClr val="bg1"/>
                </a:solidFill>
                <a:latin typeface="Calibri" panose="020F0502020204030204" pitchFamily="34" charset="0"/>
              </a:rPr>
              <a:t>trở</a:t>
            </a:r>
            <a:r>
              <a:rPr lang="en-GB" sz="4400" b="1" dirty="0">
                <a:solidFill>
                  <a:schemeClr val="bg1"/>
                </a:solidFill>
                <a:latin typeface="Calibri" panose="020F0502020204030204" pitchFamily="34" charset="0"/>
              </a:rPr>
              <a:t> </a:t>
            </a:r>
            <a:r>
              <a:rPr lang="en-GB" sz="4400" b="1" dirty="0" err="1">
                <a:solidFill>
                  <a:schemeClr val="bg1"/>
                </a:solidFill>
                <a:latin typeface="Calibri" panose="020F0502020204030204" pitchFamily="34" charset="0"/>
              </a:rPr>
              <a:t>lại</a:t>
            </a:r>
            <a:r>
              <a:rPr lang="en-GB" sz="4400" b="1" dirty="0">
                <a:solidFill>
                  <a:schemeClr val="bg1"/>
                </a:solidFill>
                <a:latin typeface="Calibri" panose="020F0502020204030204" pitchFamily="34" charset="0"/>
              </a:rPr>
              <a:t>!</a:t>
            </a:r>
          </a:p>
          <a:p>
            <a:pPr algn="ctr"/>
            <a:endParaRPr lang="en-GB" sz="2800" dirty="0">
              <a:solidFill>
                <a:schemeClr val="bg1"/>
              </a:solidFill>
              <a:latin typeface="Calibri" panose="020F0502020204030204" pitchFamily="34" charset="0"/>
            </a:endParaRPr>
          </a:p>
          <a:p>
            <a:pPr algn="ctr"/>
            <a:r>
              <a:rPr lang="en-GB" sz="3600" dirty="0">
                <a:solidFill>
                  <a:schemeClr val="bg1"/>
                </a:solidFill>
                <a:latin typeface="Calibri"/>
                <a:ea typeface="Calibri"/>
                <a:cs typeface="Calibri"/>
              </a:rPr>
              <a:t>Chuyên </a:t>
            </a:r>
            <a:r>
              <a:rPr lang="en-GB" sz="3600" err="1">
                <a:solidFill>
                  <a:schemeClr val="bg1"/>
                </a:solidFill>
                <a:latin typeface="Calibri"/>
                <a:ea typeface="Calibri"/>
                <a:cs typeface="Calibri"/>
              </a:rPr>
              <a:t>đề</a:t>
            </a:r>
            <a:r>
              <a:rPr lang="en-GB" sz="3600" dirty="0">
                <a:solidFill>
                  <a:schemeClr val="bg1"/>
                </a:solidFill>
                <a:latin typeface="Calibri"/>
                <a:ea typeface="Calibri"/>
                <a:cs typeface="Calibri"/>
              </a:rPr>
              <a:t> </a:t>
            </a:r>
            <a:r>
              <a:rPr lang="en-GB" sz="3600" err="1">
                <a:solidFill>
                  <a:schemeClr val="bg1"/>
                </a:solidFill>
                <a:latin typeface="Calibri"/>
                <a:ea typeface="Calibri"/>
                <a:cs typeface="Calibri"/>
              </a:rPr>
              <a:t>kế</a:t>
            </a:r>
            <a:r>
              <a:rPr lang="en-GB" sz="3600" dirty="0">
                <a:solidFill>
                  <a:schemeClr val="bg1"/>
                </a:solidFill>
                <a:latin typeface="Calibri"/>
                <a:ea typeface="Calibri"/>
                <a:cs typeface="Calibri"/>
              </a:rPr>
              <a:t> </a:t>
            </a:r>
            <a:r>
              <a:rPr lang="en-GB" sz="3600" err="1">
                <a:solidFill>
                  <a:schemeClr val="bg1"/>
                </a:solidFill>
                <a:latin typeface="Calibri"/>
                <a:ea typeface="Calibri"/>
                <a:cs typeface="Calibri"/>
              </a:rPr>
              <a:t>tiếp</a:t>
            </a:r>
            <a:r>
              <a:rPr lang="en-GB" sz="3600" dirty="0">
                <a:solidFill>
                  <a:schemeClr val="bg1"/>
                </a:solidFill>
                <a:latin typeface="Calibri"/>
                <a:ea typeface="Calibri"/>
                <a:cs typeface="Calibri"/>
              </a:rPr>
              <a:t>: </a:t>
            </a:r>
            <a:br>
              <a:rPr lang="en-GB" sz="3600" dirty="0">
                <a:latin typeface="Calibri" panose="020F0502020204030204" pitchFamily="34" charset="0"/>
              </a:rPr>
            </a:br>
            <a:r>
              <a:rPr lang="sv-SE" sz="3600">
                <a:solidFill>
                  <a:schemeClr val="bg1"/>
                </a:solidFill>
                <a:latin typeface="Calibri"/>
                <a:ea typeface="Calibri"/>
                <a:cs typeface="Calibri"/>
              </a:rPr>
              <a:t>Nói về các chiến thuật</a:t>
            </a:r>
          </a:p>
        </p:txBody>
      </p:sp>
      <p:pic>
        <p:nvPicPr>
          <p:cNvPr id="13" name="Bildobjekt 12">
            <a:extLst>
              <a:ext uri="{FF2B5EF4-FFF2-40B4-BE49-F238E27FC236}">
                <a16:creationId xmlns:a16="http://schemas.microsoft.com/office/drawing/2014/main" id="{4A1FD66F-ACA9-D34C-BFBC-B6F4E6673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482" y="4280097"/>
            <a:ext cx="1777037" cy="1777037"/>
          </a:xfrm>
          <a:prstGeom prst="rect">
            <a:avLst/>
          </a:prstGeom>
        </p:spPr>
      </p:pic>
    </p:spTree>
    <p:extLst>
      <p:ext uri="{BB962C8B-B14F-4D97-AF65-F5344CB8AC3E}">
        <p14:creationId xmlns:p14="http://schemas.microsoft.com/office/powerpoint/2010/main" val="264707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49A1E66E-025D-4CBE-95C1-A5345752AA6C}"/>
              </a:ext>
            </a:extLst>
          </p:cNvPr>
          <p:cNvSpPr/>
          <p:nvPr/>
        </p:nvSpPr>
        <p:spPr>
          <a:xfrm rot="16200000">
            <a:off x="10388830" y="4887115"/>
            <a:ext cx="2483058" cy="215444"/>
          </a:xfrm>
          <a:prstGeom prst="rect">
            <a:avLst/>
          </a:prstGeom>
        </p:spPr>
        <p:txBody>
          <a:bodyPr wrap="square">
            <a:spAutoFit/>
          </a:bodyPr>
          <a:lstStyle/>
          <a:p>
            <a:r>
              <a:rPr lang="en-GB" sz="800" b="0" i="0">
                <a:solidFill>
                  <a:schemeClr val="tx1">
                    <a:lumMod val="65000"/>
                    <a:lumOff val="35000"/>
                  </a:schemeClr>
                </a:solidFill>
                <a:effectLst/>
                <a:latin typeface="Calibri" panose="020F0502020204030204" pitchFamily="34" charset="0"/>
              </a:rPr>
              <a:t>Photo: </a:t>
            </a:r>
            <a:r>
              <a:rPr lang="sv-SE" sz="800" err="1">
                <a:solidFill>
                  <a:schemeClr val="tx1">
                    <a:lumMod val="65000"/>
                    <a:lumOff val="35000"/>
                  </a:schemeClr>
                </a:solidFill>
              </a:rPr>
              <a:t>Vikramvisu</a:t>
            </a:r>
            <a:r>
              <a:rPr lang="sv-SE" sz="800">
                <a:solidFill>
                  <a:schemeClr val="tx1">
                    <a:lumMod val="65000"/>
                    <a:lumOff val="35000"/>
                  </a:schemeClr>
                </a:solidFill>
              </a:rPr>
              <a:t> / </a:t>
            </a:r>
            <a:r>
              <a:rPr lang="sv-SE" sz="800" err="1">
                <a:solidFill>
                  <a:schemeClr val="tx1">
                    <a:lumMod val="65000"/>
                    <a:lumOff val="35000"/>
                  </a:schemeClr>
                </a:solidFill>
              </a:rPr>
              <a:t>Shutterstock</a:t>
            </a:r>
            <a:r>
              <a:rPr lang="sv-SE" sz="800">
                <a:solidFill>
                  <a:schemeClr val="tx1">
                    <a:lumMod val="65000"/>
                    <a:lumOff val="35000"/>
                  </a:schemeClr>
                </a:solidFill>
              </a:rPr>
              <a:t> Photo:</a:t>
            </a:r>
            <a:r>
              <a:rPr lang="en-GB" sz="800">
                <a:solidFill>
                  <a:schemeClr val="tx1">
                    <a:lumMod val="65000"/>
                    <a:lumOff val="35000"/>
                  </a:schemeClr>
                </a:solidFill>
                <a:latin typeface="Calibri" panose="020F0502020204030204" pitchFamily="34" charset="0"/>
              </a:rPr>
              <a:t>Unknown</a:t>
            </a:r>
            <a:endParaRPr lang="sv-SE" sz="800">
              <a:solidFill>
                <a:schemeClr val="tx1">
                  <a:lumMod val="65000"/>
                  <a:lumOff val="35000"/>
                </a:schemeClr>
              </a:solidFill>
            </a:endParaRPr>
          </a:p>
        </p:txBody>
      </p:sp>
      <p:sp>
        <p:nvSpPr>
          <p:cNvPr id="13" name="Rektangel 12">
            <a:extLst>
              <a:ext uri="{FF2B5EF4-FFF2-40B4-BE49-F238E27FC236}">
                <a16:creationId xmlns:a16="http://schemas.microsoft.com/office/drawing/2014/main" id="{6C773FE7-83EB-4453-AAE3-D7DCE7013E94}"/>
              </a:ext>
            </a:extLst>
          </p:cNvPr>
          <p:cNvSpPr/>
          <p:nvPr/>
        </p:nvSpPr>
        <p:spPr>
          <a:xfrm>
            <a:off x="540000" y="1320730"/>
            <a:ext cx="2916000" cy="4524315"/>
          </a:xfrm>
          <a:prstGeom prst="rect">
            <a:avLst/>
          </a:prstGeom>
        </p:spPr>
        <p:txBody>
          <a:bodyPr wrap="square" lIns="0">
            <a:spAutoFit/>
          </a:bodyPr>
          <a:lstStyle/>
          <a:p>
            <a:r>
              <a:rPr lang="en-GB" sz="3600" dirty="0"/>
              <a:t>Bhagalpur,</a:t>
            </a:r>
            <a:br>
              <a:rPr lang="en-GB" sz="3600" dirty="0"/>
            </a:br>
            <a:r>
              <a:rPr lang="en-GB" sz="3600" dirty="0" err="1"/>
              <a:t>Ấn</a:t>
            </a:r>
            <a:r>
              <a:rPr lang="en-GB" sz="3600" dirty="0"/>
              <a:t> </a:t>
            </a:r>
            <a:r>
              <a:rPr lang="en-GB" sz="3600" dirty="0" err="1"/>
              <a:t>Độ</a:t>
            </a:r>
            <a:endParaRPr lang="en-GB" sz="3600" dirty="0"/>
          </a:p>
          <a:p>
            <a:endParaRPr lang="en-GB" sz="3600" dirty="0"/>
          </a:p>
          <a:p>
            <a:endParaRPr lang="en-GB" sz="3600" dirty="0"/>
          </a:p>
          <a:p>
            <a:endParaRPr lang="en-GB" sz="3600" dirty="0"/>
          </a:p>
          <a:p>
            <a:endParaRPr lang="en-GB" sz="3600" dirty="0"/>
          </a:p>
          <a:p>
            <a:r>
              <a:rPr lang="en-GB" sz="3600" dirty="0" err="1"/>
              <a:t>Cuộc</a:t>
            </a:r>
            <a:r>
              <a:rPr lang="en-GB" sz="3600" dirty="0"/>
              <a:t> </a:t>
            </a:r>
            <a:r>
              <a:rPr lang="en-GB" sz="3600" dirty="0" err="1"/>
              <a:t>bạo</a:t>
            </a:r>
            <a:r>
              <a:rPr lang="en-GB" sz="3600" dirty="0"/>
              <a:t> </a:t>
            </a:r>
            <a:r>
              <a:rPr lang="en-GB" sz="3600" dirty="0" err="1"/>
              <a:t>loạn</a:t>
            </a:r>
            <a:r>
              <a:rPr lang="en-GB" sz="3600" dirty="0"/>
              <a:t> </a:t>
            </a:r>
            <a:r>
              <a:rPr lang="en-GB" sz="3600" dirty="0" err="1"/>
              <a:t>năm</a:t>
            </a:r>
            <a:r>
              <a:rPr lang="en-GB" sz="3600" dirty="0"/>
              <a:t> 1989</a:t>
            </a:r>
            <a:endParaRPr lang="en-US" sz="3600" dirty="0"/>
          </a:p>
        </p:txBody>
      </p:sp>
      <p:pic>
        <p:nvPicPr>
          <p:cNvPr id="10" name="Bildobjekt 9" descr="En bild som visar utomhus, mark, byggnad, gammal&#10;&#10;Automatiskt genererad beskrivning">
            <a:extLst>
              <a:ext uri="{FF2B5EF4-FFF2-40B4-BE49-F238E27FC236}">
                <a16:creationId xmlns:a16="http://schemas.microsoft.com/office/drawing/2014/main" id="{73A8953A-8AC2-43EC-B6F8-3919BC0DA522}"/>
              </a:ext>
            </a:extLst>
          </p:cNvPr>
          <p:cNvPicPr>
            <a:picLocks noChangeAspect="1"/>
          </p:cNvPicPr>
          <p:nvPr/>
        </p:nvPicPr>
        <p:blipFill rotWithShape="1">
          <a:blip r:embed="rId3">
            <a:extLst>
              <a:ext uri="{28A0092B-C50C-407E-A947-70E740481C1C}">
                <a14:useLocalDpi xmlns:a14="http://schemas.microsoft.com/office/drawing/2010/main" val="0"/>
              </a:ext>
            </a:extLst>
          </a:blip>
          <a:srcRect t="1561"/>
          <a:stretch/>
        </p:blipFill>
        <p:spPr>
          <a:xfrm>
            <a:off x="7846568" y="864000"/>
            <a:ext cx="3637432" cy="5280000"/>
          </a:xfrm>
          <a:prstGeom prst="rect">
            <a:avLst/>
          </a:prstGeom>
        </p:spPr>
      </p:pic>
      <p:pic>
        <p:nvPicPr>
          <p:cNvPr id="11" name="Bildobjekt 10">
            <a:extLst>
              <a:ext uri="{FF2B5EF4-FFF2-40B4-BE49-F238E27FC236}">
                <a16:creationId xmlns:a16="http://schemas.microsoft.com/office/drawing/2014/main" id="{792EEEB4-1D9E-43FD-9821-5D67176D49D1}"/>
              </a:ext>
            </a:extLst>
          </p:cNvPr>
          <p:cNvPicPr>
            <a:picLocks noChangeAspect="1"/>
          </p:cNvPicPr>
          <p:nvPr/>
        </p:nvPicPr>
        <p:blipFill rotWithShape="1">
          <a:blip r:embed="rId4">
            <a:extLst>
              <a:ext uri="{28A0092B-C50C-407E-A947-70E740481C1C}">
                <a14:useLocalDpi xmlns:a14="http://schemas.microsoft.com/office/drawing/2010/main" val="0"/>
              </a:ext>
            </a:extLst>
          </a:blip>
          <a:srcRect l="21425" t="7164" r="32697" b="5829"/>
          <a:stretch/>
        </p:blipFill>
        <p:spPr>
          <a:xfrm>
            <a:off x="3564000" y="864000"/>
            <a:ext cx="4177085" cy="5280000"/>
          </a:xfrm>
          <a:prstGeom prst="rect">
            <a:avLst/>
          </a:prstGeom>
        </p:spPr>
      </p:pic>
      <p:pic>
        <p:nvPicPr>
          <p:cNvPr id="7" name="Bildobjekt 6">
            <a:extLst>
              <a:ext uri="{FF2B5EF4-FFF2-40B4-BE49-F238E27FC236}">
                <a16:creationId xmlns:a16="http://schemas.microsoft.com/office/drawing/2014/main" id="{72AF9F06-64F6-45FB-A832-0CEDEEC744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49" y="11723"/>
            <a:ext cx="12192000" cy="228600"/>
          </a:xfrm>
          <a:prstGeom prst="rect">
            <a:avLst/>
          </a:prstGeom>
        </p:spPr>
      </p:pic>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7F254C1-6581-46A5-A43E-A9EA269699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6" name="Rektangel 5">
            <a:extLst>
              <a:ext uri="{FF2B5EF4-FFF2-40B4-BE49-F238E27FC236}">
                <a16:creationId xmlns:a16="http://schemas.microsoft.com/office/drawing/2014/main" id="{3DFB6081-0D85-46BD-B45A-6AA8FCDCE56F}"/>
              </a:ext>
            </a:extLst>
          </p:cNvPr>
          <p:cNvSpPr/>
          <p:nvPr/>
        </p:nvSpPr>
        <p:spPr>
          <a:xfrm rot="16200000">
            <a:off x="10375951" y="4884902"/>
            <a:ext cx="2483058" cy="215444"/>
          </a:xfrm>
          <a:prstGeom prst="rect">
            <a:avLst/>
          </a:prstGeom>
        </p:spPr>
        <p:txBody>
          <a:bodyPr wrap="square">
            <a:spAutoFit/>
          </a:bodyPr>
          <a:lstStyle/>
          <a:p>
            <a:r>
              <a:rPr lang="en-GB" sz="800" b="0" i="0">
                <a:solidFill>
                  <a:schemeClr val="tx1">
                    <a:lumMod val="65000"/>
                    <a:lumOff val="35000"/>
                  </a:schemeClr>
                </a:solidFill>
                <a:effectLst/>
                <a:latin typeface="Calibri" panose="020F0502020204030204" pitchFamily="34" charset="0"/>
              </a:rPr>
              <a:t>Photo: </a:t>
            </a:r>
            <a:r>
              <a:rPr lang="en-GB" sz="800">
                <a:solidFill>
                  <a:schemeClr val="tx1">
                    <a:lumMod val="65000"/>
                    <a:lumOff val="35000"/>
                  </a:schemeClr>
                </a:solidFill>
                <a:latin typeface="Calibri" panose="020F0502020204030204" pitchFamily="34" charset="0"/>
              </a:rPr>
              <a:t>Supplied</a:t>
            </a:r>
            <a:endParaRPr lang="sv-SE" sz="800">
              <a:solidFill>
                <a:schemeClr val="tx1">
                  <a:lumMod val="65000"/>
                  <a:lumOff val="35000"/>
                </a:schemeClr>
              </a:solidFill>
            </a:endParaRPr>
          </a:p>
        </p:txBody>
      </p:sp>
      <p:sp>
        <p:nvSpPr>
          <p:cNvPr id="10" name="Rektangel 9">
            <a:extLst>
              <a:ext uri="{FF2B5EF4-FFF2-40B4-BE49-F238E27FC236}">
                <a16:creationId xmlns:a16="http://schemas.microsoft.com/office/drawing/2014/main" id="{667E70BB-9BA1-491E-A8A2-D6B81FC8C014}"/>
              </a:ext>
            </a:extLst>
          </p:cNvPr>
          <p:cNvSpPr/>
          <p:nvPr/>
        </p:nvSpPr>
        <p:spPr>
          <a:xfrm>
            <a:off x="540000" y="1320730"/>
            <a:ext cx="2916000" cy="1200329"/>
          </a:xfrm>
          <a:prstGeom prst="rect">
            <a:avLst/>
          </a:prstGeom>
        </p:spPr>
        <p:txBody>
          <a:bodyPr wrap="square">
            <a:spAutoFit/>
          </a:bodyPr>
          <a:lstStyle/>
          <a:p>
            <a:r>
              <a:rPr lang="en-GB" sz="3600" dirty="0" err="1"/>
              <a:t>Cuộc</a:t>
            </a:r>
            <a:r>
              <a:rPr lang="en-GB" sz="3600" dirty="0"/>
              <a:t> </a:t>
            </a:r>
            <a:r>
              <a:rPr lang="en-GB" sz="3600" dirty="0" err="1"/>
              <a:t>họp</a:t>
            </a:r>
            <a:r>
              <a:rPr lang="en-GB" sz="3600" dirty="0"/>
              <a:t> </a:t>
            </a:r>
            <a:r>
              <a:rPr lang="en-GB" sz="3600" dirty="0" err="1"/>
              <a:t>ủy</a:t>
            </a:r>
            <a:r>
              <a:rPr lang="en-GB" sz="3600" dirty="0"/>
              <a:t> ban </a:t>
            </a:r>
            <a:r>
              <a:rPr lang="en-GB" sz="3600" dirty="0" err="1"/>
              <a:t>hòa</a:t>
            </a:r>
            <a:r>
              <a:rPr lang="en-GB" sz="3600" dirty="0"/>
              <a:t> </a:t>
            </a:r>
            <a:r>
              <a:rPr lang="en-GB" sz="3600" dirty="0" err="1"/>
              <a:t>bình</a:t>
            </a:r>
            <a:r>
              <a:rPr lang="en-GB" sz="3600" dirty="0"/>
              <a:t> </a:t>
            </a:r>
          </a:p>
        </p:txBody>
      </p:sp>
      <p:pic>
        <p:nvPicPr>
          <p:cNvPr id="7" name="Bildobjekt 6">
            <a:extLst>
              <a:ext uri="{FF2B5EF4-FFF2-40B4-BE49-F238E27FC236}">
                <a16:creationId xmlns:a16="http://schemas.microsoft.com/office/drawing/2014/main" id="{A6738F20-DDE2-4D6A-A1FE-13E0E95EBE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34973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CA651ED-890C-49B9-8688-B5689CB8B2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3" name="Rektangel 12">
            <a:extLst>
              <a:ext uri="{FF2B5EF4-FFF2-40B4-BE49-F238E27FC236}">
                <a16:creationId xmlns:a16="http://schemas.microsoft.com/office/drawing/2014/main" id="{5925978E-1AB7-442F-B4B2-FCEA8596D7C3}"/>
              </a:ext>
            </a:extLst>
          </p:cNvPr>
          <p:cNvSpPr/>
          <p:nvPr/>
        </p:nvSpPr>
        <p:spPr>
          <a:xfrm rot="16200000">
            <a:off x="10375951" y="4884902"/>
            <a:ext cx="2483058" cy="215444"/>
          </a:xfrm>
          <a:prstGeom prst="rect">
            <a:avLst/>
          </a:prstGeom>
        </p:spPr>
        <p:txBody>
          <a:bodyPr wrap="square">
            <a:spAutoFit/>
          </a:bodyPr>
          <a:lstStyle/>
          <a:p>
            <a:r>
              <a:rPr lang="en-GB" sz="800" b="0" i="0" u="none" strike="noStrike">
                <a:solidFill>
                  <a:schemeClr val="tx1">
                    <a:lumMod val="65000"/>
                    <a:lumOff val="35000"/>
                  </a:schemeClr>
                </a:solidFill>
                <a:effectLst/>
                <a:latin typeface="Calibri" panose="020F0502020204030204" pitchFamily="34" charset="0"/>
                <a:cs typeface="Calibri" panose="020F0502020204030204" pitchFamily="34" charset="0"/>
              </a:rPr>
              <a:t>Photo: David Talukdar</a:t>
            </a:r>
            <a:r>
              <a:rPr lang="en-GB" sz="800" b="0" i="0">
                <a:solidFill>
                  <a:schemeClr val="tx1">
                    <a:lumMod val="65000"/>
                    <a:lumOff val="35000"/>
                  </a:schemeClr>
                </a:solidFill>
                <a:effectLst/>
                <a:latin typeface="Calibri" panose="020F0502020204030204" pitchFamily="34" charset="0"/>
                <a:cs typeface="Calibri" panose="020F0502020204030204" pitchFamily="34" charset="0"/>
              </a:rPr>
              <a:t> / </a:t>
            </a:r>
            <a:r>
              <a:rPr lang="en-GB" sz="800" b="0" i="0" err="1">
                <a:solidFill>
                  <a:schemeClr val="tx1">
                    <a:lumMod val="65000"/>
                    <a:lumOff val="35000"/>
                  </a:schemeClr>
                </a:solidFill>
                <a:effectLst/>
                <a:latin typeface="Calibri" panose="020F0502020204030204" pitchFamily="34" charset="0"/>
                <a:cs typeface="Calibri" panose="020F0502020204030204" pitchFamily="34" charset="0"/>
              </a:rPr>
              <a:t>Alamy</a:t>
            </a:r>
            <a:r>
              <a:rPr lang="en-GB" sz="800" b="0" i="0">
                <a:solidFill>
                  <a:schemeClr val="tx1">
                    <a:lumMod val="65000"/>
                    <a:lumOff val="35000"/>
                  </a:schemeClr>
                </a:solidFill>
                <a:effectLst/>
                <a:latin typeface="Calibri" panose="020F0502020204030204" pitchFamily="34" charset="0"/>
                <a:cs typeface="Calibri" panose="020F0502020204030204" pitchFamily="34" charset="0"/>
              </a:rPr>
              <a:t> Stock Photo </a:t>
            </a:r>
            <a:endParaRPr lang="sv-SE" sz="800">
              <a:solidFill>
                <a:schemeClr val="tx1">
                  <a:lumMod val="65000"/>
                  <a:lumOff val="35000"/>
                </a:schemeClr>
              </a:solidFill>
              <a:latin typeface="Calibri" panose="020F0502020204030204" pitchFamily="34" charset="0"/>
              <a:cs typeface="Calibri" panose="020F0502020204030204" pitchFamily="34" charset="0"/>
            </a:endParaRPr>
          </a:p>
        </p:txBody>
      </p:sp>
      <p:sp>
        <p:nvSpPr>
          <p:cNvPr id="8" name="Rektangel 7">
            <a:extLst>
              <a:ext uri="{FF2B5EF4-FFF2-40B4-BE49-F238E27FC236}">
                <a16:creationId xmlns:a16="http://schemas.microsoft.com/office/drawing/2014/main" id="{2C64931D-E862-427D-9240-B027FD4A325C}"/>
              </a:ext>
            </a:extLst>
          </p:cNvPr>
          <p:cNvSpPr/>
          <p:nvPr/>
        </p:nvSpPr>
        <p:spPr>
          <a:xfrm>
            <a:off x="540000" y="1320730"/>
            <a:ext cx="2916000" cy="1754326"/>
          </a:xfrm>
          <a:prstGeom prst="rect">
            <a:avLst/>
          </a:prstGeom>
        </p:spPr>
        <p:txBody>
          <a:bodyPr wrap="square" lIns="0">
            <a:spAutoFit/>
          </a:bodyPr>
          <a:lstStyle/>
          <a:p>
            <a:r>
              <a:rPr lang="en-GB" sz="3600" dirty="0" err="1"/>
              <a:t>Bạo</a:t>
            </a:r>
            <a:r>
              <a:rPr lang="en-GB" sz="3600" dirty="0"/>
              <a:t> </a:t>
            </a:r>
            <a:r>
              <a:rPr lang="en-GB" sz="3600" dirty="0" err="1"/>
              <a:t>loạn</a:t>
            </a:r>
            <a:r>
              <a:rPr lang="en-GB" sz="3600" dirty="0"/>
              <a:t> </a:t>
            </a:r>
            <a:r>
              <a:rPr lang="en-GB" sz="3600" dirty="0" err="1"/>
              <a:t>thời</a:t>
            </a:r>
            <a:r>
              <a:rPr lang="en-GB" sz="3600" dirty="0"/>
              <a:t> </a:t>
            </a:r>
            <a:r>
              <a:rPr lang="en-GB" sz="3600" dirty="0" err="1"/>
              <a:t>hiện</a:t>
            </a:r>
            <a:r>
              <a:rPr lang="en-GB" sz="3600" dirty="0"/>
              <a:t> </a:t>
            </a:r>
            <a:r>
              <a:rPr lang="en-GB" sz="3600" dirty="0" err="1"/>
              <a:t>đại</a:t>
            </a:r>
            <a:r>
              <a:rPr lang="en-GB" sz="3600" dirty="0"/>
              <a:t> ở Bhagalpur</a:t>
            </a:r>
          </a:p>
        </p:txBody>
      </p:sp>
      <p:pic>
        <p:nvPicPr>
          <p:cNvPr id="6" name="Bildobjekt 5">
            <a:extLst>
              <a:ext uri="{FF2B5EF4-FFF2-40B4-BE49-F238E27FC236}">
                <a16:creationId xmlns:a16="http://schemas.microsoft.com/office/drawing/2014/main" id="{23B99521-9590-459C-B62D-546133FD34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E655A66-DA45-4FEB-A35C-C01510619D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2" name="Rektangel 11">
            <a:extLst>
              <a:ext uri="{FF2B5EF4-FFF2-40B4-BE49-F238E27FC236}">
                <a16:creationId xmlns:a16="http://schemas.microsoft.com/office/drawing/2014/main" id="{56B7BA58-9AB6-45F6-BA26-5C374FFFFDF4}"/>
              </a:ext>
            </a:extLst>
          </p:cNvPr>
          <p:cNvSpPr/>
          <p:nvPr/>
        </p:nvSpPr>
        <p:spPr>
          <a:xfrm rot="16200000">
            <a:off x="10375951" y="4884902"/>
            <a:ext cx="2483058" cy="215444"/>
          </a:xfrm>
          <a:prstGeom prst="rect">
            <a:avLst/>
          </a:prstGeom>
        </p:spPr>
        <p:txBody>
          <a:bodyPr wrap="square">
            <a:spAutoFit/>
          </a:bodyPr>
          <a:lstStyle/>
          <a:p>
            <a:r>
              <a:rPr lang="en-GB" sz="800" b="0" i="0">
                <a:solidFill>
                  <a:schemeClr val="tx1">
                    <a:lumMod val="65000"/>
                    <a:lumOff val="35000"/>
                  </a:schemeClr>
                </a:solidFill>
                <a:effectLst/>
                <a:latin typeface="Calibri" panose="020F0502020204030204" pitchFamily="34" charset="0"/>
              </a:rPr>
              <a:t>Photo: </a:t>
            </a:r>
            <a:r>
              <a:rPr lang="en-GB" sz="800">
                <a:solidFill>
                  <a:schemeClr val="tx1">
                    <a:lumMod val="65000"/>
                    <a:lumOff val="35000"/>
                  </a:schemeClr>
                </a:solidFill>
                <a:latin typeface="Calibri" panose="020F0502020204030204" pitchFamily="34" charset="0"/>
              </a:rPr>
              <a:t>Supplied</a:t>
            </a:r>
            <a:endParaRPr lang="sv-SE" sz="800">
              <a:solidFill>
                <a:schemeClr val="tx1">
                  <a:lumMod val="65000"/>
                  <a:lumOff val="35000"/>
                </a:schemeClr>
              </a:solidFill>
            </a:endParaRPr>
          </a:p>
        </p:txBody>
      </p:sp>
      <p:sp>
        <p:nvSpPr>
          <p:cNvPr id="8" name="Rektangel 7">
            <a:extLst>
              <a:ext uri="{FF2B5EF4-FFF2-40B4-BE49-F238E27FC236}">
                <a16:creationId xmlns:a16="http://schemas.microsoft.com/office/drawing/2014/main" id="{32C44968-5CFF-4279-9EDF-E7096679F3F3}"/>
              </a:ext>
            </a:extLst>
          </p:cNvPr>
          <p:cNvSpPr/>
          <p:nvPr/>
        </p:nvSpPr>
        <p:spPr>
          <a:xfrm>
            <a:off x="540000" y="1320730"/>
            <a:ext cx="3167704" cy="1200329"/>
          </a:xfrm>
          <a:prstGeom prst="rect">
            <a:avLst/>
          </a:prstGeom>
        </p:spPr>
        <p:txBody>
          <a:bodyPr wrap="square" lIns="0">
            <a:spAutoFit/>
          </a:bodyPr>
          <a:lstStyle/>
          <a:p>
            <a:r>
              <a:rPr lang="en-GB" sz="3600" dirty="0" err="1"/>
              <a:t>Nhóm</a:t>
            </a:r>
            <a:r>
              <a:rPr lang="en-GB" sz="3600" dirty="0"/>
              <a:t> </a:t>
            </a:r>
            <a:r>
              <a:rPr lang="en-GB" sz="3600" dirty="0" err="1"/>
              <a:t>hòa</a:t>
            </a:r>
            <a:r>
              <a:rPr lang="en-GB" sz="3600" dirty="0"/>
              <a:t> </a:t>
            </a:r>
          </a:p>
          <a:p>
            <a:r>
              <a:rPr lang="en-GB" sz="3600" dirty="0" err="1"/>
              <a:t>bình</a:t>
            </a:r>
            <a:r>
              <a:rPr lang="en-GB" sz="3600" dirty="0"/>
              <a:t> </a:t>
            </a:r>
            <a:r>
              <a:rPr lang="en-GB" sz="3600" dirty="0" err="1"/>
              <a:t>khu</a:t>
            </a:r>
            <a:r>
              <a:rPr lang="en-GB" sz="3600" dirty="0"/>
              <a:t> </a:t>
            </a:r>
            <a:r>
              <a:rPr lang="en-GB" sz="3600" dirty="0" err="1"/>
              <a:t>phố</a:t>
            </a:r>
            <a:endParaRPr lang="en-GB" sz="3600" dirty="0"/>
          </a:p>
        </p:txBody>
      </p:sp>
      <p:pic>
        <p:nvPicPr>
          <p:cNvPr id="6" name="Bildobjekt 5">
            <a:extLst>
              <a:ext uri="{FF2B5EF4-FFF2-40B4-BE49-F238E27FC236}">
                <a16:creationId xmlns:a16="http://schemas.microsoft.com/office/drawing/2014/main" id="{4AA6E12A-E9B9-49D5-A17D-3DA1C42A3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EB1003FC-4AB2-4697-8271-0AA814DEEA8E}"/>
              </a:ext>
            </a:extLst>
          </p:cNvPr>
          <p:cNvGrpSpPr/>
          <p:nvPr/>
        </p:nvGrpSpPr>
        <p:grpSpPr>
          <a:xfrm>
            <a:off x="3819227" y="864000"/>
            <a:ext cx="7556744" cy="5281200"/>
            <a:chOff x="3798232" y="864000"/>
            <a:chExt cx="7119624" cy="5281200"/>
          </a:xfrm>
        </p:grpSpPr>
        <p:pic>
          <p:nvPicPr>
            <p:cNvPr id="11" name="Bildobjekt 10">
              <a:extLst>
                <a:ext uri="{FF2B5EF4-FFF2-40B4-BE49-F238E27FC236}">
                  <a16:creationId xmlns:a16="http://schemas.microsoft.com/office/drawing/2014/main" id="{488DD9E4-44E3-634C-875F-111A8B5E3D25}"/>
                </a:ext>
              </a:extLst>
            </p:cNvPr>
            <p:cNvPicPr>
              <a:picLocks noChangeAspect="1"/>
            </p:cNvPicPr>
            <p:nvPr/>
          </p:nvPicPr>
          <p:blipFill rotWithShape="1">
            <a:blip r:embed="rId3">
              <a:extLst>
                <a:ext uri="{28A0092B-C50C-407E-A947-70E740481C1C}">
                  <a14:useLocalDpi xmlns:a14="http://schemas.microsoft.com/office/drawing/2010/main" val="0"/>
                </a:ext>
              </a:extLst>
            </a:blip>
            <a:srcRect l="784" t="4633" r="2185"/>
            <a:stretch/>
          </p:blipFill>
          <p:spPr>
            <a:xfrm>
              <a:off x="3798232" y="864000"/>
              <a:ext cx="3363758" cy="5281200"/>
            </a:xfrm>
            <a:prstGeom prst="rect">
              <a:avLst/>
            </a:prstGeom>
          </p:spPr>
        </p:pic>
        <p:pic>
          <p:nvPicPr>
            <p:cNvPr id="7" name="Bildobjekt 6">
              <a:extLst>
                <a:ext uri="{FF2B5EF4-FFF2-40B4-BE49-F238E27FC236}">
                  <a16:creationId xmlns:a16="http://schemas.microsoft.com/office/drawing/2014/main" id="{8CC2782C-C901-4998-8070-FBC4E14B734C}"/>
                </a:ext>
              </a:extLst>
            </p:cNvPr>
            <p:cNvPicPr>
              <a:picLocks noChangeAspect="1"/>
            </p:cNvPicPr>
            <p:nvPr/>
          </p:nvPicPr>
          <p:blipFill rotWithShape="1">
            <a:blip r:embed="rId3">
              <a:extLst>
                <a:ext uri="{28A0092B-C50C-407E-A947-70E740481C1C}">
                  <a14:useLocalDpi xmlns:a14="http://schemas.microsoft.com/office/drawing/2010/main" val="0"/>
                </a:ext>
              </a:extLst>
            </a:blip>
            <a:srcRect l="784" t="4633" r="2185"/>
            <a:stretch/>
          </p:blipFill>
          <p:spPr>
            <a:xfrm>
              <a:off x="7554098" y="864000"/>
              <a:ext cx="3363758" cy="5281200"/>
            </a:xfrm>
            <a:prstGeom prst="rect">
              <a:avLst/>
            </a:prstGeom>
          </p:spPr>
        </p:pic>
      </p:grpSp>
      <p:sp>
        <p:nvSpPr>
          <p:cNvPr id="9" name="Rektangel 8">
            <a:extLst>
              <a:ext uri="{FF2B5EF4-FFF2-40B4-BE49-F238E27FC236}">
                <a16:creationId xmlns:a16="http://schemas.microsoft.com/office/drawing/2014/main" id="{0FA02870-29F6-4B90-AEC1-2745B849FBB3}"/>
              </a:ext>
            </a:extLst>
          </p:cNvPr>
          <p:cNvSpPr/>
          <p:nvPr/>
        </p:nvSpPr>
        <p:spPr>
          <a:xfrm rot="16200000">
            <a:off x="10280830" y="4884902"/>
            <a:ext cx="2483058" cy="215444"/>
          </a:xfrm>
          <a:prstGeom prst="rect">
            <a:avLst/>
          </a:prstGeom>
        </p:spPr>
        <p:txBody>
          <a:bodyPr wrap="square">
            <a:spAutoFit/>
          </a:bodyPr>
          <a:lstStyle/>
          <a:p>
            <a:r>
              <a:rPr lang="en-GB" sz="800" b="0" i="0">
                <a:solidFill>
                  <a:schemeClr val="tx1">
                    <a:lumMod val="65000"/>
                    <a:lumOff val="35000"/>
                  </a:schemeClr>
                </a:solidFill>
                <a:effectLst/>
                <a:latin typeface="Calibri" panose="020F0502020204030204" pitchFamily="34" charset="0"/>
              </a:rPr>
              <a:t>Photo: </a:t>
            </a:r>
            <a:r>
              <a:rPr lang="en-GB" sz="800">
                <a:solidFill>
                  <a:schemeClr val="tx1">
                    <a:lumMod val="65000"/>
                    <a:lumOff val="35000"/>
                  </a:schemeClr>
                </a:solidFill>
                <a:latin typeface="Calibri" panose="020F0502020204030204" pitchFamily="34" charset="0"/>
              </a:rPr>
              <a:t>Supplied</a:t>
            </a:r>
            <a:endParaRPr lang="sv-SE" sz="800">
              <a:solidFill>
                <a:schemeClr val="tx1">
                  <a:lumMod val="65000"/>
                  <a:lumOff val="35000"/>
                </a:schemeClr>
              </a:solidFill>
            </a:endParaRPr>
          </a:p>
        </p:txBody>
      </p:sp>
      <p:sp>
        <p:nvSpPr>
          <p:cNvPr id="10" name="Rektangel 9">
            <a:extLst>
              <a:ext uri="{FF2B5EF4-FFF2-40B4-BE49-F238E27FC236}">
                <a16:creationId xmlns:a16="http://schemas.microsoft.com/office/drawing/2014/main" id="{ABD5755E-FD41-46CA-9C37-6EBFD28F8F03}"/>
              </a:ext>
            </a:extLst>
          </p:cNvPr>
          <p:cNvSpPr/>
          <p:nvPr/>
        </p:nvSpPr>
        <p:spPr>
          <a:xfrm>
            <a:off x="540000" y="1320730"/>
            <a:ext cx="2916000" cy="1754326"/>
          </a:xfrm>
          <a:prstGeom prst="rect">
            <a:avLst/>
          </a:prstGeom>
        </p:spPr>
        <p:txBody>
          <a:bodyPr wrap="square" lIns="0">
            <a:spAutoFit/>
          </a:bodyPr>
          <a:lstStyle/>
          <a:p>
            <a:r>
              <a:rPr lang="vi-VN" sz="3600" dirty="0">
                <a:latin typeface="Calibri (Body)"/>
              </a:rPr>
              <a:t>Các tình nguyện viên phát tờ rơi </a:t>
            </a:r>
            <a:endParaRPr lang="en-GB" sz="3600" dirty="0">
              <a:latin typeface="Calibri (Body)"/>
            </a:endParaRPr>
          </a:p>
        </p:txBody>
      </p:sp>
      <p:pic>
        <p:nvPicPr>
          <p:cNvPr id="8" name="Bildobjekt 7">
            <a:extLst>
              <a:ext uri="{FF2B5EF4-FFF2-40B4-BE49-F238E27FC236}">
                <a16:creationId xmlns:a16="http://schemas.microsoft.com/office/drawing/2014/main" id="{FD99AC6C-FA97-41EE-B89F-181BAA68C2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AF78567-F45C-4CD5-9940-83ADD3DCAD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1" name="Rektangel 10">
            <a:extLst>
              <a:ext uri="{FF2B5EF4-FFF2-40B4-BE49-F238E27FC236}">
                <a16:creationId xmlns:a16="http://schemas.microsoft.com/office/drawing/2014/main" id="{2637BF7B-0698-4199-BE8B-DB1F1B899FC1}"/>
              </a:ext>
            </a:extLst>
          </p:cNvPr>
          <p:cNvSpPr/>
          <p:nvPr/>
        </p:nvSpPr>
        <p:spPr>
          <a:xfrm rot="16200000">
            <a:off x="10375951" y="4884902"/>
            <a:ext cx="2483058" cy="215444"/>
          </a:xfrm>
          <a:prstGeom prst="rect">
            <a:avLst/>
          </a:prstGeom>
        </p:spPr>
        <p:txBody>
          <a:bodyPr wrap="square">
            <a:spAutoFit/>
          </a:bodyPr>
          <a:lstStyle/>
          <a:p>
            <a:r>
              <a:rPr lang="en-US" sz="800" i="0" u="none" strike="noStrike">
                <a:solidFill>
                  <a:schemeClr val="tx1">
                    <a:lumMod val="65000"/>
                    <a:lumOff val="35000"/>
                  </a:schemeClr>
                </a:solidFill>
                <a:effectLst/>
                <a:latin typeface="Calibri"/>
                <a:cs typeface="Calibri"/>
              </a:rPr>
              <a:t>Photo: Gonzales Photo</a:t>
            </a:r>
            <a:r>
              <a:rPr lang="en-US" sz="800" i="0">
                <a:solidFill>
                  <a:schemeClr val="tx1">
                    <a:lumMod val="65000"/>
                    <a:lumOff val="35000"/>
                  </a:schemeClr>
                </a:solidFill>
                <a:effectLst/>
                <a:latin typeface="Calibri"/>
                <a:cs typeface="Calibri"/>
              </a:rPr>
              <a:t> / </a:t>
            </a:r>
            <a:r>
              <a:rPr lang="en-US" sz="800" i="0" err="1">
                <a:solidFill>
                  <a:schemeClr val="tx1">
                    <a:lumMod val="65000"/>
                    <a:lumOff val="35000"/>
                  </a:schemeClr>
                </a:solidFill>
                <a:effectLst/>
                <a:latin typeface="Calibri"/>
                <a:cs typeface="Calibri"/>
              </a:rPr>
              <a:t>Alamy</a:t>
            </a:r>
            <a:r>
              <a:rPr lang="en-US" sz="800" i="0">
                <a:solidFill>
                  <a:schemeClr val="tx1">
                    <a:lumMod val="65000"/>
                    <a:lumOff val="35000"/>
                  </a:schemeClr>
                </a:solidFill>
                <a:effectLst/>
                <a:latin typeface="Calibri"/>
                <a:cs typeface="Calibri"/>
              </a:rPr>
              <a:t> Stock Photo </a:t>
            </a:r>
            <a:endParaRPr lang="sv-SE" sz="800">
              <a:solidFill>
                <a:schemeClr val="tx1">
                  <a:lumMod val="65000"/>
                  <a:lumOff val="35000"/>
                </a:schemeClr>
              </a:solidFill>
              <a:latin typeface="Calibri"/>
              <a:cs typeface="Calibri"/>
            </a:endParaRPr>
          </a:p>
        </p:txBody>
      </p:sp>
      <p:sp>
        <p:nvSpPr>
          <p:cNvPr id="7" name="Rektangel 6">
            <a:extLst>
              <a:ext uri="{FF2B5EF4-FFF2-40B4-BE49-F238E27FC236}">
                <a16:creationId xmlns:a16="http://schemas.microsoft.com/office/drawing/2014/main" id="{CE24E3FE-1749-4F8F-BB6E-1730C7B0CDED}"/>
              </a:ext>
            </a:extLst>
          </p:cNvPr>
          <p:cNvSpPr/>
          <p:nvPr/>
        </p:nvSpPr>
        <p:spPr>
          <a:xfrm>
            <a:off x="540000" y="1320730"/>
            <a:ext cx="2916000" cy="1754326"/>
          </a:xfrm>
          <a:prstGeom prst="rect">
            <a:avLst/>
          </a:prstGeom>
        </p:spPr>
        <p:txBody>
          <a:bodyPr wrap="square" lIns="0">
            <a:spAutoFit/>
          </a:bodyPr>
          <a:lstStyle/>
          <a:p>
            <a:r>
              <a:rPr lang="en-GB" sz="3600" dirty="0" err="1"/>
              <a:t>Lễ</a:t>
            </a:r>
            <a:r>
              <a:rPr lang="en-GB" sz="3600" dirty="0"/>
              <a:t> </a:t>
            </a:r>
            <a:r>
              <a:rPr lang="en-GB" sz="3600" dirty="0" err="1"/>
              <a:t>hội</a:t>
            </a:r>
            <a:r>
              <a:rPr lang="en-GB" sz="3600" dirty="0"/>
              <a:t> </a:t>
            </a:r>
            <a:r>
              <a:rPr lang="en-GB" sz="3600" dirty="0" err="1"/>
              <a:t>âm</a:t>
            </a:r>
            <a:br>
              <a:rPr lang="en-GB" sz="3600" dirty="0"/>
            </a:br>
            <a:r>
              <a:rPr lang="en-GB" sz="3600" dirty="0" err="1"/>
              <a:t>nhạc</a:t>
            </a:r>
            <a:r>
              <a:rPr lang="en-GB" sz="3600" dirty="0"/>
              <a:t> Roskilde,</a:t>
            </a:r>
            <a:br>
              <a:rPr lang="en-GB" sz="3600" dirty="0"/>
            </a:br>
            <a:r>
              <a:rPr lang="en-GB" sz="3600" dirty="0" err="1"/>
              <a:t>Đan</a:t>
            </a:r>
            <a:r>
              <a:rPr lang="en-GB" sz="3600" dirty="0"/>
              <a:t> </a:t>
            </a:r>
            <a:r>
              <a:rPr lang="en-GB" sz="3600" dirty="0" err="1"/>
              <a:t>Mạch</a:t>
            </a:r>
            <a:endParaRPr lang="en-GB" sz="3600" dirty="0"/>
          </a:p>
        </p:txBody>
      </p:sp>
      <p:pic>
        <p:nvPicPr>
          <p:cNvPr id="6" name="Bildobjekt 5">
            <a:extLst>
              <a:ext uri="{FF2B5EF4-FFF2-40B4-BE49-F238E27FC236}">
                <a16:creationId xmlns:a16="http://schemas.microsoft.com/office/drawing/2014/main" id="{178CAB03-7AE7-4393-9E0D-531D0BAB82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C2BB913-51FE-468C-8A23-E3F27CC828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0" name="Rektangel 9">
            <a:extLst>
              <a:ext uri="{FF2B5EF4-FFF2-40B4-BE49-F238E27FC236}">
                <a16:creationId xmlns:a16="http://schemas.microsoft.com/office/drawing/2014/main" id="{7DA93AD2-E069-4863-91E2-236F27C56DB2}"/>
              </a:ext>
            </a:extLst>
          </p:cNvPr>
          <p:cNvSpPr/>
          <p:nvPr/>
        </p:nvSpPr>
        <p:spPr>
          <a:xfrm rot="16200000">
            <a:off x="10375951" y="4884902"/>
            <a:ext cx="2483058" cy="215444"/>
          </a:xfrm>
          <a:prstGeom prst="rect">
            <a:avLst/>
          </a:prstGeom>
        </p:spPr>
        <p:txBody>
          <a:bodyPr wrap="square">
            <a:spAutoFit/>
          </a:bodyPr>
          <a:lstStyle/>
          <a:p>
            <a:r>
              <a:rPr lang="en-GB" sz="800" b="0" i="0">
                <a:solidFill>
                  <a:schemeClr val="tx1">
                    <a:lumMod val="65000"/>
                    <a:lumOff val="35000"/>
                  </a:schemeClr>
                </a:solidFill>
                <a:effectLst/>
                <a:latin typeface="Calibri" panose="020F0502020204030204" pitchFamily="34" charset="0"/>
              </a:rPr>
              <a:t>Photo: Human Library Organisation </a:t>
            </a:r>
            <a:endParaRPr lang="sv-SE" sz="800">
              <a:solidFill>
                <a:schemeClr val="tx1">
                  <a:lumMod val="65000"/>
                  <a:lumOff val="35000"/>
                </a:schemeClr>
              </a:solidFill>
            </a:endParaRPr>
          </a:p>
        </p:txBody>
      </p:sp>
      <p:sp>
        <p:nvSpPr>
          <p:cNvPr id="7" name="Rektangel 6">
            <a:extLst>
              <a:ext uri="{FF2B5EF4-FFF2-40B4-BE49-F238E27FC236}">
                <a16:creationId xmlns:a16="http://schemas.microsoft.com/office/drawing/2014/main" id="{304CC61C-155D-4C61-8E30-C72EE51DC68D}"/>
              </a:ext>
            </a:extLst>
          </p:cNvPr>
          <p:cNvSpPr/>
          <p:nvPr/>
        </p:nvSpPr>
        <p:spPr>
          <a:xfrm>
            <a:off x="540000" y="1320730"/>
            <a:ext cx="2916000" cy="2308324"/>
          </a:xfrm>
          <a:prstGeom prst="rect">
            <a:avLst/>
          </a:prstGeom>
        </p:spPr>
        <p:txBody>
          <a:bodyPr wrap="square" lIns="0">
            <a:spAutoFit/>
          </a:bodyPr>
          <a:lstStyle/>
          <a:p>
            <a:r>
              <a:rPr lang="vi-VN" sz="3600" dirty="0"/>
              <a:t>Sự kiện thư viện</a:t>
            </a:r>
            <a:r>
              <a:rPr lang="en-US" sz="3600" dirty="0"/>
              <a:t> C</a:t>
            </a:r>
            <a:r>
              <a:rPr lang="vi-VN" sz="3600" dirty="0"/>
              <a:t>on </a:t>
            </a:r>
            <a:r>
              <a:rPr lang="en-US" sz="3600" dirty="0"/>
              <a:t>N</a:t>
            </a:r>
            <a:r>
              <a:rPr lang="vi-VN" sz="3600" dirty="0"/>
              <a:t>gười</a:t>
            </a:r>
            <a:r>
              <a:rPr lang="en-GB" sz="3600" dirty="0"/>
              <a:t> ở</a:t>
            </a:r>
            <a:br>
              <a:rPr lang="en-GB" sz="3600" dirty="0"/>
            </a:br>
            <a:r>
              <a:rPr lang="en-GB" sz="3600" dirty="0"/>
              <a:t>Somali</a:t>
            </a:r>
          </a:p>
        </p:txBody>
      </p:sp>
      <p:pic>
        <p:nvPicPr>
          <p:cNvPr id="6" name="Bildobjekt 5">
            <a:extLst>
              <a:ext uri="{FF2B5EF4-FFF2-40B4-BE49-F238E27FC236}">
                <a16:creationId xmlns:a16="http://schemas.microsoft.com/office/drawing/2014/main" id="{AF9564F3-E98F-4E3C-BFC1-42717E7287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264081852"/>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32C33C4E20AE3458EFB343053EF1C08" ma:contentTypeVersion="19" ma:contentTypeDescription="Skapa ett nytt dokument." ma:contentTypeScope="" ma:versionID="993753d17f1859abf7a2d6feef144619">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182da92a2ff994418b102d11f63f2069"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Props1.xml><?xml version="1.0" encoding="utf-8"?>
<ds:datastoreItem xmlns:ds="http://schemas.openxmlformats.org/officeDocument/2006/customXml" ds:itemID="{8463216B-0679-4E8E-9360-DFD13702848F}"/>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6C759612-FB27-4A08-A657-FD317E5BFB2E}">
  <ds:schemaRefs>
    <ds:schemaRef ds:uri="http://purl.org/dc/dcmitype/"/>
    <ds:schemaRef ds:uri="27879760-8d42-4139-817b-a85748325e78"/>
    <ds:schemaRef ds:uri="http://schemas.microsoft.com/office/2006/documentManagement/types"/>
    <ds:schemaRef ds:uri="007ce96f-f6e4-41e9-bbc1-3453ece26c5d"/>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PPT_template</Template>
  <TotalTime>1271</TotalTime>
  <Words>4761</Words>
  <Application>Microsoft Macintosh PowerPoint</Application>
  <PresentationFormat>Bredbild</PresentationFormat>
  <Paragraphs>342</Paragraphs>
  <Slides>29</Slides>
  <Notes>29</Notes>
  <HiddenSlides>0</HiddenSlides>
  <MMClips>0</MMClips>
  <ScaleCrop>false</ScaleCrop>
  <HeadingPairs>
    <vt:vector size="6" baseType="variant">
      <vt:variant>
        <vt:lpstr>Använt teckensnitt</vt:lpstr>
      </vt:variant>
      <vt:variant>
        <vt:i4>9</vt:i4>
      </vt:variant>
      <vt:variant>
        <vt:lpstr>Tema</vt:lpstr>
      </vt:variant>
      <vt:variant>
        <vt:i4>5</vt:i4>
      </vt:variant>
      <vt:variant>
        <vt:lpstr>Bildrubriker</vt:lpstr>
      </vt:variant>
      <vt:variant>
        <vt:i4>29</vt:i4>
      </vt:variant>
    </vt:vector>
  </HeadingPairs>
  <TitlesOfParts>
    <vt:vector size="43" baseType="lpstr">
      <vt:lpstr>Arial</vt:lpstr>
      <vt:lpstr>Calibri</vt:lpstr>
      <vt:lpstr>Calibri (Body)</vt:lpstr>
      <vt:lpstr>Calibri Light</vt:lpstr>
      <vt:lpstr>Courier New</vt:lpstr>
      <vt:lpstr>Segoe UI</vt:lpstr>
      <vt:lpstr>Symbol</vt:lpstr>
      <vt:lpstr>Times New Roman</vt:lpstr>
      <vt:lpstr>WordVisiCarriageReturn_MSFontService</vt:lpstr>
      <vt:lpstr>FORBTema2</vt:lpstr>
      <vt:lpstr>1_Anpassad formgivning</vt:lpstr>
      <vt:lpstr>4_FORBTema2</vt:lpstr>
      <vt:lpstr>Anpassad formgivning</vt:lpstr>
      <vt:lpstr>3_FORBTema2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6 PowerPoint</dc:title>
  <dc:creator>FORB Learning Platform;Katherine.Cash@smc.global</dc:creator>
  <cp:lastModifiedBy>Kristina Schollin-Borg</cp:lastModifiedBy>
  <cp:revision>118</cp:revision>
  <cp:lastPrinted>2026-05-04T12:35:32Z</cp:lastPrinted>
  <dcterms:created xsi:type="dcterms:W3CDTF">2021-07-01T23:28:14Z</dcterms:created>
  <dcterms:modified xsi:type="dcterms:W3CDTF">2026-05-11T17:57:59Z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