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 id="2147483726" r:id="rId5"/>
    <p:sldMasterId id="2147483812" r:id="rId6"/>
    <p:sldMasterId id="2147483696" r:id="rId7"/>
    <p:sldMasterId id="2147483800" r:id="rId8"/>
  </p:sldMasterIdLst>
  <p:notesMasterIdLst>
    <p:notesMasterId r:id="rId14"/>
  </p:notesMasterIdLst>
  <p:handoutMasterIdLst>
    <p:handoutMasterId r:id="rId15"/>
  </p:handoutMasterIdLst>
  <p:sldIdLst>
    <p:sldId id="256" r:id="rId9"/>
    <p:sldId id="373" r:id="rId10"/>
    <p:sldId id="375" r:id="rId11"/>
    <p:sldId id="370" r:id="rId12"/>
    <p:sldId id="3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Viktoria Myrén" initials="VM [7]" lastIdx="1" clrIdx="6"/>
  <p:cmAuthor id="1" name="Viktoria Myrén" initials="VM" lastIdx="1" clrIdx="0"/>
  <p:cmAuthor id="8" name="Viktoria Myren" initials="VM" lastIdx="3" clrIdx="7"/>
  <p:cmAuthor id="2" name="Viktoria Myrén" initials="VM [2]" lastIdx="1" clrIdx="1"/>
  <p:cmAuthor id="9" name="Kristina Schollin-Borg" initials="KSB" lastIdx="1" clrIdx="8">
    <p:extLst>
      <p:ext uri="{19B8F6BF-5375-455C-9EA6-DF929625EA0E}">
        <p15:presenceInfo xmlns:p15="http://schemas.microsoft.com/office/powerpoint/2012/main" userId="b4e1ecc18a5bd808" providerId="Windows Live"/>
      </p:ext>
    </p:extLst>
  </p:cmAuthor>
  <p:cmAuthor id="3" name="Viktoria Myrén" initials="VM [3]" lastIdx="1" clrIdx="2"/>
  <p:cmAuthor id="10" name="Katherine Cash" initials="KC" lastIdx="6" clrIdx="9">
    <p:extLst>
      <p:ext uri="{19B8F6BF-5375-455C-9EA6-DF929625EA0E}">
        <p15:presenceInfo xmlns:p15="http://schemas.microsoft.com/office/powerpoint/2012/main" userId="S::Katherine.Cash@smc.global::f7797b46-2b2d-4b8f-b225-8c373fe2af75" providerId="AD"/>
      </p:ext>
    </p:extLst>
  </p:cmAuthor>
  <p:cmAuthor id="4" name="Viktoria Myrén" initials="VM [4]" lastIdx="1" clrIdx="3"/>
  <p:cmAuthor id="5" name="Viktoria Myrén" initials="VM [5]" lastIdx="1" clrIdx="4"/>
  <p:cmAuthor id="6" name="Viktoria Myrén" initials="VM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5265"/>
    <a:srgbClr val="D58D5F"/>
    <a:srgbClr val="477577"/>
    <a:srgbClr val="A0A0A0"/>
    <a:srgbClr val="7F7F7F"/>
    <a:srgbClr val="D4C2CA"/>
    <a:srgbClr val="D1E0DF"/>
    <a:srgbClr val="86A2AB"/>
    <a:srgbClr val="F4E4D1"/>
    <a:srgbClr val="E59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92" autoAdjust="0"/>
    <p:restoredTop sz="69448" autoAdjust="0"/>
  </p:normalViewPr>
  <p:slideViewPr>
    <p:cSldViewPr snapToGrid="0">
      <p:cViewPr varScale="1">
        <p:scale>
          <a:sx n="79" d="100"/>
          <a:sy n="79" d="100"/>
        </p:scale>
        <p:origin x="1440" y="84"/>
      </p:cViewPr>
      <p:guideLst>
        <p:guide orient="horz" pos="2160"/>
        <p:guide pos="38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89" d="100"/>
          <a:sy n="89" d="100"/>
        </p:scale>
        <p:origin x="27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3E7962D-2BC7-AC4D-8AF6-4D773DF6E7C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sv-SE"/>
              <a:t>FORB</a:t>
            </a:r>
          </a:p>
        </p:txBody>
      </p:sp>
      <p:sp>
        <p:nvSpPr>
          <p:cNvPr id="3" name="Platshållare för datum 2">
            <a:extLst>
              <a:ext uri="{FF2B5EF4-FFF2-40B4-BE49-F238E27FC236}">
                <a16:creationId xmlns:a16="http://schemas.microsoft.com/office/drawing/2014/main" id="{016146D4-B27F-A14B-AE10-FB1CE0FC93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8582EE-D4F7-2443-B5D1-79E9D43FA05A}" type="datetime1">
              <a:rPr lang="sv-SE" smtClean="0"/>
              <a:pPr/>
              <a:t>2023-11-08</a:t>
            </a:fld>
            <a:endParaRPr lang="sv-SE"/>
          </a:p>
        </p:txBody>
      </p:sp>
      <p:sp>
        <p:nvSpPr>
          <p:cNvPr id="4" name="Platshållare för sidfot 3">
            <a:extLst>
              <a:ext uri="{FF2B5EF4-FFF2-40B4-BE49-F238E27FC236}">
                <a16:creationId xmlns:a16="http://schemas.microsoft.com/office/drawing/2014/main" id="{FECB0F73-9802-0B47-AF9F-3EFFC8BBD1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3F1BAC2-54EA-D244-B158-D979F637FA4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8FBC57-9DA0-9E44-BFA6-90C691399BBE}" type="slidenum">
              <a:rPr lang="sv-SE" smtClean="0"/>
              <a:pPr/>
              <a:t>‹#›</a:t>
            </a:fld>
            <a:endParaRPr lang="sv-SE"/>
          </a:p>
        </p:txBody>
      </p:sp>
    </p:spTree>
    <p:extLst>
      <p:ext uri="{BB962C8B-B14F-4D97-AF65-F5344CB8AC3E}">
        <p14:creationId xmlns:p14="http://schemas.microsoft.com/office/powerpoint/2010/main" val="2945902799"/>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FORB</a:t>
            </a: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A3781-7CA1-994C-9194-9762AB29D620}" type="datetime1">
              <a:rPr lang="sv-SE" smtClean="0"/>
              <a:pPr/>
              <a:t>2023-11-08</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D7DBD2-2B10-4EF4-A6B5-C85AC3CD16FB}" type="slidenum">
              <a:rPr lang="en-GB" smtClean="0"/>
              <a:pPr/>
              <a:t>‹#›</a:t>
            </a:fld>
            <a:endParaRPr lang="en-GB"/>
          </a:p>
        </p:txBody>
      </p:sp>
    </p:spTree>
    <p:extLst>
      <p:ext uri="{BB962C8B-B14F-4D97-AF65-F5344CB8AC3E}">
        <p14:creationId xmlns:p14="http://schemas.microsoft.com/office/powerpoint/2010/main" val="2904205785"/>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8D7DBD2-2B10-4EF4-A6B5-C85AC3CD16FB}" type="slidenum">
              <a:rPr lang="en-GB" smtClean="0"/>
              <a:pPr/>
              <a:t>1</a:t>
            </a:fld>
            <a:endParaRPr lang="en-GB"/>
          </a:p>
        </p:txBody>
      </p:sp>
      <p:sp>
        <p:nvSpPr>
          <p:cNvPr id="5" name="Platshållare för datum 4">
            <a:extLst>
              <a:ext uri="{FF2B5EF4-FFF2-40B4-BE49-F238E27FC236}">
                <a16:creationId xmlns:a16="http://schemas.microsoft.com/office/drawing/2014/main" id="{25F1DB1E-CFD5-9D4F-B0C4-69DF1008B917}"/>
              </a:ext>
            </a:extLst>
          </p:cNvPr>
          <p:cNvSpPr>
            <a:spLocks noGrp="1"/>
          </p:cNvSpPr>
          <p:nvPr>
            <p:ph type="dt" idx="1"/>
          </p:nvPr>
        </p:nvSpPr>
        <p:spPr/>
        <p:txBody>
          <a:bodyPr/>
          <a:lstStyle/>
          <a:p>
            <a:fld id="{93F28D6D-EA6A-E844-8FEC-210152C040C6}" type="datetime1">
              <a:rPr lang="sv-SE" smtClean="0"/>
              <a:pPr/>
              <a:t>2023-11-08</a:t>
            </a:fld>
            <a:endParaRPr lang="en-GB"/>
          </a:p>
        </p:txBody>
      </p:sp>
      <p:sp>
        <p:nvSpPr>
          <p:cNvPr id="6" name="Platshållare för sidhuvud 5">
            <a:extLst>
              <a:ext uri="{FF2B5EF4-FFF2-40B4-BE49-F238E27FC236}">
                <a16:creationId xmlns:a16="http://schemas.microsoft.com/office/drawing/2014/main" id="{F73A8976-9EEE-0841-B8FF-00CCB69FE9B0}"/>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55391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8D7DBD2-2B10-4EF4-A6B5-C85AC3CD16FB}" type="slidenum">
              <a:rPr lang="en-GB" smtClean="0"/>
              <a:pPr/>
              <a:t>2</a:t>
            </a:fld>
            <a:endParaRPr lang="en-GB"/>
          </a:p>
        </p:txBody>
      </p:sp>
      <p:sp>
        <p:nvSpPr>
          <p:cNvPr id="5" name="Platshållare för datum 4">
            <a:extLst>
              <a:ext uri="{FF2B5EF4-FFF2-40B4-BE49-F238E27FC236}">
                <a16:creationId xmlns:a16="http://schemas.microsoft.com/office/drawing/2014/main" id="{B7F9587B-F422-284D-9F39-B607376883E2}"/>
              </a:ext>
            </a:extLst>
          </p:cNvPr>
          <p:cNvSpPr>
            <a:spLocks noGrp="1"/>
          </p:cNvSpPr>
          <p:nvPr>
            <p:ph type="dt" idx="1"/>
          </p:nvPr>
        </p:nvSpPr>
        <p:spPr/>
        <p:txBody>
          <a:bodyPr/>
          <a:lstStyle/>
          <a:p>
            <a:fld id="{30F7EE07-0028-9742-B23B-FE37E6BBE572}" type="datetime1">
              <a:rPr lang="sv-SE" smtClean="0"/>
              <a:pPr/>
              <a:t>2023-11-08</a:t>
            </a:fld>
            <a:endParaRPr lang="en-GB"/>
          </a:p>
        </p:txBody>
      </p:sp>
      <p:sp>
        <p:nvSpPr>
          <p:cNvPr id="6" name="Platshållare för sidhuvud 5">
            <a:extLst>
              <a:ext uri="{FF2B5EF4-FFF2-40B4-BE49-F238E27FC236}">
                <a16:creationId xmlns:a16="http://schemas.microsoft.com/office/drawing/2014/main" id="{CC5AD1CA-A69D-1F4B-8F50-CC77250D631E}"/>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582750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340225"/>
          </a:xfrm>
        </p:spPr>
        <p:txBody>
          <a:bodyPr/>
          <a:lstStyle/>
          <a:p>
            <a:r>
              <a:rPr lang="as-IN" sz="1200" b="1" kern="1200" dirty="0">
                <a:solidFill>
                  <a:schemeClr val="tx1"/>
                </a:solidFill>
                <a:latin typeface="SolaimanLipi" pitchFamily="65" charset="0"/>
                <a:ea typeface="Nirmala UI" panose="020B0502040204020203" pitchFamily="34" charset="0"/>
                <a:cs typeface="SolaimanLipi" pitchFamily="65" charset="0"/>
              </a:rPr>
              <a:t>অভ্যর্থনা এবং ভূমিকা</a:t>
            </a:r>
          </a:p>
          <a:p>
            <a:r>
              <a:rPr lang="as-IN" sz="1200" kern="1200" dirty="0">
                <a:solidFill>
                  <a:schemeClr val="tx1"/>
                </a:solidFill>
                <a:latin typeface="SolaimanLipi" pitchFamily="65" charset="0"/>
                <a:ea typeface="Nirmala UI" panose="020B0502040204020203" pitchFamily="34" charset="0"/>
                <a:cs typeface="SolaimanLipi" pitchFamily="65" charset="0"/>
              </a:rPr>
              <a:t>অধিবেশনে সবাইকে </a:t>
            </a:r>
            <a:r>
              <a:rPr lang="as-IN" sz="1200" dirty="0">
                <a:latin typeface="SolaimanLipi" pitchFamily="65" charset="0"/>
                <a:ea typeface="Nirmala UI" panose="020B0502040204020203" pitchFamily="34" charset="0"/>
                <a:cs typeface="SolaimanLipi" pitchFamily="65" charset="0"/>
              </a:rPr>
              <a:t>স্বাগতম </a:t>
            </a:r>
            <a:r>
              <a:rPr lang="as-IN" sz="1200" kern="1200" dirty="0">
                <a:solidFill>
                  <a:schemeClr val="tx1"/>
                </a:solidFill>
                <a:latin typeface="SolaimanLipi" pitchFamily="65" charset="0"/>
                <a:ea typeface="Nirmala UI" panose="020B0502040204020203" pitchFamily="34" charset="0"/>
                <a:cs typeface="SolaimanLipi" pitchFamily="65" charset="0"/>
              </a:rPr>
              <a:t>জানান এবং </a:t>
            </a:r>
            <a:r>
              <a:rPr lang="as-IN" sz="1200" dirty="0">
                <a:latin typeface="SolaimanLipi" pitchFamily="65" charset="0"/>
                <a:ea typeface="Nirmala UI" panose="020B0502040204020203" pitchFamily="34" charset="0"/>
                <a:cs typeface="SolaimanLipi" pitchFamily="65" charset="0"/>
              </a:rPr>
              <a:t>নিম্নোক্ত</a:t>
            </a:r>
            <a:r>
              <a:rPr lang="en-US" sz="1200" dirty="0">
                <a:latin typeface="SolaimanLipi" pitchFamily="65" charset="0"/>
                <a:ea typeface="Nirmala UI" panose="020B0502040204020203" pitchFamily="34" charset="0"/>
                <a:cs typeface="SolaimanLipi" pitchFamily="65" charset="0"/>
              </a:rPr>
              <a:t> </a:t>
            </a:r>
            <a:r>
              <a:rPr lang="as-IN" sz="1200" dirty="0">
                <a:latin typeface="SolaimanLipi" pitchFamily="65" charset="0"/>
                <a:ea typeface="Nirmala UI" panose="020B0502040204020203" pitchFamily="34" charset="0"/>
                <a:cs typeface="SolaimanLipi" pitchFamily="65" charset="0"/>
              </a:rPr>
              <a:t>বিষয়গুলি </a:t>
            </a:r>
            <a:r>
              <a:rPr lang="as-IN" sz="1200" kern="1200" dirty="0">
                <a:solidFill>
                  <a:schemeClr val="tx1"/>
                </a:solidFill>
                <a:latin typeface="SolaimanLipi" pitchFamily="65" charset="0"/>
                <a:ea typeface="Nirmala UI" panose="020B0502040204020203" pitchFamily="34" charset="0"/>
                <a:cs typeface="SolaimanLipi" pitchFamily="65" charset="0"/>
              </a:rPr>
              <a:t>উত্থাপন করুন:</a:t>
            </a:r>
            <a:endParaRPr lang="en-US" sz="1200" kern="1200" dirty="0">
              <a:solidFill>
                <a:schemeClr val="tx1"/>
              </a:solidFill>
              <a:latin typeface="SolaimanLipi" pitchFamily="65" charset="0"/>
              <a:ea typeface="Nirmala UI" panose="020B0502040204020203" pitchFamily="34" charset="0"/>
              <a:cs typeface="SolaimanLipi" pitchFamily="65" charset="0"/>
            </a:endParaRPr>
          </a:p>
          <a:p>
            <a:endParaRPr lang="as-IN" sz="1200" kern="1200" dirty="0">
              <a:solidFill>
                <a:schemeClr val="tx1"/>
              </a:solidFill>
              <a:latin typeface="SolaimanLipi" pitchFamily="65" charset="0"/>
              <a:ea typeface="Nirmala UI" panose="020B0502040204020203" pitchFamily="34" charset="0"/>
              <a:cs typeface="SolaimanLipi" pitchFamily="65" charset="0"/>
            </a:endParaRPr>
          </a:p>
          <a:p>
            <a:r>
              <a:rPr lang="as-IN" sz="1200" kern="1200" dirty="0">
                <a:solidFill>
                  <a:schemeClr val="tx1"/>
                </a:solidFill>
                <a:latin typeface="SolaimanLipi" pitchFamily="65" charset="0"/>
                <a:ea typeface="Nirmala UI" panose="020B0502040204020203" pitchFamily="34" charset="0"/>
                <a:cs typeface="SolaimanLipi" pitchFamily="65" charset="0"/>
              </a:rPr>
              <a:t>গত অধিবেশনে, আমরা কৌশল সম্পর্কে শিখেছি যা মানবাধিকার লঙ্ঘন মোকাবেলা করতে ব্যবহার করা যেতে পারে। আপনার কি মনে আছে যে আমরা মানবাধিকার লঙ্ঘনকে বোঝানোর জন্য আগুনের ছবি ব্যবহার করেছি এবং </a:t>
            </a:r>
            <a:r>
              <a:rPr lang="as-IN" sz="1200" dirty="0">
                <a:latin typeface="SolaimanLipi" pitchFamily="65" charset="0"/>
                <a:ea typeface="Nirmala UI" panose="020B0502040204020203" pitchFamily="34" charset="0"/>
                <a:cs typeface="SolaimanLipi" pitchFamily="65" charset="0"/>
              </a:rPr>
              <a:t>অগ্নিকান্ড </a:t>
            </a:r>
            <a:r>
              <a:rPr lang="as-IN" sz="1200" kern="1200" dirty="0">
                <a:solidFill>
                  <a:schemeClr val="tx1"/>
                </a:solidFill>
                <a:latin typeface="SolaimanLipi" pitchFamily="65" charset="0"/>
                <a:ea typeface="Nirmala UI" panose="020B0502040204020203" pitchFamily="34" charset="0"/>
                <a:cs typeface="SolaimanLipi" pitchFamily="65" charset="0"/>
              </a:rPr>
              <a:t>মোকাবেলার উপায়গুলি সম্পর্কে কথা </a:t>
            </a:r>
            <a:r>
              <a:rPr lang="as-IN" sz="1200" kern="1200">
                <a:solidFill>
                  <a:schemeClr val="tx1"/>
                </a:solidFill>
                <a:latin typeface="SolaimanLipi" pitchFamily="65" charset="0"/>
                <a:ea typeface="Nirmala UI" panose="020B0502040204020203" pitchFamily="34" charset="0"/>
                <a:cs typeface="SolaimanLipi" pitchFamily="65" charset="0"/>
              </a:rPr>
              <a:t>বলেছি?</a:t>
            </a:r>
            <a:endParaRPr lang="as-IN" sz="1200" kern="1200" dirty="0">
              <a:solidFill>
                <a:schemeClr val="tx1"/>
              </a:solidFill>
              <a:latin typeface="SolaimanLipi" pitchFamily="65" charset="0"/>
              <a:ea typeface="Nirmala UI" panose="020B0502040204020203" pitchFamily="34" charset="0"/>
              <a:cs typeface="SolaimanLipi" pitchFamily="65" charset="0"/>
            </a:endParaRPr>
          </a:p>
          <a:p>
            <a:pPr marL="171450" indent="-171450">
              <a:buFont typeface="Arial" panose="020B0604020202020204" pitchFamily="34" charset="0"/>
              <a:buChar char="•"/>
            </a:pPr>
            <a:r>
              <a:rPr lang="as-IN" sz="1200" kern="1200">
                <a:solidFill>
                  <a:schemeClr val="tx1"/>
                </a:solidFill>
                <a:latin typeface="SolaimanLipi" pitchFamily="65" charset="0"/>
                <a:ea typeface="Nirmala UI" panose="020B0502040204020203" pitchFamily="34" charset="0"/>
                <a:cs typeface="SolaimanLipi" pitchFamily="65" charset="0"/>
              </a:rPr>
              <a:t>আমরা </a:t>
            </a:r>
            <a:r>
              <a:rPr lang="as-IN" sz="1200" kern="1200" dirty="0">
                <a:solidFill>
                  <a:schemeClr val="tx1"/>
                </a:solidFill>
                <a:latin typeface="SolaimanLipi" pitchFamily="65" charset="0"/>
                <a:ea typeface="Nirmala UI" panose="020B0502040204020203" pitchFamily="34" charset="0"/>
                <a:cs typeface="SolaimanLipi" pitchFamily="65" charset="0"/>
              </a:rPr>
              <a:t>আগুন ছড়িয়ে পড়া রোধ করি এবং আগুন নিভিয়ে ফেলি, সাহায্যের জন্য ডাকি </a:t>
            </a:r>
            <a:r>
              <a:rPr lang="as-IN" sz="1200" dirty="0">
                <a:latin typeface="SolaimanLipi" pitchFamily="65" charset="0"/>
                <a:ea typeface="Nirmala UI" panose="020B0502040204020203" pitchFamily="34" charset="0"/>
                <a:cs typeface="SolaimanLipi" pitchFamily="65" charset="0"/>
              </a:rPr>
              <a:t>এবং সবাইকে </a:t>
            </a:r>
            <a:r>
              <a:rPr lang="as-IN" sz="1200" kern="1200" dirty="0">
                <a:solidFill>
                  <a:schemeClr val="tx1"/>
                </a:solidFill>
                <a:latin typeface="SolaimanLipi" pitchFamily="65" charset="0"/>
                <a:ea typeface="Nirmala UI" panose="020B0502040204020203" pitchFamily="34" charset="0"/>
                <a:cs typeface="SolaimanLipi" pitchFamily="65" charset="0"/>
              </a:rPr>
              <a:t>সতর্ক করি। এগুলি জরুরী কৌশল।</a:t>
            </a:r>
          </a:p>
          <a:p>
            <a:pPr marL="171450" indent="-171450">
              <a:buFont typeface="Arial" panose="020B0604020202020204" pitchFamily="34" charset="0"/>
              <a:buChar char="•"/>
            </a:pPr>
            <a:r>
              <a:rPr lang="as-IN" sz="1200" kern="1200">
                <a:solidFill>
                  <a:schemeClr val="tx1"/>
                </a:solidFill>
                <a:latin typeface="SolaimanLipi" pitchFamily="65" charset="0"/>
                <a:ea typeface="Nirmala UI" panose="020B0502040204020203" pitchFamily="34" charset="0"/>
                <a:cs typeface="SolaimanLipi" pitchFamily="65" charset="0"/>
              </a:rPr>
              <a:t>আইনী </a:t>
            </a:r>
            <a:r>
              <a:rPr lang="as-IN" sz="1200" kern="1200" dirty="0">
                <a:solidFill>
                  <a:schemeClr val="tx1"/>
                </a:solidFill>
                <a:latin typeface="SolaimanLipi" pitchFamily="65" charset="0"/>
                <a:ea typeface="Nirmala UI" panose="020B0502040204020203" pitchFamily="34" charset="0"/>
                <a:cs typeface="SolaimanLipi" pitchFamily="65" charset="0"/>
              </a:rPr>
              <a:t>পরামর্শের মাধ্যমে উন্নততর অগ্নি নিরাপত্তার বিধি এবং বিপজ্জনক পণ্যের উপর নিষেধাজ্ঞার জন্য প্রচার-প্রচারণা চালাই। এগুলো পরিবর্তনের কৌশল।</a:t>
            </a:r>
          </a:p>
          <a:p>
            <a:pPr marL="171450" indent="-171450">
              <a:buFont typeface="Arial" panose="020B0604020202020204" pitchFamily="34" charset="0"/>
              <a:buChar char="•"/>
            </a:pPr>
            <a:r>
              <a:rPr lang="as-IN" sz="1200" kern="1200">
                <a:solidFill>
                  <a:schemeClr val="tx1"/>
                </a:solidFill>
                <a:latin typeface="SolaimanLipi" pitchFamily="65" charset="0"/>
                <a:ea typeface="Nirmala UI" panose="020B0502040204020203" pitchFamily="34" charset="0"/>
                <a:cs typeface="SolaimanLipi" pitchFamily="65" charset="0"/>
              </a:rPr>
              <a:t>আমরা </a:t>
            </a:r>
            <a:r>
              <a:rPr lang="as-IN" sz="1200" kern="1200" dirty="0">
                <a:solidFill>
                  <a:schemeClr val="tx1"/>
                </a:solidFill>
                <a:latin typeface="SolaimanLipi" pitchFamily="65" charset="0"/>
                <a:ea typeface="Nirmala UI" panose="020B0502040204020203" pitchFamily="34" charset="0"/>
                <a:cs typeface="SolaimanLipi" pitchFamily="65" charset="0"/>
              </a:rPr>
              <a:t>জনসচেতনতা, সম্পৃক্ততা এবং দক্ষতা তৈরি করি যাতে </a:t>
            </a:r>
            <a:r>
              <a:rPr lang="as-IN" sz="1200" dirty="0">
                <a:latin typeface="SolaimanLipi" pitchFamily="65" charset="0"/>
                <a:ea typeface="Nirmala UI" panose="020B0502040204020203" pitchFamily="34" charset="0"/>
                <a:cs typeface="SolaimanLipi" pitchFamily="65" charset="0"/>
              </a:rPr>
              <a:t>মানুষ জানতে পারে যে কীভাবে অগ্নিকান্ড প্রতিরোধ করা যায় কিংবা নিভিয়ে ফেলা যায়</a:t>
            </a:r>
            <a:r>
              <a:rPr lang="as-IN" sz="1200" kern="1200" dirty="0">
                <a:solidFill>
                  <a:schemeClr val="tx1"/>
                </a:solidFill>
                <a:latin typeface="SolaimanLipi" pitchFamily="65" charset="0"/>
                <a:ea typeface="Nirmala UI" panose="020B0502040204020203" pitchFamily="34" charset="0"/>
                <a:cs typeface="SolaimanLipi" pitchFamily="65" charset="0"/>
              </a:rPr>
              <a:t>। এগুলো গড়ে তোলার </a:t>
            </a:r>
            <a:r>
              <a:rPr lang="as-IN" sz="1200" kern="1200">
                <a:solidFill>
                  <a:schemeClr val="tx1"/>
                </a:solidFill>
                <a:latin typeface="SolaimanLipi" pitchFamily="65" charset="0"/>
                <a:ea typeface="Nirmala UI" panose="020B0502040204020203" pitchFamily="34" charset="0"/>
                <a:cs typeface="SolaimanLipi" pitchFamily="65" charset="0"/>
              </a:rPr>
              <a:t>কৌশল।</a:t>
            </a:r>
            <a:endParaRPr lang="nb-NO" sz="1200" kern="1200">
              <a:solidFill>
                <a:schemeClr val="tx1"/>
              </a:solidFill>
              <a:latin typeface="SolaimanLipi" pitchFamily="65" charset="0"/>
              <a:ea typeface="Nirmala UI" panose="020B0502040204020203" pitchFamily="34" charset="0"/>
              <a:cs typeface="SolaimanLipi" pitchFamily="65" charset="0"/>
            </a:endParaRPr>
          </a:p>
          <a:p>
            <a:pPr marL="171450" indent="-171450">
              <a:buFont typeface="Arial" panose="020B0604020202020204" pitchFamily="34" charset="0"/>
              <a:buChar char="•"/>
            </a:pPr>
            <a:r>
              <a:rPr lang="as-IN" sz="1200" kern="1200">
                <a:solidFill>
                  <a:schemeClr val="tx1"/>
                </a:solidFill>
                <a:latin typeface="SolaimanLipi" pitchFamily="65" charset="0"/>
                <a:ea typeface="Nirmala UI" panose="020B0502040204020203" pitchFamily="34" charset="0"/>
                <a:cs typeface="SolaimanLipi" pitchFamily="65" charset="0"/>
              </a:rPr>
              <a:t>আমরা </a:t>
            </a:r>
            <a:r>
              <a:rPr lang="as-IN" sz="1200" kern="1200" dirty="0">
                <a:solidFill>
                  <a:schemeClr val="tx1"/>
                </a:solidFill>
                <a:latin typeface="SolaimanLipi" pitchFamily="65" charset="0"/>
                <a:ea typeface="Nirmala UI" panose="020B0502040204020203" pitchFamily="34" charset="0"/>
                <a:cs typeface="SolaimanLipi" pitchFamily="65" charset="0"/>
              </a:rPr>
              <a:t>আগুনে আহত ব্যক্তিদের দেখাশোনা করি, মৃতদের স্মরণ করি</a:t>
            </a:r>
            <a:r>
              <a:rPr lang="en-US" sz="1200" kern="1200" dirty="0">
                <a:solidFill>
                  <a:schemeClr val="tx1"/>
                </a:solidFill>
                <a:latin typeface="SolaimanLipi" pitchFamily="65" charset="0"/>
                <a:ea typeface="Nirmala UI" panose="020B0502040204020203" pitchFamily="34" charset="0"/>
                <a:cs typeface="SolaimanLipi" pitchFamily="65" charset="0"/>
              </a:rPr>
              <a:t>,</a:t>
            </a:r>
            <a:r>
              <a:rPr lang="as-IN" sz="1200" kern="1200" dirty="0">
                <a:solidFill>
                  <a:schemeClr val="tx1"/>
                </a:solidFill>
                <a:latin typeface="SolaimanLipi" pitchFamily="65" charset="0"/>
                <a:ea typeface="Nirmala UI" panose="020B0502040204020203" pitchFamily="34" charset="0"/>
                <a:cs typeface="SolaimanLipi" pitchFamily="65" charset="0"/>
              </a:rPr>
              <a:t> ক্ষতিগ্রস্তদের এবং তাদের পরিবারের জন্য ন্যায়বিচার </a:t>
            </a:r>
            <a:r>
              <a:rPr lang="as-IN" sz="1200" dirty="0">
                <a:latin typeface="SolaimanLipi" pitchFamily="65" charset="0"/>
                <a:ea typeface="Nirmala UI" panose="020B0502040204020203" pitchFamily="34" charset="0"/>
                <a:cs typeface="SolaimanLipi" pitchFamily="65" charset="0"/>
              </a:rPr>
              <a:t>ও ক্ষতিপূরণ দাবী করি। </a:t>
            </a:r>
            <a:r>
              <a:rPr lang="as-IN" sz="1200" kern="1200" dirty="0">
                <a:solidFill>
                  <a:schemeClr val="tx1"/>
                </a:solidFill>
                <a:latin typeface="SolaimanLipi" pitchFamily="65" charset="0"/>
                <a:ea typeface="Nirmala UI" panose="020B0502040204020203" pitchFamily="34" charset="0"/>
                <a:cs typeface="SolaimanLipi" pitchFamily="65" charset="0"/>
              </a:rPr>
              <a:t>এগুলি নিরাময় </a:t>
            </a:r>
            <a:r>
              <a:rPr lang="as-IN" sz="1200" kern="1200">
                <a:solidFill>
                  <a:schemeClr val="tx1"/>
                </a:solidFill>
                <a:latin typeface="SolaimanLipi" pitchFamily="65" charset="0"/>
                <a:ea typeface="Nirmala UI" panose="020B0502040204020203" pitchFamily="34" charset="0"/>
                <a:cs typeface="SolaimanLipi" pitchFamily="65" charset="0"/>
              </a:rPr>
              <a:t>কৌশল।</a:t>
            </a:r>
            <a:endParaRPr lang="as-IN" sz="1200" kern="1200" dirty="0">
              <a:solidFill>
                <a:schemeClr val="tx1"/>
              </a:solidFill>
              <a:latin typeface="SolaimanLipi" pitchFamily="65" charset="0"/>
              <a:ea typeface="Nirmala UI" panose="020B0502040204020203" pitchFamily="34" charset="0"/>
              <a:cs typeface="SolaimanLipi" pitchFamily="65" charset="0"/>
            </a:endParaRPr>
          </a:p>
          <a:p>
            <a:r>
              <a:rPr lang="as-IN" sz="1200" kern="1200" dirty="0">
                <a:solidFill>
                  <a:schemeClr val="tx1"/>
                </a:solidFill>
                <a:latin typeface="SolaimanLipi" pitchFamily="65" charset="0"/>
                <a:ea typeface="Nirmala UI" panose="020B0502040204020203" pitchFamily="34" charset="0"/>
                <a:cs typeface="SolaimanLipi" pitchFamily="65" charset="0"/>
              </a:rPr>
              <a:t>জরুরী কৌশল, পরিবর্তনের কৌশল, গড়ে তোলা এবং নিরাময়ের কৌশল হল চার ধরনের কৌশল যা মানবাধিকার লঙ্ঘন মোকাবেলা করতে ব্যবহার করা যেতে পারে।</a:t>
            </a:r>
            <a:endParaRPr lang="en-US" sz="1200" kern="1200" dirty="0">
              <a:solidFill>
                <a:schemeClr val="tx1"/>
              </a:solidFill>
              <a:latin typeface="SolaimanLipi" pitchFamily="65" charset="0"/>
              <a:ea typeface="Nirmala UI" panose="020B0502040204020203" pitchFamily="34" charset="0"/>
              <a:cs typeface="SolaimanLipi" pitchFamily="65" charset="0"/>
            </a:endParaRPr>
          </a:p>
          <a:p>
            <a:r>
              <a:rPr lang="as-IN" sz="1200" kern="1200">
                <a:solidFill>
                  <a:schemeClr val="tx1"/>
                </a:solidFill>
                <a:latin typeface="SolaimanLipi" pitchFamily="65" charset="0"/>
                <a:ea typeface="Nirmala UI" panose="020B0502040204020203" pitchFamily="34" charset="0"/>
                <a:cs typeface="SolaimanLipi" pitchFamily="65" charset="0"/>
              </a:rPr>
              <a:t>আগের </a:t>
            </a:r>
            <a:r>
              <a:rPr lang="as-IN" sz="1200" kern="1200" dirty="0">
                <a:solidFill>
                  <a:schemeClr val="tx1"/>
                </a:solidFill>
                <a:latin typeface="SolaimanLipi" pitchFamily="65" charset="0"/>
                <a:ea typeface="Nirmala UI" panose="020B0502040204020203" pitchFamily="34" charset="0"/>
                <a:cs typeface="SolaimanLipi" pitchFamily="65" charset="0"/>
              </a:rPr>
              <a:t>অধিবেশনে সমাজে ঘৃণাত্মক বক্তব্য বা হয়রানির মতো সমস্যাগুলি মোকাবেলা করার জন্য জরুরী কৌশল এবং কী করণিয় তা নিয়ে দলীয় আলোচনা করেছি।</a:t>
            </a:r>
            <a:endParaRPr lang="en-US" sz="1200" kern="1200" dirty="0">
              <a:solidFill>
                <a:schemeClr val="tx1"/>
              </a:solidFill>
              <a:latin typeface="SolaimanLipi" pitchFamily="65" charset="0"/>
              <a:ea typeface="Nirmala UI" panose="020B0502040204020203" pitchFamily="34" charset="0"/>
              <a:cs typeface="SolaimanLipi" pitchFamily="65" charset="0"/>
            </a:endParaRPr>
          </a:p>
          <a:p>
            <a:r>
              <a:rPr lang="as-IN" sz="1200" kern="1200">
                <a:solidFill>
                  <a:schemeClr val="tx1"/>
                </a:solidFill>
                <a:latin typeface="SolaimanLipi" pitchFamily="65" charset="0"/>
                <a:ea typeface="Nirmala UI" panose="020B0502040204020203" pitchFamily="34" charset="0"/>
                <a:cs typeface="SolaimanLipi" pitchFamily="65" charset="0"/>
              </a:rPr>
              <a:t>এই </a:t>
            </a:r>
            <a:r>
              <a:rPr lang="as-IN" sz="1200" kern="1200" dirty="0">
                <a:solidFill>
                  <a:schemeClr val="tx1"/>
                </a:solidFill>
                <a:latin typeface="SolaimanLipi" pitchFamily="65" charset="0"/>
                <a:ea typeface="Nirmala UI" panose="020B0502040204020203" pitchFamily="34" charset="0"/>
                <a:cs typeface="SolaimanLipi" pitchFamily="65" charset="0"/>
              </a:rPr>
              <a:t>অধিবেশনে আমরা বাকী তিন ধরনের কৌশল: পরিবর্তনের কৌশল, গড়ে তোলার কৌশল এবং নিরাময় কৌশল সম্পর্কে দলীয় আলোচনা করবো।</a:t>
            </a:r>
          </a:p>
          <a:p>
            <a:r>
              <a:rPr lang="as-IN" sz="1200" kern="1200" dirty="0">
                <a:solidFill>
                  <a:schemeClr val="tx1"/>
                </a:solidFill>
                <a:latin typeface="SolaimanLipi" pitchFamily="65" charset="0"/>
                <a:ea typeface="Nirmala UI" panose="020B0502040204020203" pitchFamily="34" charset="0"/>
                <a:cs typeface="SolaimanLipi" pitchFamily="65" charset="0"/>
              </a:rPr>
              <a:t> </a:t>
            </a:r>
            <a:endParaRPr lang="sv-SE" dirty="0">
              <a:latin typeface="SolaimanLipi" pitchFamily="65" charset="0"/>
              <a:ea typeface="Nirmala UI" panose="020B0502040204020203" pitchFamily="34" charset="0"/>
              <a:cs typeface="SolaimanLipi" pitchFamily="65" charset="0"/>
            </a:endParaRPr>
          </a:p>
        </p:txBody>
      </p:sp>
      <p:sp>
        <p:nvSpPr>
          <p:cNvPr id="4" name="Platshållare för bildnummer 3"/>
          <p:cNvSpPr>
            <a:spLocks noGrp="1"/>
          </p:cNvSpPr>
          <p:nvPr>
            <p:ph type="sldNum" sz="quarter" idx="10"/>
          </p:nvPr>
        </p:nvSpPr>
        <p:spPr/>
        <p:txBody>
          <a:bodyPr/>
          <a:lstStyle/>
          <a:p>
            <a:fld id="{68D7DBD2-2B10-4EF4-A6B5-C85AC3CD16FB}" type="slidenum">
              <a:rPr lang="en-GB" smtClean="0"/>
              <a:pPr/>
              <a:t>3</a:t>
            </a:fld>
            <a:endParaRPr lang="en-GB"/>
          </a:p>
        </p:txBody>
      </p:sp>
      <p:sp>
        <p:nvSpPr>
          <p:cNvPr id="5" name="Platshållare för datum 4">
            <a:extLst>
              <a:ext uri="{FF2B5EF4-FFF2-40B4-BE49-F238E27FC236}">
                <a16:creationId xmlns:a16="http://schemas.microsoft.com/office/drawing/2014/main" id="{25F1DB1E-CFD5-9D4F-B0C4-69DF1008B917}"/>
              </a:ext>
            </a:extLst>
          </p:cNvPr>
          <p:cNvSpPr>
            <a:spLocks noGrp="1"/>
          </p:cNvSpPr>
          <p:nvPr>
            <p:ph type="dt" idx="1"/>
          </p:nvPr>
        </p:nvSpPr>
        <p:spPr/>
        <p:txBody>
          <a:bodyPr/>
          <a:lstStyle/>
          <a:p>
            <a:fld id="{93F28D6D-EA6A-E844-8FEC-210152C040C6}" type="datetime1">
              <a:rPr lang="sv-SE" smtClean="0"/>
              <a:pPr/>
              <a:t>2023-11-08</a:t>
            </a:fld>
            <a:endParaRPr lang="en-GB"/>
          </a:p>
        </p:txBody>
      </p:sp>
      <p:sp>
        <p:nvSpPr>
          <p:cNvPr id="6" name="Platshållare för sidhuvud 5">
            <a:extLst>
              <a:ext uri="{FF2B5EF4-FFF2-40B4-BE49-F238E27FC236}">
                <a16:creationId xmlns:a16="http://schemas.microsoft.com/office/drawing/2014/main" id="{F73A8976-9EEE-0841-B8FF-00CCB69FE9B0}"/>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410572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581525"/>
          </a:xfrm>
        </p:spPr>
        <p:txBody>
          <a:bodyPr/>
          <a:lstStyle/>
          <a:p>
            <a:r>
              <a:rPr lang="as-IN" sz="1100" b="1" dirty="0">
                <a:latin typeface="SolaimanLipi" pitchFamily="65" charset="0"/>
                <a:ea typeface="Nirmala UI" panose="020B0502040204020203" pitchFamily="34" charset="0"/>
                <a:cs typeface="SolaimanLipi" pitchFamily="65" charset="0"/>
              </a:rPr>
              <a:t>দলীয় আলোচনা: কৌশল</a:t>
            </a:r>
            <a:r>
              <a:rPr lang="en-US" sz="1100" b="1" dirty="0">
                <a:latin typeface="SolaimanLipi" pitchFamily="65" charset="0"/>
                <a:ea typeface="Nirmala UI" panose="020B0502040204020203" pitchFamily="34" charset="0"/>
                <a:cs typeface="SolaimanLipi" pitchFamily="65" charset="0"/>
              </a:rPr>
              <a:t> </a:t>
            </a:r>
            <a:r>
              <a:rPr lang="as-IN" sz="1100" b="1" dirty="0">
                <a:latin typeface="SolaimanLipi" pitchFamily="65" charset="0"/>
                <a:ea typeface="Nirmala UI" panose="020B0502040204020203" pitchFamily="34" charset="0"/>
                <a:cs typeface="SolaimanLipi" pitchFamily="65" charset="0"/>
              </a:rPr>
              <a:t>প্রসঙ্গে</a:t>
            </a:r>
          </a:p>
          <a:p>
            <a:r>
              <a:rPr lang="as-IN" sz="1100" dirty="0">
                <a:latin typeface="SolaimanLipi" pitchFamily="65" charset="0"/>
                <a:ea typeface="Nirmala UI" panose="020B0502040204020203" pitchFamily="34" charset="0"/>
                <a:cs typeface="SolaimanLipi" pitchFamily="65" charset="0"/>
              </a:rPr>
              <a:t> </a:t>
            </a:r>
          </a:p>
          <a:p>
            <a:r>
              <a:rPr lang="as-IN" sz="1100" dirty="0">
                <a:latin typeface="SolaimanLipi" pitchFamily="65" charset="0"/>
                <a:ea typeface="Nirmala UI" panose="020B0502040204020203" pitchFamily="34" charset="0"/>
                <a:cs typeface="SolaimanLipi" pitchFamily="65" charset="0"/>
              </a:rPr>
              <a:t>অনুশীলনিটির ভূমিকা হিসেবে নিম্নোক্ত</a:t>
            </a:r>
            <a:r>
              <a:rPr lang="en-US" sz="1100" dirty="0">
                <a:latin typeface="SolaimanLipi" pitchFamily="65" charset="0"/>
                <a:ea typeface="Nirmala UI" panose="020B0502040204020203" pitchFamily="34" charset="0"/>
                <a:cs typeface="SolaimanLipi" pitchFamily="65" charset="0"/>
              </a:rPr>
              <a:t> </a:t>
            </a:r>
            <a:r>
              <a:rPr lang="as-IN" sz="1100" dirty="0">
                <a:latin typeface="SolaimanLipi" pitchFamily="65" charset="0"/>
                <a:ea typeface="Nirmala UI" panose="020B0502040204020203" pitchFamily="34" charset="0"/>
                <a:cs typeface="SolaimanLipi" pitchFamily="65" charset="0"/>
              </a:rPr>
              <a:t>বিষয়গুলি ব্যাখ্যা করুন:</a:t>
            </a:r>
          </a:p>
          <a:p>
            <a:r>
              <a:rPr lang="as-IN" sz="1100" dirty="0">
                <a:latin typeface="SolaimanLipi" pitchFamily="65" charset="0"/>
                <a:ea typeface="Nirmala UI" panose="020B0502040204020203" pitchFamily="34" charset="0"/>
                <a:cs typeface="SolaimanLipi" pitchFamily="65" charset="0"/>
              </a:rPr>
              <a:t>আমরা এখন সৃজনশীল দলীয় আলোচনার অনুশীলনটি করবো। এখানে তিন ধরনের কৌশল নিয়ে আলোচনা হবে; তিনটি দল তিনটি ভিন্ন কৌশল নিয়ে এই আলোচনাগুলি করবে যেগুলি হলো - পরিবর্তনের কৌশল, গড়ে তোলার কৌশল এবং নিরাময় কৌশল। প্রতিটি দল ২০ মিনিট সময়ের মধ্যে পোস্টারে লিখিত বিষয়গুলি পড়বে এবং নির্দিষ্ট একটি কৌশল নিয়ে গভীর চিন্তাভাবনা করে নতুন ধারণা বা সমাধান বের করবে। এরপরে, দলগুলি আরও ২০ মিনিট সময় ব্যয় করে অন্য একটি কৌশল নিয়ে আলোচনা করবে। এভাবে প্রতিটি দলই তিনটি কৌশলের প্রতিটি নিয়েই আলোচনা </a:t>
            </a:r>
            <a:r>
              <a:rPr lang="as-IN" sz="1100">
                <a:latin typeface="SolaimanLipi" pitchFamily="65" charset="0"/>
                <a:ea typeface="Nirmala UI" panose="020B0502040204020203" pitchFamily="34" charset="0"/>
                <a:cs typeface="SolaimanLipi" pitchFamily="65" charset="0"/>
              </a:rPr>
              <a:t>করবে।</a:t>
            </a:r>
            <a:endParaRPr lang="en-US" sz="1100">
              <a:latin typeface="SolaimanLipi" pitchFamily="65" charset="0"/>
              <a:ea typeface="Nirmala UI" panose="020B0502040204020203" pitchFamily="34" charset="0"/>
              <a:cs typeface="SolaimanLipi" pitchFamily="65" charset="0"/>
            </a:endParaRPr>
          </a:p>
          <a:p>
            <a:endParaRPr lang="as-IN" sz="1100">
              <a:latin typeface="SolaimanLipi" pitchFamily="65" charset="0"/>
              <a:ea typeface="Nirmala UI" panose="020B0502040204020203" pitchFamily="34" charset="0"/>
              <a:cs typeface="SolaimanLipi" pitchFamily="65" charset="0"/>
            </a:endParaRPr>
          </a:p>
          <a:p>
            <a:r>
              <a:rPr lang="as-IN" sz="1100" b="1">
                <a:latin typeface="SolaimanLipi" pitchFamily="65" charset="0"/>
                <a:ea typeface="Nirmala UI" panose="020B0502040204020203" pitchFamily="34" charset="0"/>
                <a:cs typeface="SolaimanLipi" pitchFamily="65" charset="0"/>
              </a:rPr>
              <a:t>পড়ুন </a:t>
            </a:r>
            <a:r>
              <a:rPr lang="as-IN" sz="1100" b="1" dirty="0">
                <a:latin typeface="SolaimanLipi" pitchFamily="65" charset="0"/>
                <a:ea typeface="Nirmala UI" panose="020B0502040204020203" pitchFamily="34" charset="0"/>
                <a:cs typeface="SolaimanLipi" pitchFamily="65" charset="0"/>
              </a:rPr>
              <a:t>এবং চিন্তা করুন</a:t>
            </a:r>
            <a:r>
              <a:rPr lang="as-IN" sz="1100" dirty="0">
                <a:latin typeface="SolaimanLipi" pitchFamily="65" charset="0"/>
                <a:ea typeface="Nirmala UI" panose="020B0502040204020203" pitchFamily="34" charset="0"/>
                <a:cs typeface="SolaimanLipi" pitchFamily="65" charset="0"/>
              </a:rPr>
              <a:t>: প্রথমে কয়েক মিনিট সময় ব্যয় করে পোস্টারের লেখাগুলি পড়ুন এবং আগের দলগুলি আঠাযুক্ত ছোট কাগজে পদক্ষেপের ধারণা সম্পর্কে যা লিখেছে তার কোন একটি নিয়ে চিন্তা </a:t>
            </a:r>
            <a:r>
              <a:rPr lang="as-IN" sz="1100">
                <a:latin typeface="SolaimanLipi" pitchFamily="65" charset="0"/>
                <a:ea typeface="Nirmala UI" panose="020B0502040204020203" pitchFamily="34" charset="0"/>
                <a:cs typeface="SolaimanLipi" pitchFamily="65" charset="0"/>
              </a:rPr>
              <a:t>করুন।</a:t>
            </a:r>
          </a:p>
          <a:p>
            <a:endParaRPr lang="en-US" sz="1100" b="1">
              <a:latin typeface="SolaimanLipi" pitchFamily="65" charset="0"/>
              <a:ea typeface="Nirmala UI" panose="020B0502040204020203" pitchFamily="34" charset="0"/>
              <a:cs typeface="SolaimanLipi" pitchFamily="65" charset="0"/>
            </a:endParaRPr>
          </a:p>
          <a:p>
            <a:r>
              <a:rPr lang="as-IN" sz="1100" b="1">
                <a:latin typeface="SolaimanLipi" pitchFamily="65" charset="0"/>
                <a:ea typeface="Nirmala UI" panose="020B0502040204020203" pitchFamily="34" charset="0"/>
                <a:cs typeface="SolaimanLipi" pitchFamily="65" charset="0"/>
              </a:rPr>
              <a:t>সৃজনশীল </a:t>
            </a:r>
            <a:r>
              <a:rPr lang="as-IN" sz="1100" b="1" dirty="0">
                <a:latin typeface="SolaimanLipi" pitchFamily="65" charset="0"/>
                <a:ea typeface="Nirmala UI" panose="020B0502040204020203" pitchFamily="34" charset="0"/>
                <a:cs typeface="SolaimanLipi" pitchFamily="65" charset="0"/>
              </a:rPr>
              <a:t>দলীয় আলোচনা</a:t>
            </a:r>
            <a:r>
              <a:rPr lang="as-IN" sz="1100" dirty="0">
                <a:latin typeface="SolaimanLipi" pitchFamily="65" charset="0"/>
                <a:ea typeface="Nirmala UI" panose="020B0502040204020203" pitchFamily="34" charset="0"/>
                <a:cs typeface="SolaimanLipi" pitchFamily="65" charset="0"/>
              </a:rPr>
              <a:t>: আমাদের শহরের ফরব মানচিত্রে আমরা যে সমস্যাগুলি চিহ্নিত করেছি সেগুলি সম্পর্কে চিন্তা করুন (ফরব মানচিত্রের ফ্লিপ চার্টের প্রতি সবার দৃষ্টি আকর্ষণ করুন)। এরপর কী</a:t>
            </a:r>
            <a:r>
              <a:rPr lang="en-US" sz="1100" dirty="0">
                <a:latin typeface="SolaimanLipi" pitchFamily="65" charset="0"/>
                <a:ea typeface="Nirmala UI" panose="020B0502040204020203" pitchFamily="34" charset="0"/>
                <a:cs typeface="SolaimanLipi" pitchFamily="65" charset="0"/>
              </a:rPr>
              <a:t> </a:t>
            </a:r>
            <a:r>
              <a:rPr lang="as-IN" sz="1100" dirty="0">
                <a:latin typeface="SolaimanLipi" pitchFamily="65" charset="0"/>
                <a:ea typeface="Nirmala UI" panose="020B0502040204020203" pitchFamily="34" charset="0"/>
                <a:cs typeface="SolaimanLipi" pitchFamily="65" charset="0"/>
              </a:rPr>
              <a:t>কী</a:t>
            </a:r>
            <a:r>
              <a:rPr lang="en-US" sz="1100" dirty="0">
                <a:latin typeface="SolaimanLipi" pitchFamily="65" charset="0"/>
                <a:ea typeface="Nirmala UI" panose="020B0502040204020203" pitchFamily="34" charset="0"/>
                <a:cs typeface="SolaimanLipi" pitchFamily="65" charset="0"/>
              </a:rPr>
              <a:t> </a:t>
            </a:r>
            <a:r>
              <a:rPr lang="as-IN" sz="1100" dirty="0">
                <a:latin typeface="SolaimanLipi" pitchFamily="65" charset="0"/>
                <a:ea typeface="Nirmala UI" panose="020B0502040204020203" pitchFamily="34" charset="0"/>
                <a:cs typeface="SolaimanLipi" pitchFamily="65" charset="0"/>
              </a:rPr>
              <a:t>উপায়ে আমাদের কৌশলগুলি ব্যবহার করে ঐ সমস্যাগুলি মোকাবেলা করা যায় সেসম্পর্কে যতটা সম্ভব চিন্তাভাবনা </a:t>
            </a:r>
            <a:r>
              <a:rPr lang="as-IN" sz="1100">
                <a:latin typeface="SolaimanLipi" pitchFamily="65" charset="0"/>
                <a:ea typeface="Nirmala UI" panose="020B0502040204020203" pitchFamily="34" charset="0"/>
                <a:cs typeface="SolaimanLipi" pitchFamily="65" charset="0"/>
              </a:rPr>
              <a:t>করুন।</a:t>
            </a:r>
            <a:endParaRPr lang="en-US" sz="1100">
              <a:latin typeface="SolaimanLipi" pitchFamily="65" charset="0"/>
              <a:ea typeface="Nirmala UI" panose="020B0502040204020203" pitchFamily="34" charset="0"/>
              <a:cs typeface="SolaimanLipi" pitchFamily="65" charset="0"/>
            </a:endParaRPr>
          </a:p>
          <a:p>
            <a:endParaRPr lang="as-IN" sz="1100">
              <a:latin typeface="SolaimanLipi" pitchFamily="65" charset="0"/>
              <a:ea typeface="Nirmala UI" panose="020B0502040204020203" pitchFamily="34" charset="0"/>
              <a:cs typeface="SolaimanLipi" pitchFamily="65" charset="0"/>
            </a:endParaRPr>
          </a:p>
          <a:p>
            <a:r>
              <a:rPr lang="as-IN" sz="1100" b="1">
                <a:latin typeface="SolaimanLipi" pitchFamily="65" charset="0"/>
                <a:ea typeface="Nirmala UI" panose="020B0502040204020203" pitchFamily="34" charset="0"/>
                <a:cs typeface="SolaimanLipi" pitchFamily="65" charset="0"/>
              </a:rPr>
              <a:t>আঠাযুক্ত </a:t>
            </a:r>
            <a:r>
              <a:rPr lang="as-IN" sz="1100" b="1" dirty="0">
                <a:latin typeface="SolaimanLipi" pitchFamily="65" charset="0"/>
                <a:ea typeface="Nirmala UI" panose="020B0502040204020203" pitchFamily="34" charset="0"/>
                <a:cs typeface="SolaimanLipi" pitchFamily="65" charset="0"/>
              </a:rPr>
              <a:t>ছোট কাগজে আপনার ধারণাগুলি লিখুন</a:t>
            </a:r>
            <a:r>
              <a:rPr lang="as-IN" sz="1100" dirty="0">
                <a:latin typeface="SolaimanLipi" pitchFamily="65" charset="0"/>
                <a:ea typeface="Nirmala UI" panose="020B0502040204020203" pitchFamily="34" charset="0"/>
                <a:cs typeface="SolaimanLipi" pitchFamily="65" charset="0"/>
              </a:rPr>
              <a:t> এবং পোস্টারের পাশের ‘পদক্ষেপের ধারণা’ শীর্ষক পাতাটিতে সেগুলি আটকে দিন। অনুগ্রহ করে আপনার ধারণাগুলি স্পষ্টভাবে লিখুন যাতে অন্যরা সেগুলি পড়তে </a:t>
            </a:r>
            <a:r>
              <a:rPr lang="as-IN" sz="1100">
                <a:latin typeface="SolaimanLipi" pitchFamily="65" charset="0"/>
                <a:ea typeface="Nirmala UI" panose="020B0502040204020203" pitchFamily="34" charset="0"/>
                <a:cs typeface="SolaimanLipi" pitchFamily="65" charset="0"/>
              </a:rPr>
              <a:t>পারে!</a:t>
            </a:r>
            <a:endParaRPr lang="en-US" sz="1100">
              <a:latin typeface="SolaimanLipi" pitchFamily="65" charset="0"/>
              <a:ea typeface="Nirmala UI" panose="020B0502040204020203" pitchFamily="34" charset="0"/>
              <a:cs typeface="SolaimanLipi" pitchFamily="65" charset="0"/>
            </a:endParaRPr>
          </a:p>
          <a:p>
            <a:endParaRPr lang="as-IN" sz="1100">
              <a:latin typeface="SolaimanLipi" pitchFamily="65" charset="0"/>
              <a:ea typeface="Nirmala UI" panose="020B0502040204020203" pitchFamily="34" charset="0"/>
              <a:cs typeface="SolaimanLipi" pitchFamily="65" charset="0"/>
            </a:endParaRPr>
          </a:p>
          <a:p>
            <a:r>
              <a:rPr lang="as-IN" sz="1100">
                <a:latin typeface="SolaimanLipi" pitchFamily="65" charset="0"/>
                <a:ea typeface="Nirmala UI" panose="020B0502040204020203" pitchFamily="34" charset="0"/>
                <a:cs typeface="SolaimanLipi" pitchFamily="65" charset="0"/>
              </a:rPr>
              <a:t>ধারণাগুলি </a:t>
            </a:r>
            <a:r>
              <a:rPr lang="as-IN" sz="1100" dirty="0">
                <a:latin typeface="SolaimanLipi" pitchFamily="65" charset="0"/>
                <a:ea typeface="Nirmala UI" panose="020B0502040204020203" pitchFamily="34" charset="0"/>
                <a:cs typeface="SolaimanLipi" pitchFamily="65" charset="0"/>
              </a:rPr>
              <a:t>বাস্তবসম্মত মনে হচ্ছে কি হচ্ছে না সেটা কোন ব্যাপার না - যতোটা সম্ভব সৃজনশীল হোন! মনে করার চেষ্টা করুন যে আমাদের প্রাত্যহিক জীবনে ব্যক্তি হিসেবে আমরা কী পদক্ষেপ নিতে পারি এবং দলীয় বা সংস্থার সাথে যুক্ত হয়েই বা কী পদক্ষেপ নিতে পারি। যেমন আমরা ধর্মীয় বা বিশ্বাসকেন্দ্রিক সমাজের সাথে যুক্ত হয়ে কিছু করতে পারি, বা কর্মক্ষেত্রেও কিছু করতে পারি, কিংবা তরুণদের একটি দলের মাধ্যমে বা একদল মানুষকে একত্রিত করার মাধ্যমে কিছু করতে পারি।</a:t>
            </a:r>
            <a:endParaRPr lang="sv-SE" sz="1100" kern="1200" dirty="0">
              <a:solidFill>
                <a:schemeClr val="tx1"/>
              </a:solidFill>
              <a:effectLst/>
              <a:latin typeface="SolaimanLipi" pitchFamily="65" charset="0"/>
              <a:ea typeface="Nirmala UI" panose="020B0502040204020203" pitchFamily="34" charset="0"/>
              <a:cs typeface="SolaimanLipi" pitchFamily="65" charset="0"/>
            </a:endParaRPr>
          </a:p>
        </p:txBody>
      </p:sp>
      <p:sp>
        <p:nvSpPr>
          <p:cNvPr id="4" name="Platshållare för sidhuvud 3"/>
          <p:cNvSpPr>
            <a:spLocks noGrp="1"/>
          </p:cNvSpPr>
          <p:nvPr>
            <p:ph type="hdr" sz="quarter"/>
          </p:nvPr>
        </p:nvSpPr>
        <p:spPr/>
        <p:txBody>
          <a:bodyPr/>
          <a:lstStyle/>
          <a:p>
            <a:r>
              <a:rPr lang="en-GB"/>
              <a:t>FORB</a:t>
            </a:r>
          </a:p>
        </p:txBody>
      </p:sp>
      <p:sp>
        <p:nvSpPr>
          <p:cNvPr id="5" name="Platshållare för datum 4"/>
          <p:cNvSpPr>
            <a:spLocks noGrp="1"/>
          </p:cNvSpPr>
          <p:nvPr>
            <p:ph type="dt" idx="1"/>
          </p:nvPr>
        </p:nvSpPr>
        <p:spPr/>
        <p:txBody>
          <a:bodyPr/>
          <a:lstStyle/>
          <a:p>
            <a:fld id="{4CBA3781-7CA1-994C-9194-9762AB29D620}" type="datetime1">
              <a:rPr lang="sv-SE" smtClean="0"/>
              <a:pPr/>
              <a:t>2023-11-08</a:t>
            </a:fld>
            <a:endParaRPr lang="en-GB"/>
          </a:p>
        </p:txBody>
      </p:sp>
      <p:sp>
        <p:nvSpPr>
          <p:cNvPr id="6" name="Platshållare för bildnummer 5"/>
          <p:cNvSpPr>
            <a:spLocks noGrp="1"/>
          </p:cNvSpPr>
          <p:nvPr>
            <p:ph type="sldNum" sz="quarter" idx="5"/>
          </p:nvPr>
        </p:nvSpPr>
        <p:spPr/>
        <p:txBody>
          <a:bodyPr/>
          <a:lstStyle/>
          <a:p>
            <a:fld id="{68D7DBD2-2B10-4EF4-A6B5-C85AC3CD16FB}" type="slidenum">
              <a:rPr lang="en-GB" smtClean="0"/>
              <a:pPr/>
              <a:t>4</a:t>
            </a:fld>
            <a:endParaRPr lang="en-GB"/>
          </a:p>
        </p:txBody>
      </p:sp>
    </p:spTree>
    <p:extLst>
      <p:ext uri="{BB962C8B-B14F-4D97-AF65-F5344CB8AC3E}">
        <p14:creationId xmlns:p14="http://schemas.microsoft.com/office/powerpoint/2010/main" val="209085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8D7DBD2-2B10-4EF4-A6B5-C85AC3CD16FB}" type="slidenum">
              <a:rPr lang="en-GB" smtClean="0"/>
              <a:pPr/>
              <a:t>5</a:t>
            </a:fld>
            <a:endParaRPr lang="en-GB"/>
          </a:p>
        </p:txBody>
      </p:sp>
      <p:sp>
        <p:nvSpPr>
          <p:cNvPr id="5" name="Platshållare för datum 4">
            <a:extLst>
              <a:ext uri="{FF2B5EF4-FFF2-40B4-BE49-F238E27FC236}">
                <a16:creationId xmlns:a16="http://schemas.microsoft.com/office/drawing/2014/main" id="{B7F9587B-F422-284D-9F39-B607376883E2}"/>
              </a:ext>
            </a:extLst>
          </p:cNvPr>
          <p:cNvSpPr>
            <a:spLocks noGrp="1"/>
          </p:cNvSpPr>
          <p:nvPr>
            <p:ph type="dt" idx="1"/>
          </p:nvPr>
        </p:nvSpPr>
        <p:spPr/>
        <p:txBody>
          <a:bodyPr/>
          <a:lstStyle/>
          <a:p>
            <a:fld id="{30F7EE07-0028-9742-B23B-FE37E6BBE572}" type="datetime1">
              <a:rPr lang="sv-SE" smtClean="0"/>
              <a:pPr/>
              <a:t>2023-11-08</a:t>
            </a:fld>
            <a:endParaRPr lang="en-GB"/>
          </a:p>
        </p:txBody>
      </p:sp>
      <p:sp>
        <p:nvSpPr>
          <p:cNvPr id="6" name="Platshållare för sidhuvud 5">
            <a:extLst>
              <a:ext uri="{FF2B5EF4-FFF2-40B4-BE49-F238E27FC236}">
                <a16:creationId xmlns:a16="http://schemas.microsoft.com/office/drawing/2014/main" id="{CC5AD1CA-A69D-1F4B-8F50-CC77250D631E}"/>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2419162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6" name="Rubrik 7">
            <a:extLst>
              <a:ext uri="{FF2B5EF4-FFF2-40B4-BE49-F238E27FC236}">
                <a16:creationId xmlns:a16="http://schemas.microsoft.com/office/drawing/2014/main" id="{35DCB35E-031E-42E5-9878-5F00A620F05E}"/>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54851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2285999"/>
            <a:ext cx="10515600" cy="3890963"/>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sp>
        <p:nvSpPr>
          <p:cNvPr id="7" name="Rubrik 7">
            <a:extLst>
              <a:ext uri="{FF2B5EF4-FFF2-40B4-BE49-F238E27FC236}">
                <a16:creationId xmlns:a16="http://schemas.microsoft.com/office/drawing/2014/main" id="{EE54D84C-4637-4404-BB90-F5FCCE640111}"/>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212687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bNY">
    <p:bg>
      <p:bgPr>
        <a:solidFill>
          <a:srgbClr val="F3E5D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04541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tart">
    <p:spTree>
      <p:nvGrpSpPr>
        <p:cNvPr id="1" name=""/>
        <p:cNvGrpSpPr/>
        <p:nvPr/>
      </p:nvGrpSpPr>
      <p:grpSpPr>
        <a:xfrm>
          <a:off x="0" y="0"/>
          <a:ext cx="0" cy="0"/>
          <a:chOff x="0" y="0"/>
          <a:chExt cx="0" cy="0"/>
        </a:xfrm>
      </p:grpSpPr>
      <p:sp>
        <p:nvSpPr>
          <p:cNvPr id="10" name="Rubrik 7">
            <a:extLst>
              <a:ext uri="{FF2B5EF4-FFF2-40B4-BE49-F238E27FC236}">
                <a16:creationId xmlns:a16="http://schemas.microsoft.com/office/drawing/2014/main" id="{E2EFE1C8-39E2-4951-BB7F-371F2CC8E69F}"/>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44003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27A0C89C-6937-4739-9DE6-02ADC32B3F7F}"/>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0948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5" name="Rubrik 7">
            <a:extLst>
              <a:ext uri="{FF2B5EF4-FFF2-40B4-BE49-F238E27FC236}">
                <a16:creationId xmlns:a16="http://schemas.microsoft.com/office/drawing/2014/main" id="{4653A76F-83ED-4645-B2A1-C050B6F0EDBE}"/>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156174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8776DDAC-CF82-45B9-AA16-2109A5E2594B}"/>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1019991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4D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Tree>
    <p:extLst>
      <p:ext uri="{BB962C8B-B14F-4D97-AF65-F5344CB8AC3E}">
        <p14:creationId xmlns:p14="http://schemas.microsoft.com/office/powerpoint/2010/main" val="216458449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9" r:id="rId3"/>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1E0D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ADDC01-6637-5548-A18D-8F838F5E2E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D5DC5BC1-758C-FE4D-A9AF-D2CA915D80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id="{79C66E07-A54B-1A47-9150-8990165686E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Tree>
    <p:extLst>
      <p:ext uri="{BB962C8B-B14F-4D97-AF65-F5344CB8AC3E}">
        <p14:creationId xmlns:p14="http://schemas.microsoft.com/office/powerpoint/2010/main" val="3269081970"/>
      </p:ext>
    </p:extLst>
  </p:cSld>
  <p:clrMap bg1="lt1" tx1="dk1" bg2="lt2" tx2="dk2" accent1="accent1" accent2="accent2" accent3="accent3" accent4="accent4" accent5="accent5" accent6="accent6" hlink="hlink" folHlink="folHlink"/>
  <p:sldLayoutIdLst>
    <p:sldLayoutId id="2147483741"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4C2CA"/>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Tree>
    <p:extLst>
      <p:ext uri="{BB962C8B-B14F-4D97-AF65-F5344CB8AC3E}">
        <p14:creationId xmlns:p14="http://schemas.microsoft.com/office/powerpoint/2010/main" val="1396324917"/>
      </p:ext>
    </p:extLst>
  </p:cSld>
  <p:clrMap bg1="lt1" tx1="dk1" bg2="lt2" tx2="dk2" accent1="accent1" accent2="accent2" accent3="accent3" accent4="accent4" accent5="accent5" accent6="accent6" hlink="hlink" folHlink="folHlink"/>
  <p:sldLayoutIdLst>
    <p:sldLayoutId id="2147483813"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5DC5BC1-758C-FE4D-A9AF-D2CA915D80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id="{79C66E07-A54B-1A47-9150-8990165686E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
        <p:nvSpPr>
          <p:cNvPr id="9" name="Platshållare för rubrik 8">
            <a:extLst>
              <a:ext uri="{FF2B5EF4-FFF2-40B4-BE49-F238E27FC236}">
                <a16:creationId xmlns:a16="http://schemas.microsoft.com/office/drawing/2014/main" id="{E9D06704-0FCA-4645-8C80-98225ED7F0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Tree>
    <p:extLst>
      <p:ext uri="{BB962C8B-B14F-4D97-AF65-F5344CB8AC3E}">
        <p14:creationId xmlns:p14="http://schemas.microsoft.com/office/powerpoint/2010/main" val="1024940853"/>
      </p:ext>
    </p:extLst>
  </p:cSld>
  <p:clrMap bg1="lt1" tx1="dk1" bg2="lt2" tx2="dk2" accent1="accent1" accent2="accent2" accent3="accent3" accent4="accent4" accent5="accent5" accent6="accent6" hlink="hlink" folHlink="folHlink"/>
  <p:sldLayoutIdLst>
    <p:sldLayoutId id="2147483703"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86A2AB"/>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Tree>
    <p:extLst>
      <p:ext uri="{BB962C8B-B14F-4D97-AF65-F5344CB8AC3E}">
        <p14:creationId xmlns:p14="http://schemas.microsoft.com/office/powerpoint/2010/main" val="2196095776"/>
      </p:ext>
    </p:extLst>
  </p:cSld>
  <p:clrMap bg1="lt1" tx1="dk1" bg2="lt2" tx2="dk2" accent1="accent1" accent2="accent2" accent3="accent3" accent4="accent4" accent5="accent5" accent6="accent6" hlink="hlink" folHlink="folHlink"/>
  <p:sldLayoutIdLst>
    <p:sldLayoutId id="2147483801" r:id="rId1"/>
  </p:sldLayoutIdLst>
  <p:hf sldNum="0" hdr="0" ft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1.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3.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AF7B">
            <a:alpha val="40000"/>
          </a:srgbClr>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F3F1F6B9-4EC7-DB48-86D1-3076FC4769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9028" y="5282109"/>
            <a:ext cx="1973944" cy="1307738"/>
          </a:xfrm>
          <a:prstGeom prst="rect">
            <a:avLst/>
          </a:prstGeom>
        </p:spPr>
      </p:pic>
      <p:sp>
        <p:nvSpPr>
          <p:cNvPr id="7" name="textruta 6">
            <a:extLst>
              <a:ext uri="{FF2B5EF4-FFF2-40B4-BE49-F238E27FC236}">
                <a16:creationId xmlns:a16="http://schemas.microsoft.com/office/drawing/2014/main" id="{79299AE9-47E8-2940-9146-3235E3ED1E4C}"/>
              </a:ext>
            </a:extLst>
          </p:cNvPr>
          <p:cNvSpPr txBox="1"/>
          <p:nvPr/>
        </p:nvSpPr>
        <p:spPr>
          <a:xfrm>
            <a:off x="0" y="1169180"/>
            <a:ext cx="12192000" cy="1349344"/>
          </a:xfrm>
          <a:prstGeom prst="rect">
            <a:avLst/>
          </a:prstGeom>
          <a:noFill/>
        </p:spPr>
        <p:txBody>
          <a:bodyPr wrap="square" rtlCol="0">
            <a:spAutoFit/>
          </a:bodyPr>
          <a:lstStyle/>
          <a:p>
            <a:pPr algn="ctr">
              <a:lnSpc>
                <a:spcPct val="150000"/>
              </a:lnSpc>
            </a:pPr>
            <a:r>
              <a:rPr lang="as-IN" sz="6000" dirty="0">
                <a:latin typeface="SolaimanLipi" pitchFamily="65" charset="0"/>
                <a:ea typeface="Nirmala UI" panose="020B0502040204020203" pitchFamily="34" charset="0"/>
                <a:cs typeface="SolaimanLipi" pitchFamily="65" charset="0"/>
              </a:rPr>
              <a:t>স্থানীয় সমাজ </a:t>
            </a:r>
            <a:r>
              <a:rPr lang="as-IN" sz="6000" b="1" dirty="0">
                <a:latin typeface="SolaimanLipi" pitchFamily="65" charset="0"/>
                <a:ea typeface="Nirmala UI" panose="020B0502040204020203" pitchFamily="34" charset="0"/>
                <a:cs typeface="SolaimanLipi" pitchFamily="65" charset="0"/>
              </a:rPr>
              <a:t>পরিবর্তনকারীদের</a:t>
            </a:r>
            <a:r>
              <a:rPr lang="as-IN" sz="6000" dirty="0">
                <a:latin typeface="SolaimanLipi" pitchFamily="65" charset="0"/>
                <a:ea typeface="Nirmala UI" panose="020B0502040204020203" pitchFamily="34" charset="0"/>
                <a:cs typeface="SolaimanLipi" pitchFamily="65" charset="0"/>
              </a:rPr>
              <a:t> কোর্স</a:t>
            </a:r>
            <a:endParaRPr lang="sv-SE" sz="6000" dirty="0">
              <a:latin typeface="SolaimanLipi" pitchFamily="65" charset="0"/>
              <a:ea typeface="Nirmala UI" panose="020B0502040204020203" pitchFamily="34" charset="0"/>
              <a:cs typeface="SolaimanLipi" pitchFamily="65" charset="0"/>
            </a:endParaRPr>
          </a:p>
        </p:txBody>
      </p:sp>
      <p:pic>
        <p:nvPicPr>
          <p:cNvPr id="8" name="Bildobjekt 7">
            <a:extLst>
              <a:ext uri="{FF2B5EF4-FFF2-40B4-BE49-F238E27FC236}">
                <a16:creationId xmlns:a16="http://schemas.microsoft.com/office/drawing/2014/main" id="{9F80D753-F98E-F346-A90C-D5B00E8324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4976" y="3192435"/>
            <a:ext cx="5892800" cy="1346200"/>
          </a:xfrm>
          <a:prstGeom prst="rect">
            <a:avLst/>
          </a:prstGeom>
        </p:spPr>
      </p:pic>
    </p:spTree>
    <p:extLst>
      <p:ext uri="{BB962C8B-B14F-4D97-AF65-F5344CB8AC3E}">
        <p14:creationId xmlns:p14="http://schemas.microsoft.com/office/powerpoint/2010/main" val="280092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6A2AB"/>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2A16DFDE-D279-FE48-95DE-2ACFB25556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
        <p:nvSpPr>
          <p:cNvPr id="6" name="textruta 5">
            <a:extLst>
              <a:ext uri="{FF2B5EF4-FFF2-40B4-BE49-F238E27FC236}">
                <a16:creationId xmlns:a16="http://schemas.microsoft.com/office/drawing/2014/main" id="{586552A5-80D1-5E49-BF59-CA8F281A9CAA}"/>
              </a:ext>
            </a:extLst>
          </p:cNvPr>
          <p:cNvSpPr txBox="1"/>
          <p:nvPr/>
        </p:nvSpPr>
        <p:spPr>
          <a:xfrm>
            <a:off x="0" y="800556"/>
            <a:ext cx="12192000" cy="2077492"/>
          </a:xfrm>
          <a:prstGeom prst="rect">
            <a:avLst/>
          </a:prstGeom>
          <a:noFill/>
        </p:spPr>
        <p:txBody>
          <a:bodyPr wrap="square" rtlCol="0">
            <a:spAutoFit/>
          </a:bodyPr>
          <a:lstStyle/>
          <a:p>
            <a:pPr algn="ctr">
              <a:lnSpc>
                <a:spcPct val="150000"/>
              </a:lnSpc>
            </a:pPr>
            <a:r>
              <a:rPr lang="as-IN" sz="3600" spc="600" dirty="0">
                <a:solidFill>
                  <a:schemeClr val="bg1"/>
                </a:solidFill>
                <a:latin typeface="SolaimanLipi" pitchFamily="65" charset="0"/>
                <a:ea typeface="Nirmala UI" panose="020B0502040204020203" pitchFamily="34" charset="0"/>
                <a:cs typeface="SolaimanLipi" pitchFamily="65" charset="0"/>
              </a:rPr>
              <a:t>অধিবেশন৭</a:t>
            </a:r>
          </a:p>
          <a:p>
            <a:pPr algn="ctr">
              <a:lnSpc>
                <a:spcPct val="150000"/>
              </a:lnSpc>
            </a:pPr>
            <a:endParaRPr lang="sv-SE" sz="1000" dirty="0">
              <a:solidFill>
                <a:schemeClr val="bg1"/>
              </a:solidFill>
              <a:latin typeface="SolaimanLipi" pitchFamily="65" charset="0"/>
              <a:cs typeface="SolaimanLipi" pitchFamily="65" charset="0"/>
            </a:endParaRPr>
          </a:p>
          <a:p>
            <a:pPr algn="ctr"/>
            <a:r>
              <a:rPr lang="as-IN" sz="6000" dirty="0">
                <a:solidFill>
                  <a:schemeClr val="bg1"/>
                </a:solidFill>
                <a:latin typeface="SolaimanLipi" pitchFamily="65" charset="0"/>
                <a:ea typeface="Nirmala UI" panose="020B0502040204020203" pitchFamily="34" charset="0"/>
                <a:cs typeface="SolaimanLipi" pitchFamily="65" charset="0"/>
              </a:rPr>
              <a:t>কৌশল প্রসঙ্গে</a:t>
            </a:r>
            <a:endParaRPr lang="sv-SE" sz="6000" dirty="0">
              <a:solidFill>
                <a:schemeClr val="bg1"/>
              </a:solidFill>
              <a:latin typeface="SolaimanLipi" pitchFamily="65" charset="0"/>
              <a:ea typeface="Nirmala UI" panose="020B0502040204020203" pitchFamily="34" charset="0"/>
              <a:cs typeface="SolaimanLipi" pitchFamily="65" charset="0"/>
            </a:endParaRPr>
          </a:p>
        </p:txBody>
      </p:sp>
      <p:pic>
        <p:nvPicPr>
          <p:cNvPr id="5" name="Bildobjekt 4">
            <a:extLst>
              <a:ext uri="{FF2B5EF4-FFF2-40B4-BE49-F238E27FC236}">
                <a16:creationId xmlns:a16="http://schemas.microsoft.com/office/drawing/2014/main" id="{4A1FD66F-ACA9-D34C-BFBC-B6F4E6673A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3196" y="3799301"/>
            <a:ext cx="1777037" cy="1777037"/>
          </a:xfrm>
          <a:prstGeom prst="rect">
            <a:avLst/>
          </a:prstGeom>
        </p:spPr>
      </p:pic>
    </p:spTree>
    <p:extLst>
      <p:ext uri="{BB962C8B-B14F-4D97-AF65-F5344CB8AC3E}">
        <p14:creationId xmlns:p14="http://schemas.microsoft.com/office/powerpoint/2010/main" val="166964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3AF7B">
            <a:alpha val="40000"/>
          </a:srgbClr>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C1A2B8F2-25F8-488B-86F2-5F894DD6BB75}"/>
              </a:ext>
            </a:extLst>
          </p:cNvPr>
          <p:cNvSpPr>
            <a:spLocks noChangeArrowheads="1"/>
          </p:cNvSpPr>
          <p:nvPr/>
        </p:nvSpPr>
        <p:spPr bwMode="auto">
          <a:xfrm>
            <a:off x="0" y="172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sv-SE"/>
          </a:p>
        </p:txBody>
      </p:sp>
      <p:sp>
        <p:nvSpPr>
          <p:cNvPr id="69" name="Rectangle 68">
            <a:extLst>
              <a:ext uri="{FF2B5EF4-FFF2-40B4-BE49-F238E27FC236}">
                <a16:creationId xmlns:a16="http://schemas.microsoft.com/office/drawing/2014/main" id="{021B9EFA-1B82-492E-BD80-060B1EB65E1F}"/>
              </a:ext>
            </a:extLst>
          </p:cNvPr>
          <p:cNvSpPr>
            <a:spLocks noChangeArrowheads="1"/>
          </p:cNvSpPr>
          <p:nvPr/>
        </p:nvSpPr>
        <p:spPr bwMode="auto">
          <a:xfrm>
            <a:off x="0" y="3086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MinionPro-Regular"/>
              </a:rPr>
              <a:t>        </a:t>
            </a:r>
            <a:endParaRPr kumimoji="0" lang="en-US" altLang="sv-SE" sz="1800" b="0" i="0" u="none" strike="noStrike" cap="none" normalizeH="0" baseline="0">
              <a:ln>
                <a:noFill/>
              </a:ln>
              <a:solidFill>
                <a:schemeClr val="tx1"/>
              </a:solidFill>
              <a:effectLst/>
              <a:latin typeface="Arial" panose="020B0604020202020204" pitchFamily="34" charset="0"/>
            </a:endParaRPr>
          </a:p>
        </p:txBody>
      </p:sp>
      <p:sp>
        <p:nvSpPr>
          <p:cNvPr id="70" name="Rectangle 69">
            <a:extLst>
              <a:ext uri="{FF2B5EF4-FFF2-40B4-BE49-F238E27FC236}">
                <a16:creationId xmlns:a16="http://schemas.microsoft.com/office/drawing/2014/main" id="{049BA217-4832-427A-9B2B-C12A989DFC2C}"/>
              </a:ext>
            </a:extLst>
          </p:cNvPr>
          <p:cNvSpPr>
            <a:spLocks noChangeArrowheads="1"/>
          </p:cNvSpPr>
          <p:nvPr/>
        </p:nvSpPr>
        <p:spPr bwMode="auto">
          <a:xfrm>
            <a:off x="0" y="3975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MinionPro-Regular"/>
              </a:rPr>
              <a:t>        </a:t>
            </a:r>
            <a:endParaRPr kumimoji="0" lang="en-US" altLang="sv-SE" sz="1800" b="0" i="0" u="none" strike="noStrike" cap="none" normalizeH="0" baseline="0">
              <a:ln>
                <a:noFill/>
              </a:ln>
              <a:solidFill>
                <a:schemeClr val="tx1"/>
              </a:solidFill>
              <a:effectLst/>
              <a:latin typeface="Arial" panose="020B0604020202020204" pitchFamily="34" charset="0"/>
            </a:endParaRPr>
          </a:p>
        </p:txBody>
      </p:sp>
      <p:sp>
        <p:nvSpPr>
          <p:cNvPr id="71" name="Rectangle 70">
            <a:extLst>
              <a:ext uri="{FF2B5EF4-FFF2-40B4-BE49-F238E27FC236}">
                <a16:creationId xmlns:a16="http://schemas.microsoft.com/office/drawing/2014/main" id="{F2B145BA-C1B5-41EB-8960-1EA3825BCC96}"/>
              </a:ext>
            </a:extLst>
          </p:cNvPr>
          <p:cNvSpPr>
            <a:spLocks noChangeArrowheads="1"/>
          </p:cNvSpPr>
          <p:nvPr/>
        </p:nvSpPr>
        <p:spPr bwMode="auto">
          <a:xfrm>
            <a:off x="0" y="4864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MinionPro-Regular"/>
              </a:rPr>
              <a:t>        </a:t>
            </a:r>
            <a:endParaRPr kumimoji="0" lang="en-US" altLang="sv-SE" sz="1800" b="0" i="0" u="none" strike="noStrike" cap="none" normalizeH="0" baseline="0">
              <a:ln>
                <a:noFill/>
              </a:ln>
              <a:solidFill>
                <a:schemeClr val="tx1"/>
              </a:solidFill>
              <a:effectLst/>
              <a:latin typeface="Arial" panose="020B0604020202020204" pitchFamily="34" charset="0"/>
            </a:endParaRPr>
          </a:p>
        </p:txBody>
      </p:sp>
      <p:sp>
        <p:nvSpPr>
          <p:cNvPr id="89" name="Rektangel: rundade hörn 54">
            <a:extLst>
              <a:ext uri="{FF2B5EF4-FFF2-40B4-BE49-F238E27FC236}">
                <a16:creationId xmlns:a16="http://schemas.microsoft.com/office/drawing/2014/main" id="{EB54B021-B438-4C51-9B9A-993B31322B51}"/>
              </a:ext>
            </a:extLst>
          </p:cNvPr>
          <p:cNvSpPr/>
          <p:nvPr/>
        </p:nvSpPr>
        <p:spPr>
          <a:xfrm>
            <a:off x="4453063" y="1982488"/>
            <a:ext cx="1596163" cy="1441702"/>
          </a:xfrm>
          <a:prstGeom prst="roundRect">
            <a:avLst/>
          </a:prstGeom>
          <a:solidFill>
            <a:srgbClr val="E1945A"/>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s-IN" sz="2400" dirty="0">
                <a:solidFill>
                  <a:schemeClr val="bg1"/>
                </a:solidFill>
                <a:latin typeface="SolaimanLipi" pitchFamily="65" charset="0"/>
                <a:ea typeface="Nirmala UI" panose="020B0502040204020203" pitchFamily="34" charset="0"/>
                <a:cs typeface="SolaimanLipi" pitchFamily="65" charset="0"/>
              </a:rPr>
              <a:t>জরুরী কৌশল</a:t>
            </a:r>
            <a:endParaRPr lang="en-GB" sz="2400" dirty="0">
              <a:solidFill>
                <a:schemeClr val="bg1"/>
              </a:solidFill>
              <a:latin typeface="SolaimanLipi" pitchFamily="65" charset="0"/>
              <a:ea typeface="Nirmala UI" panose="020B0502040204020203" pitchFamily="34" charset="0"/>
              <a:cs typeface="SolaimanLipi" pitchFamily="65" charset="0"/>
            </a:endParaRPr>
          </a:p>
        </p:txBody>
      </p:sp>
      <p:sp>
        <p:nvSpPr>
          <p:cNvPr id="90" name="Rektangel: rundade hörn 55">
            <a:extLst>
              <a:ext uri="{FF2B5EF4-FFF2-40B4-BE49-F238E27FC236}">
                <a16:creationId xmlns:a16="http://schemas.microsoft.com/office/drawing/2014/main" id="{BBBCBBCA-8C6E-4A66-9855-B45C607F8E41}"/>
              </a:ext>
            </a:extLst>
          </p:cNvPr>
          <p:cNvSpPr/>
          <p:nvPr/>
        </p:nvSpPr>
        <p:spPr>
          <a:xfrm>
            <a:off x="6188025" y="1982488"/>
            <a:ext cx="1596163" cy="1441702"/>
          </a:xfrm>
          <a:prstGeom prst="roundRect">
            <a:avLst/>
          </a:prstGeom>
          <a:solidFill>
            <a:srgbClr val="417A8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s-IN" sz="2400" dirty="0">
                <a:solidFill>
                  <a:schemeClr val="bg1"/>
                </a:solidFill>
                <a:latin typeface="SolaimanLipi" pitchFamily="65" charset="0"/>
                <a:ea typeface="Nirmala UI" panose="020B0502040204020203" pitchFamily="34" charset="0"/>
                <a:cs typeface="SolaimanLipi" pitchFamily="65" charset="0"/>
              </a:rPr>
              <a:t>পরিবর্তনের কৌশল</a:t>
            </a:r>
            <a:endParaRPr lang="en-GB" sz="2400" dirty="0">
              <a:solidFill>
                <a:schemeClr val="bg1"/>
              </a:solidFill>
              <a:latin typeface="SolaimanLipi" pitchFamily="65" charset="0"/>
              <a:ea typeface="Nirmala UI" panose="020B0502040204020203" pitchFamily="34" charset="0"/>
              <a:cs typeface="SolaimanLipi" pitchFamily="65" charset="0"/>
            </a:endParaRPr>
          </a:p>
        </p:txBody>
      </p:sp>
      <p:sp>
        <p:nvSpPr>
          <p:cNvPr id="91" name="Rektangel: rundade hörn 56">
            <a:extLst>
              <a:ext uri="{FF2B5EF4-FFF2-40B4-BE49-F238E27FC236}">
                <a16:creationId xmlns:a16="http://schemas.microsoft.com/office/drawing/2014/main" id="{A2111DF4-FFCC-4C8D-ACE8-FDC966DBED1A}"/>
              </a:ext>
            </a:extLst>
          </p:cNvPr>
          <p:cNvSpPr/>
          <p:nvPr/>
        </p:nvSpPr>
        <p:spPr>
          <a:xfrm>
            <a:off x="4453063" y="3557911"/>
            <a:ext cx="1596163" cy="1441702"/>
          </a:xfrm>
          <a:prstGeom prst="roundRect">
            <a:avLst/>
          </a:prstGeom>
          <a:solidFill>
            <a:srgbClr val="885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s-IN" sz="2400" dirty="0">
                <a:solidFill>
                  <a:schemeClr val="bg1"/>
                </a:solidFill>
                <a:latin typeface="SolaimanLipi" pitchFamily="65" charset="0"/>
                <a:ea typeface="Nirmala UI" panose="020B0502040204020203" pitchFamily="34" charset="0"/>
                <a:cs typeface="SolaimanLipi" pitchFamily="65" charset="0"/>
              </a:rPr>
              <a:t>গড়ে তোলার কৌশল</a:t>
            </a:r>
            <a:endParaRPr lang="en-GB" sz="2400" dirty="0">
              <a:solidFill>
                <a:schemeClr val="bg1"/>
              </a:solidFill>
              <a:latin typeface="SolaimanLipi" pitchFamily="65" charset="0"/>
              <a:ea typeface="Nirmala UI" panose="020B0502040204020203" pitchFamily="34" charset="0"/>
              <a:cs typeface="SolaimanLipi" pitchFamily="65" charset="0"/>
            </a:endParaRPr>
          </a:p>
        </p:txBody>
      </p:sp>
      <p:sp>
        <p:nvSpPr>
          <p:cNvPr id="92" name="Rektangel: rundade hörn 57">
            <a:extLst>
              <a:ext uri="{FF2B5EF4-FFF2-40B4-BE49-F238E27FC236}">
                <a16:creationId xmlns:a16="http://schemas.microsoft.com/office/drawing/2014/main" id="{379D564D-0EF8-4B01-9007-7A0F61B94D79}"/>
              </a:ext>
            </a:extLst>
          </p:cNvPr>
          <p:cNvSpPr/>
          <p:nvPr/>
        </p:nvSpPr>
        <p:spPr>
          <a:xfrm>
            <a:off x="6188025" y="3557911"/>
            <a:ext cx="1596163" cy="1441702"/>
          </a:xfrm>
          <a:prstGeom prst="roundRect">
            <a:avLst/>
          </a:prstGeom>
          <a:solidFill>
            <a:srgbClr val="91919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s-IN" sz="2400" dirty="0">
                <a:solidFill>
                  <a:schemeClr val="bg1"/>
                </a:solidFill>
                <a:latin typeface="SolaimanLipi" pitchFamily="65" charset="0"/>
                <a:ea typeface="Nirmala UI" panose="020B0502040204020203" pitchFamily="34" charset="0"/>
                <a:cs typeface="SolaimanLipi" pitchFamily="65" charset="0"/>
              </a:rPr>
              <a:t>নিরাময় কৌশল</a:t>
            </a:r>
            <a:endParaRPr lang="en-GB" sz="2400" dirty="0">
              <a:solidFill>
                <a:schemeClr val="bg1"/>
              </a:solidFill>
              <a:latin typeface="SolaimanLipi" pitchFamily="65" charset="0"/>
              <a:ea typeface="Nirmala UI" panose="020B0502040204020203" pitchFamily="34" charset="0"/>
              <a:cs typeface="SolaimanLipi" pitchFamily="65" charset="0"/>
            </a:endParaRPr>
          </a:p>
        </p:txBody>
      </p:sp>
      <p:pic>
        <p:nvPicPr>
          <p:cNvPr id="93" name="Bildobjekt 28">
            <a:extLst>
              <a:ext uri="{FF2B5EF4-FFF2-40B4-BE49-F238E27FC236}">
                <a16:creationId xmlns:a16="http://schemas.microsoft.com/office/drawing/2014/main" id="{BBFF08BE-537F-4CE5-9559-748BF2C87A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pic>
        <p:nvPicPr>
          <p:cNvPr id="94" name="Bildobjekt 58">
            <a:extLst>
              <a:ext uri="{FF2B5EF4-FFF2-40B4-BE49-F238E27FC236}">
                <a16:creationId xmlns:a16="http://schemas.microsoft.com/office/drawing/2014/main" id="{35E1203D-F807-4F7A-85A0-BEDD7489DE4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19668" y="5435673"/>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95" name="Bildobjekt 56">
            <a:extLst>
              <a:ext uri="{FF2B5EF4-FFF2-40B4-BE49-F238E27FC236}">
                <a16:creationId xmlns:a16="http://schemas.microsoft.com/office/drawing/2014/main" id="{AD712EB8-93B2-416A-BD36-2DC203FC533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87960" y="4731751"/>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96" name="Bildobjekt 107">
            <a:extLst>
              <a:ext uri="{FF2B5EF4-FFF2-40B4-BE49-F238E27FC236}">
                <a16:creationId xmlns:a16="http://schemas.microsoft.com/office/drawing/2014/main" id="{80596C24-713A-4127-848C-80897EDF53D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70252" y="611704"/>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97" name="Bildobjekt 108">
            <a:extLst>
              <a:ext uri="{FF2B5EF4-FFF2-40B4-BE49-F238E27FC236}">
                <a16:creationId xmlns:a16="http://schemas.microsoft.com/office/drawing/2014/main" id="{39DDBD96-C63A-4F5A-8586-DF315990CDD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8072" y="2266282"/>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98" name="Bildobjekt 109">
            <a:extLst>
              <a:ext uri="{FF2B5EF4-FFF2-40B4-BE49-F238E27FC236}">
                <a16:creationId xmlns:a16="http://schemas.microsoft.com/office/drawing/2014/main" id="{59F243A1-EE12-4488-B7D3-AE315770D17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48658" y="990022"/>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99" name="Bildobjekt 105">
            <a:extLst>
              <a:ext uri="{FF2B5EF4-FFF2-40B4-BE49-F238E27FC236}">
                <a16:creationId xmlns:a16="http://schemas.microsoft.com/office/drawing/2014/main" id="{502D9E33-2EAD-4BE8-9C2D-42243156CE31}"/>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808244" y="611704"/>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0" name="Bildobjekt 101">
            <a:extLst>
              <a:ext uri="{FF2B5EF4-FFF2-40B4-BE49-F238E27FC236}">
                <a16:creationId xmlns:a16="http://schemas.microsoft.com/office/drawing/2014/main" id="{F7181FD6-D13E-4173-A895-A26A8B99275F}"/>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872726" y="458287"/>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1" name="Bildobjekt 103">
            <a:extLst>
              <a:ext uri="{FF2B5EF4-FFF2-40B4-BE49-F238E27FC236}">
                <a16:creationId xmlns:a16="http://schemas.microsoft.com/office/drawing/2014/main" id="{BAD9F61A-AA01-472A-9D84-E78B9D6C5DC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791056" y="1122986"/>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2" name="Bildobjekt 104">
            <a:extLst>
              <a:ext uri="{FF2B5EF4-FFF2-40B4-BE49-F238E27FC236}">
                <a16:creationId xmlns:a16="http://schemas.microsoft.com/office/drawing/2014/main" id="{7BA97756-5F91-4A72-9C4D-E64A5B7B693F}"/>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55928" y="2267804"/>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3" name="Bildobjekt 269">
            <a:extLst>
              <a:ext uri="{FF2B5EF4-FFF2-40B4-BE49-F238E27FC236}">
                <a16:creationId xmlns:a16="http://schemas.microsoft.com/office/drawing/2014/main" id="{B2FA6C24-68E1-4A42-A660-E375F0C39974}"/>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95341" y="3868564"/>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4" name="Bildobjekt 270">
            <a:extLst>
              <a:ext uri="{FF2B5EF4-FFF2-40B4-BE49-F238E27FC236}">
                <a16:creationId xmlns:a16="http://schemas.microsoft.com/office/drawing/2014/main" id="{E856510F-1A1D-4E8D-9D0C-CC6C25638E9E}"/>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9482" y="4990171"/>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5" name="Bildobjekt 271">
            <a:extLst>
              <a:ext uri="{FF2B5EF4-FFF2-40B4-BE49-F238E27FC236}">
                <a16:creationId xmlns:a16="http://schemas.microsoft.com/office/drawing/2014/main" id="{D2DB14A4-E623-4202-9E84-97FABF17663C}"/>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337599" y="5615102"/>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6" name="Bildobjekt 272">
            <a:extLst>
              <a:ext uri="{FF2B5EF4-FFF2-40B4-BE49-F238E27FC236}">
                <a16:creationId xmlns:a16="http://schemas.microsoft.com/office/drawing/2014/main" id="{9295F936-75E2-4898-B570-C89A39CD9D46}"/>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470252" y="5447593"/>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7" name="Bildobjekt 55">
            <a:extLst>
              <a:ext uri="{FF2B5EF4-FFF2-40B4-BE49-F238E27FC236}">
                <a16:creationId xmlns:a16="http://schemas.microsoft.com/office/drawing/2014/main" id="{97E99444-9452-457B-AB96-4CB402343336}"/>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0622242" y="3615340"/>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8" name="Bildobjekt 57">
            <a:extLst>
              <a:ext uri="{FF2B5EF4-FFF2-40B4-BE49-F238E27FC236}">
                <a16:creationId xmlns:a16="http://schemas.microsoft.com/office/drawing/2014/main" id="{90EBAD22-9241-4E95-A079-0C62F1EF40DC}"/>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9794670" y="5615102"/>
            <a:ext cx="1008000" cy="1008000"/>
          </a:xfrm>
          <a:prstGeom prst="rect">
            <a:avLst/>
          </a:prstGeom>
          <a:noFill/>
          <a:extLst>
            <a:ext uri="{909E8E84-426E-40DD-AFC4-6F175D3DCCD1}">
              <a14:hiddenFill xmlns:a14="http://schemas.microsoft.com/office/drawing/2010/main">
                <a:solidFill>
                  <a:srgbClr val="FFFFFF"/>
                </a:solidFill>
              </a14:hiddenFill>
            </a:ext>
          </a:extLst>
        </p:spPr>
      </p:pic>
      <p:pic>
        <p:nvPicPr>
          <p:cNvPr id="109" name="Bildobjekt 26">
            <a:extLst>
              <a:ext uri="{FF2B5EF4-FFF2-40B4-BE49-F238E27FC236}">
                <a16:creationId xmlns:a16="http://schemas.microsoft.com/office/drawing/2014/main" id="{9B1621A1-227F-49C7-AAF9-FA41815DD99D}"/>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149455" y="1938254"/>
            <a:ext cx="1328797" cy="1332000"/>
          </a:xfrm>
          <a:prstGeom prst="rect">
            <a:avLst/>
          </a:prstGeom>
        </p:spPr>
      </p:pic>
      <p:pic>
        <p:nvPicPr>
          <p:cNvPr id="110" name="Bildobjekt 27">
            <a:extLst>
              <a:ext uri="{FF2B5EF4-FFF2-40B4-BE49-F238E27FC236}">
                <a16:creationId xmlns:a16="http://schemas.microsoft.com/office/drawing/2014/main" id="{9D5D6BD1-0018-441D-AF02-D00B8922D8BA}"/>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8742872" y="1942241"/>
            <a:ext cx="1332000" cy="1335209"/>
          </a:xfrm>
          <a:prstGeom prst="rect">
            <a:avLst/>
          </a:prstGeom>
        </p:spPr>
      </p:pic>
      <p:pic>
        <p:nvPicPr>
          <p:cNvPr id="111" name="Bildobjekt 30">
            <a:extLst>
              <a:ext uri="{FF2B5EF4-FFF2-40B4-BE49-F238E27FC236}">
                <a16:creationId xmlns:a16="http://schemas.microsoft.com/office/drawing/2014/main" id="{814998D1-8302-4776-8E60-EA7A7250BCF9}"/>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134111" y="3856859"/>
            <a:ext cx="1344141" cy="1334119"/>
          </a:xfrm>
          <a:prstGeom prst="rect">
            <a:avLst/>
          </a:prstGeom>
        </p:spPr>
      </p:pic>
      <p:pic>
        <p:nvPicPr>
          <p:cNvPr id="112" name="Bildobjekt 31">
            <a:extLst>
              <a:ext uri="{FF2B5EF4-FFF2-40B4-BE49-F238E27FC236}">
                <a16:creationId xmlns:a16="http://schemas.microsoft.com/office/drawing/2014/main" id="{8AA2D22E-B0E5-49AD-9FE9-45B5C2544A97}"/>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757444" y="3856222"/>
            <a:ext cx="1329739" cy="1332000"/>
          </a:xfrm>
          <a:prstGeom prst="rect">
            <a:avLst/>
          </a:prstGeom>
        </p:spPr>
      </p:pic>
    </p:spTree>
    <p:extLst>
      <p:ext uri="{BB962C8B-B14F-4D97-AF65-F5344CB8AC3E}">
        <p14:creationId xmlns:p14="http://schemas.microsoft.com/office/powerpoint/2010/main" val="1141950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4C2CA"/>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F169CD41-89AE-8144-AB8F-76E8755E37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
        <p:nvSpPr>
          <p:cNvPr id="7" name="Rektangel 6">
            <a:extLst>
              <a:ext uri="{FF2B5EF4-FFF2-40B4-BE49-F238E27FC236}">
                <a16:creationId xmlns:a16="http://schemas.microsoft.com/office/drawing/2014/main" id="{99545827-3704-1B48-9FBF-4141E294D2C0}"/>
              </a:ext>
            </a:extLst>
          </p:cNvPr>
          <p:cNvSpPr/>
          <p:nvPr/>
        </p:nvSpPr>
        <p:spPr>
          <a:xfrm>
            <a:off x="1145665" y="1320730"/>
            <a:ext cx="9183668" cy="4647426"/>
          </a:xfrm>
          <a:prstGeom prst="rect">
            <a:avLst/>
          </a:prstGeom>
        </p:spPr>
        <p:txBody>
          <a:bodyPr wrap="square">
            <a:spAutoFit/>
          </a:bodyPr>
          <a:lstStyle/>
          <a:p>
            <a:r>
              <a:rPr lang="as-IN" sz="4400" b="1" dirty="0">
                <a:latin typeface="SolaimanLipi" pitchFamily="65" charset="0"/>
                <a:ea typeface="Nirmala UI" panose="020B0502040204020203" pitchFamily="34" charset="0"/>
                <a:cs typeface="SolaimanLipi" pitchFamily="65" charset="0"/>
              </a:rPr>
              <a:t>কৌশল</a:t>
            </a:r>
            <a:r>
              <a:rPr lang="en-US" sz="4400" b="1" dirty="0">
                <a:latin typeface="SolaimanLipi" pitchFamily="65" charset="0"/>
                <a:ea typeface="Nirmala UI" panose="020B0502040204020203" pitchFamily="34" charset="0"/>
                <a:cs typeface="SolaimanLipi" pitchFamily="65" charset="0"/>
              </a:rPr>
              <a:t> </a:t>
            </a:r>
            <a:r>
              <a:rPr lang="as-IN" sz="4400" b="1" dirty="0">
                <a:latin typeface="SolaimanLipi" pitchFamily="65" charset="0"/>
                <a:ea typeface="Nirmala UI" panose="020B0502040204020203" pitchFamily="34" charset="0"/>
                <a:cs typeface="SolaimanLipi" pitchFamily="65" charset="0"/>
              </a:rPr>
              <a:t>প্রসঙ্গে!</a:t>
            </a:r>
            <a:endParaRPr lang="en-US" sz="4400" b="1" dirty="0">
              <a:latin typeface="SolaimanLipi" pitchFamily="65" charset="0"/>
              <a:ea typeface="Nirmala UI" panose="020B0502040204020203" pitchFamily="34" charset="0"/>
              <a:cs typeface="SolaimanLipi" pitchFamily="65" charset="0"/>
            </a:endParaRPr>
          </a:p>
          <a:p>
            <a:endParaRPr lang="en-GB" sz="2800" b="1" dirty="0">
              <a:latin typeface="SolaimanLipi" pitchFamily="65" charset="0"/>
              <a:ea typeface="Nirmala UI" panose="020B0502040204020203" pitchFamily="34" charset="0"/>
              <a:cs typeface="SolaimanLipi" pitchFamily="65" charset="0"/>
            </a:endParaRPr>
          </a:p>
          <a:p>
            <a:r>
              <a:rPr lang="as-IN" sz="2800" b="1" dirty="0">
                <a:latin typeface="SolaimanLipi" pitchFamily="65" charset="0"/>
                <a:ea typeface="Nirmala UI" panose="020B0502040204020203" pitchFamily="34" charset="0"/>
                <a:cs typeface="SolaimanLipi" pitchFamily="65" charset="0"/>
              </a:rPr>
              <a:t>পড়ুন এবং ভাবুন।</a:t>
            </a:r>
            <a:endParaRPr lang="en-US" sz="2800" b="1" dirty="0">
              <a:latin typeface="SolaimanLipi" pitchFamily="65" charset="0"/>
              <a:ea typeface="Nirmala UI" panose="020B0502040204020203" pitchFamily="34" charset="0"/>
              <a:cs typeface="SolaimanLipi" pitchFamily="65" charset="0"/>
            </a:endParaRPr>
          </a:p>
          <a:p>
            <a:endParaRPr lang="en-US" sz="2800" dirty="0">
              <a:latin typeface="SolaimanLipi" pitchFamily="65" charset="0"/>
              <a:ea typeface="Nirmala UI" panose="020B0502040204020203" pitchFamily="34" charset="0"/>
              <a:cs typeface="SolaimanLipi" pitchFamily="65" charset="0"/>
            </a:endParaRPr>
          </a:p>
          <a:p>
            <a:r>
              <a:rPr lang="as-IN" sz="2800" b="1" dirty="0">
                <a:latin typeface="SolaimanLipi" pitchFamily="65" charset="0"/>
                <a:ea typeface="Nirmala UI" panose="020B0502040204020203" pitchFamily="34" charset="0"/>
                <a:cs typeface="SolaimanLipi" pitchFamily="65" charset="0"/>
              </a:rPr>
              <a:t>সৃজনশীল দলীয় আলোচনা: </a:t>
            </a:r>
            <a:r>
              <a:rPr lang="as-IN" sz="2800" dirty="0">
                <a:latin typeface="SolaimanLipi" pitchFamily="65" charset="0"/>
                <a:ea typeface="Nirmala UI" panose="020B0502040204020203" pitchFamily="34" charset="0"/>
                <a:cs typeface="SolaimanLipi" pitchFamily="65" charset="0"/>
              </a:rPr>
              <a:t>ফরব সমস্যাগুলি মোকাবেলা করতে কী কী উপায়ে এই কৌশলগুলি ব্যবহার করা যেতে পারে</a:t>
            </a:r>
            <a:r>
              <a:rPr lang="en-US" sz="2800" dirty="0">
                <a:latin typeface="SolaimanLipi" pitchFamily="65" charset="0"/>
                <a:ea typeface="Nirmala UI" panose="020B0502040204020203" pitchFamily="34" charset="0"/>
                <a:cs typeface="SolaimanLipi" pitchFamily="65" charset="0"/>
              </a:rPr>
              <a:t> </a:t>
            </a:r>
            <a:r>
              <a:rPr lang="as-IN" sz="2800" dirty="0">
                <a:latin typeface="SolaimanLipi" pitchFamily="65" charset="0"/>
                <a:ea typeface="Nirmala UI" panose="020B0502040204020203" pitchFamily="34" charset="0"/>
                <a:cs typeface="SolaimanLipi" pitchFamily="65" charset="0"/>
              </a:rPr>
              <a:t>তা নিয়ে ভাবুন। যতো বেশি সংখ্যক উপায়ের ধারণা পাওয়া যায় ততোই ভালো। ব্যক্তি হিসেবে আমরা কী করতে পারি এবং দল বা সংস্থার মাধ্যমে আমরা কী করতে পারি সে সম্পর্কে চিন্তা করুন!</a:t>
            </a:r>
          </a:p>
          <a:p>
            <a:endParaRPr lang="as-IN" sz="2800" dirty="0">
              <a:latin typeface="SolaimanLipi" pitchFamily="65" charset="0"/>
              <a:ea typeface="Nirmala UI" panose="020B0502040204020203" pitchFamily="34" charset="0"/>
              <a:cs typeface="SolaimanLipi" pitchFamily="65" charset="0"/>
            </a:endParaRPr>
          </a:p>
          <a:p>
            <a:r>
              <a:rPr lang="as-IN" sz="2800" b="1" dirty="0">
                <a:latin typeface="SolaimanLipi" pitchFamily="65" charset="0"/>
                <a:ea typeface="Nirmala UI" panose="020B0502040204020203" pitchFamily="34" charset="0"/>
                <a:cs typeface="SolaimanLipi" pitchFamily="65" charset="0"/>
              </a:rPr>
              <a:t>আঠাযুক্ত</a:t>
            </a:r>
            <a:r>
              <a:rPr lang="as-IN" sz="2800" dirty="0">
                <a:latin typeface="SolaimanLipi" pitchFamily="65" charset="0"/>
                <a:ea typeface="Nirmala UI" panose="020B0502040204020203" pitchFamily="34" charset="0"/>
                <a:cs typeface="SolaimanLipi" pitchFamily="65" charset="0"/>
              </a:rPr>
              <a:t> ছোট কাগজে আপনার ধারণাসমূহ লিখুন।</a:t>
            </a:r>
            <a:endParaRPr lang="sv-SE" sz="2800" dirty="0">
              <a:latin typeface="SolaimanLipi" pitchFamily="65" charset="0"/>
              <a:ea typeface="Nirmala UI" panose="020B0502040204020203" pitchFamily="34" charset="0"/>
              <a:cs typeface="SolaimanLipi" pitchFamily="65" charset="0"/>
            </a:endParaRPr>
          </a:p>
        </p:txBody>
      </p:sp>
    </p:spTree>
    <p:extLst>
      <p:ext uri="{BB962C8B-B14F-4D97-AF65-F5344CB8AC3E}">
        <p14:creationId xmlns:p14="http://schemas.microsoft.com/office/powerpoint/2010/main" val="119370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6A2AB"/>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2A16DFDE-D279-FE48-95DE-2ACFB25556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49" y="0"/>
            <a:ext cx="12192000" cy="228600"/>
          </a:xfrm>
          <a:prstGeom prst="rect">
            <a:avLst/>
          </a:prstGeom>
        </p:spPr>
      </p:pic>
      <p:sp>
        <p:nvSpPr>
          <p:cNvPr id="7" name="textruta 6">
            <a:extLst>
              <a:ext uri="{FF2B5EF4-FFF2-40B4-BE49-F238E27FC236}">
                <a16:creationId xmlns:a16="http://schemas.microsoft.com/office/drawing/2014/main" id="{4A3DA32D-E2E2-704E-A11A-862C63DFF204}"/>
              </a:ext>
            </a:extLst>
          </p:cNvPr>
          <p:cNvSpPr txBox="1"/>
          <p:nvPr/>
        </p:nvSpPr>
        <p:spPr>
          <a:xfrm>
            <a:off x="772732" y="890708"/>
            <a:ext cx="10419008" cy="3262432"/>
          </a:xfrm>
          <a:prstGeom prst="rect">
            <a:avLst/>
          </a:prstGeom>
          <a:noFill/>
        </p:spPr>
        <p:txBody>
          <a:bodyPr wrap="square" rtlCol="0">
            <a:spAutoFit/>
          </a:bodyPr>
          <a:lstStyle/>
          <a:p>
            <a:pPr algn="ctr">
              <a:lnSpc>
                <a:spcPct val="150000"/>
              </a:lnSpc>
            </a:pPr>
            <a:endParaRPr lang="sv-SE" sz="3600" dirty="0">
              <a:solidFill>
                <a:schemeClr val="bg1"/>
              </a:solidFill>
              <a:latin typeface="SolaimanLipi" pitchFamily="65" charset="0"/>
              <a:cs typeface="SolaimanLipi" pitchFamily="65" charset="0"/>
            </a:endParaRPr>
          </a:p>
          <a:p>
            <a:pPr algn="ctr"/>
            <a:r>
              <a:rPr lang="as-IN" sz="4400" b="1" dirty="0">
                <a:solidFill>
                  <a:schemeClr val="bg1"/>
                </a:solidFill>
                <a:latin typeface="SolaimanLipi" pitchFamily="65" charset="0"/>
                <a:ea typeface="Nirmala UI" panose="020B0502040204020203" pitchFamily="34" charset="0"/>
                <a:cs typeface="SolaimanLipi" pitchFamily="65" charset="0"/>
              </a:rPr>
              <a:t>অভ্যর্থনা এবং স্বাগতম!</a:t>
            </a:r>
            <a:endParaRPr lang="sv-SE" sz="4400" b="1" dirty="0">
              <a:solidFill>
                <a:schemeClr val="bg1"/>
              </a:solidFill>
              <a:latin typeface="SolaimanLipi" pitchFamily="65" charset="0"/>
              <a:ea typeface="Nirmala UI" panose="020B0502040204020203" pitchFamily="34" charset="0"/>
              <a:cs typeface="SolaimanLipi" pitchFamily="65" charset="0"/>
            </a:endParaRPr>
          </a:p>
          <a:p>
            <a:pPr algn="ctr"/>
            <a:endParaRPr lang="en-GB" sz="2800" dirty="0">
              <a:solidFill>
                <a:schemeClr val="bg1"/>
              </a:solidFill>
              <a:latin typeface="SolaimanLipi" pitchFamily="65" charset="0"/>
              <a:cs typeface="SolaimanLipi" pitchFamily="65" charset="0"/>
            </a:endParaRPr>
          </a:p>
          <a:p>
            <a:pPr algn="ctr"/>
            <a:r>
              <a:rPr lang="as-IN" sz="3600" dirty="0">
                <a:solidFill>
                  <a:schemeClr val="bg1"/>
                </a:solidFill>
                <a:latin typeface="SolaimanLipi" pitchFamily="65" charset="0"/>
                <a:ea typeface="Nirmala UI" panose="020B0502040204020203" pitchFamily="34" charset="0"/>
                <a:cs typeface="SolaimanLipi" pitchFamily="65" charset="0"/>
              </a:rPr>
              <a:t>পরবর্তী অধিবেশন: </a:t>
            </a:r>
            <a:endParaRPr lang="en-US" sz="3600" dirty="0">
              <a:solidFill>
                <a:schemeClr val="bg1"/>
              </a:solidFill>
              <a:latin typeface="SolaimanLipi" pitchFamily="65" charset="0"/>
              <a:ea typeface="Nirmala UI" panose="020B0502040204020203" pitchFamily="34" charset="0"/>
              <a:cs typeface="SolaimanLipi" pitchFamily="65" charset="0"/>
            </a:endParaRPr>
          </a:p>
          <a:p>
            <a:pPr algn="ctr"/>
            <a:r>
              <a:rPr lang="as-IN" sz="3600" dirty="0">
                <a:solidFill>
                  <a:schemeClr val="bg1"/>
                </a:solidFill>
                <a:latin typeface="SolaimanLipi" pitchFamily="65" charset="0"/>
                <a:ea typeface="Nirmala UI" panose="020B0502040204020203" pitchFamily="34" charset="0"/>
                <a:cs typeface="SolaimanLipi" pitchFamily="65" charset="0"/>
              </a:rPr>
              <a:t>আমাদের পরিবর্তনের যাত্রা</a:t>
            </a:r>
            <a:endParaRPr lang="sv-SE" sz="3600" dirty="0">
              <a:solidFill>
                <a:schemeClr val="bg1"/>
              </a:solidFill>
              <a:latin typeface="SolaimanLipi" pitchFamily="65" charset="0"/>
              <a:ea typeface="Nirmala UI" panose="020B0502040204020203" pitchFamily="34" charset="0"/>
              <a:cs typeface="SolaimanLipi" pitchFamily="65" charset="0"/>
            </a:endParaRPr>
          </a:p>
        </p:txBody>
      </p:sp>
      <p:pic>
        <p:nvPicPr>
          <p:cNvPr id="6" name="Bildobjekt 5">
            <a:extLst>
              <a:ext uri="{FF2B5EF4-FFF2-40B4-BE49-F238E27FC236}">
                <a16:creationId xmlns:a16="http://schemas.microsoft.com/office/drawing/2014/main" id="{D72E4643-7BE3-1043-83F0-43BF29DD6C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95733" y="4279786"/>
            <a:ext cx="1777036" cy="1777036"/>
          </a:xfrm>
          <a:prstGeom prst="rect">
            <a:avLst/>
          </a:prstGeom>
        </p:spPr>
      </p:pic>
    </p:spTree>
    <p:extLst>
      <p:ext uri="{BB962C8B-B14F-4D97-AF65-F5344CB8AC3E}">
        <p14:creationId xmlns:p14="http://schemas.microsoft.com/office/powerpoint/2010/main" val="249845448"/>
      </p:ext>
    </p:extLst>
  </p:cSld>
  <p:clrMapOvr>
    <a:masterClrMapping/>
  </p:clrMapOvr>
</p:sld>
</file>

<file path=ppt/theme/theme1.xml><?xml version="1.0" encoding="utf-8"?>
<a:theme xmlns:a="http://schemas.openxmlformats.org/drawingml/2006/main" name="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07B1F5-F2F6-D54A-9B51-14E0DD1045F7}" vid="{800FECAB-5DF0-4448-BDE9-1B309F495989}"/>
    </a:ext>
  </a:extLst>
</a:theme>
</file>

<file path=ppt/theme/theme2.xml><?xml version="1.0" encoding="utf-8"?>
<a:theme xmlns:a="http://schemas.openxmlformats.org/drawingml/2006/main" name="1_Anpassad formgivning">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07B1F5-F2F6-D54A-9B51-14E0DD1045F7}" vid="{36BB6083-8BB0-E54A-AECC-03C1F6DCA118}"/>
    </a:ext>
  </a:extLst>
</a:theme>
</file>

<file path=ppt/theme/theme3.xml><?xml version="1.0" encoding="utf-8"?>
<a:theme xmlns:a="http://schemas.openxmlformats.org/drawingml/2006/main" name="4_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07B1F5-F2F6-D54A-9B51-14E0DD1045F7}" vid="{B74938DE-F53B-6D41-B07F-34483F3699ED}"/>
    </a:ext>
  </a:extLst>
</a:theme>
</file>

<file path=ppt/theme/theme4.xml><?xml version="1.0" encoding="utf-8"?>
<a:theme xmlns:a="http://schemas.openxmlformats.org/drawingml/2006/main" name="Anpassad formgivning">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07B1F5-F2F6-D54A-9B51-14E0DD1045F7}" vid="{42FD802F-AFCD-C448-B9A6-13DBBCEC606F}"/>
    </a:ext>
  </a:extLst>
</a:theme>
</file>

<file path=ppt/theme/theme5.xml><?xml version="1.0" encoding="utf-8"?>
<a:theme xmlns:a="http://schemas.openxmlformats.org/drawingml/2006/main" name="3_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F07B1F5-F2F6-D54A-9B51-14E0DD1045F7}" vid="{2C8E4BA1-9480-2646-927A-A3AE66CCEE36}"/>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2C33C4E20AE3458EFB343053EF1C08" ma:contentTypeVersion="19" ma:contentTypeDescription="Create a new document." ma:contentTypeScope="" ma:versionID="9757c65b3e8fd4ebd2d3b1808249c369">
  <xsd:schema xmlns:xsd="http://www.w3.org/2001/XMLSchema" xmlns:xs="http://www.w3.org/2001/XMLSchema" xmlns:p="http://schemas.microsoft.com/office/2006/metadata/properties" xmlns:ns2="27879760-8d42-4139-817b-a85748325e78" xmlns:ns3="007ce96f-f6e4-41e9-bbc1-3453ece26c5d" targetNamespace="http://schemas.microsoft.com/office/2006/metadata/properties" ma:root="true" ma:fieldsID="81ad3a5b2062ecc3772d2618ea9ebe9b" ns2:_="" ns3:_="">
    <xsd:import namespace="27879760-8d42-4139-817b-a85748325e78"/>
    <xsd:import namespace="007ce96f-f6e4-41e9-bbc1-3453ece26c5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x00c5_r"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79760-8d42-4139-817b-a85748325e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x00c5_r" ma:index="21" nillable="true" ma:displayName="År" ma:default="2021" ma:format="Dropdown" ma:internalName="_x00c5_r">
      <xsd:simpleType>
        <xsd:restriction base="dms:Choice">
          <xsd:enumeration value="2020"/>
          <xsd:enumeration value="2021"/>
          <xsd:enumeration value="2022"/>
          <xsd:enumeration value="2023"/>
          <xsd:enumeration value="2024"/>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7f661701-15ef-4a7c-a7ea-c9e41a1af7bb"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7ce96f-f6e4-41e9-bbc1-3453ece26c5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99a0077-f199-407e-a3fd-16edb1593583}" ma:internalName="TaxCatchAll" ma:showField="CatchAllData" ma:web="007ce96f-f6e4-41e9-bbc1-3453ece26c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00c5_r xmlns="27879760-8d42-4139-817b-a85748325e78">2021</_x00c5_r>
    <lcf76f155ced4ddcb4097134ff3c332f xmlns="27879760-8d42-4139-817b-a85748325e78">
      <Terms xmlns="http://schemas.microsoft.com/office/infopath/2007/PartnerControls"/>
    </lcf76f155ced4ddcb4097134ff3c332f>
    <TaxCatchAll xmlns="007ce96f-f6e4-41e9-bbc1-3453ece26c5d" xsi:nil="true"/>
  </documentManagement>
</p:properties>
</file>

<file path=customXml/itemProps1.xml><?xml version="1.0" encoding="utf-8"?>
<ds:datastoreItem xmlns:ds="http://schemas.openxmlformats.org/officeDocument/2006/customXml" ds:itemID="{23068F6F-4F41-4F2C-B306-681BD5983EA8}">
  <ds:schemaRefs>
    <ds:schemaRef ds:uri="http://schemas.microsoft.com/sharepoint/v3/contenttype/forms"/>
  </ds:schemaRefs>
</ds:datastoreItem>
</file>

<file path=customXml/itemProps2.xml><?xml version="1.0" encoding="utf-8"?>
<ds:datastoreItem xmlns:ds="http://schemas.openxmlformats.org/officeDocument/2006/customXml" ds:itemID="{A0F38C60-6475-4217-9C85-139A597794AD}"/>
</file>

<file path=customXml/itemProps3.xml><?xml version="1.0" encoding="utf-8"?>
<ds:datastoreItem xmlns:ds="http://schemas.openxmlformats.org/officeDocument/2006/customXml" ds:itemID="{6C759612-FB27-4A08-A657-FD317E5BFB2E}">
  <ds:schemaRefs>
    <ds:schemaRef ds:uri="http://purl.org/dc/dcmitype/"/>
    <ds:schemaRef ds:uri="007ce96f-f6e4-41e9-bbc1-3453ece26c5d"/>
    <ds:schemaRef ds:uri="http://schemas.microsoft.com/office/2006/documentManagement/types"/>
    <ds:schemaRef ds:uri="http://www.w3.org/XML/1998/namespace"/>
    <ds:schemaRef ds:uri="http://purl.org/dc/elements/1.1/"/>
    <ds:schemaRef ds:uri="http://schemas.microsoft.com/office/infopath/2007/PartnerControls"/>
    <ds:schemaRef ds:uri="http://schemas.openxmlformats.org/package/2006/metadata/core-properties"/>
    <ds:schemaRef ds:uri="27879760-8d42-4139-817b-a85748325e78"/>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271</TotalTime>
  <Words>621</Words>
  <Application>Microsoft Office PowerPoint</Application>
  <PresentationFormat>Widescreen</PresentationFormat>
  <Paragraphs>62</Paragraphs>
  <Slides>5</Slides>
  <Notes>5</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5</vt:i4>
      </vt:variant>
    </vt:vector>
  </HeadingPairs>
  <TitlesOfParts>
    <vt:vector size="14" baseType="lpstr">
      <vt:lpstr>Arial</vt:lpstr>
      <vt:lpstr>Calibri</vt:lpstr>
      <vt:lpstr>Calibri Light</vt:lpstr>
      <vt:lpstr>SolaimanLipi</vt:lpstr>
      <vt:lpstr>FORBTema2</vt:lpstr>
      <vt:lpstr>1_Anpassad formgivning</vt:lpstr>
      <vt:lpstr>4_FORBTema2</vt:lpstr>
      <vt:lpstr>Anpassad formgivning</vt:lpstr>
      <vt:lpstr>3_FORBTema2</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7 PowerPoint</dc:title>
  <dc:creator>FORB Learning Platform;Katherine.Cash@smc.global</dc:creator>
  <cp:lastModifiedBy>Eben Bhujel</cp:lastModifiedBy>
  <cp:revision>95</cp:revision>
  <cp:lastPrinted>2021-06-02T17:53:06Z</cp:lastPrinted>
  <dcterms:created xsi:type="dcterms:W3CDTF">2021-06-28T12:06:13Z</dcterms:created>
  <dcterms:modified xsi:type="dcterms:W3CDTF">2023-11-08T12:44:24Z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0x010100C32C33C4E20AE3458EFB343053EF1C08</vt:lpwstr>
  </property>
  <property fmtid="{D5CDD505-2E9C-101B-9397-08002B2CF9AE}" pid="3" name="MediaServiceImageTags">
    <vt:lpwstr/>
  </property>
</Properties>
</file>