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  <p:sldMasterId id="2147483652" r:id="rId5"/>
    <p:sldMasterId id="2147483654" r:id="rId6"/>
    <p:sldMasterId id="2147483656" r:id="rId7"/>
    <p:sldMasterId id="2147483658" r:id="rId8"/>
  </p:sldMasterIdLst>
  <p:notesMasterIdLst>
    <p:notesMasterId r:id="rId14"/>
  </p:notesMasterIdLst>
  <p:sldIdLst>
    <p:sldId id="256" r:id="rId9"/>
    <p:sldId id="257" r:id="rId10"/>
    <p:sldId id="258" r:id="rId11"/>
    <p:sldId id="259" r:id="rId12"/>
    <p:sldId id="260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63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5" roundtripDataSignature="AMtx7mgFe9pcYvbCn3rudkSwEezf3CEXQQ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347588A-4300-FA6D-C849-67AD603AF528}" name="Eben Bhujel" initials="EB" userId="S::ebh@stefanus.no::0f9db9ec-00ad-46b6-9b96-35db36e90ae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489" autoAdjust="0"/>
  </p:normalViewPr>
  <p:slideViewPr>
    <p:cSldViewPr snapToGrid="0">
      <p:cViewPr varScale="1">
        <p:scale>
          <a:sx n="80" d="100"/>
          <a:sy n="80" d="100"/>
        </p:scale>
        <p:origin x="948" y="90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customschemas.google.com/relationships/presentationmetadata" Target="metadata"/><Relationship Id="rId10" Type="http://schemas.openxmlformats.org/officeDocument/2006/relationships/slide" Target="slides/slide2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ben Bhujel" userId="0f9db9ec-00ad-46b6-9b96-35db36e90aee" providerId="ADAL" clId="{4B76937E-07A0-419C-AFAB-F78A47B3C0A6}"/>
    <pc:docChg chg="">
      <pc:chgData name="Eben Bhujel" userId="0f9db9ec-00ad-46b6-9b96-35db36e90aee" providerId="ADAL" clId="{4B76937E-07A0-419C-AFAB-F78A47B3C0A6}" dt="2023-08-16T08:32:53.891" v="0"/>
      <pc:docMkLst>
        <pc:docMk/>
      </pc:docMkLst>
      <pc:sldChg chg="delCm">
        <pc:chgData name="Eben Bhujel" userId="0f9db9ec-00ad-46b6-9b96-35db36e90aee" providerId="ADAL" clId="{4B76937E-07A0-419C-AFAB-F78A47B3C0A6}" dt="2023-08-16T08:32:53.891" v="0"/>
        <pc:sldMkLst>
          <pc:docMk/>
          <pc:sldMk cId="0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Eben Bhujel" userId="0f9db9ec-00ad-46b6-9b96-35db36e90aee" providerId="ADAL" clId="{4B76937E-07A0-419C-AFAB-F78A47B3C0A6}" dt="2023-08-16T08:32:53.891" v="0"/>
              <pc2:cmMkLst xmlns:pc2="http://schemas.microsoft.com/office/powerpoint/2019/9/main/command">
                <pc:docMk/>
                <pc:sldMk cId="0" sldId="256"/>
                <pc2:cmMk id="{E9947F9A-C238-44ED-898C-A0DD641A1150}"/>
              </pc2:cmMkLst>
            </pc226:cmChg>
          </p:ext>
        </pc:ext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" name="Google Shape;4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</a:t>
            </a:fld>
            <a:endParaRPr/>
          </a:p>
        </p:txBody>
      </p:sp>
      <p:sp>
        <p:nvSpPr>
          <p:cNvPr id="47" name="Google Shape;47;p1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2023-02-17</a:t>
            </a:r>
            <a:endParaRPr/>
          </a:p>
        </p:txBody>
      </p:sp>
      <p:sp>
        <p:nvSpPr>
          <p:cNvPr id="48" name="Google Shape;48;p1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FORB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5" name="Google Shape;5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56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2</a:t>
            </a:fld>
            <a:endParaRPr/>
          </a:p>
        </p:txBody>
      </p:sp>
      <p:sp>
        <p:nvSpPr>
          <p:cNvPr id="57" name="Google Shape;57;p2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2023-02-17</a:t>
            </a:r>
            <a:endParaRPr/>
          </a:p>
        </p:txBody>
      </p:sp>
      <p:sp>
        <p:nvSpPr>
          <p:cNvPr id="58" name="Google Shape;58;p2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FORB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" name="Google Shape;65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1" dirty="0">
                <a:latin typeface="Calibri"/>
                <a:ea typeface="Calibri"/>
                <a:cs typeface="Calibri"/>
                <a:sym typeface="Calibri"/>
              </a:rPr>
              <a:t>Приветствие и краткая информация о сессии</a:t>
            </a:r>
            <a:endParaRPr sz="1200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ru-RU" sz="1200" dirty="0">
                <a:latin typeface="Calibri"/>
                <a:ea typeface="Calibri"/>
                <a:cs typeface="Calibri"/>
                <a:sym typeface="Calibri"/>
              </a:rPr>
              <a:t>Поприветствуйте участников сессии и скажите им, что: </a:t>
            </a:r>
            <a:endParaRPr lang="en-AU" sz="1200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На последней сессии мы узнали о тактике, которую можно использовать для борьбы с нарушениями прав человека. Вы помните, что в качестве метафоры нарушения прав человека мы использовали пожар и говорили о том, как мы справляемся с пожарами?</a:t>
            </a:r>
            <a:r>
              <a:rPr lang="ru-RU" dirty="0">
                <a:latin typeface="Calibri"/>
                <a:ea typeface="Calibri"/>
                <a:cs typeface="Calibri"/>
                <a:sym typeface="Calibri"/>
              </a:rPr>
              <a:t>  </a:t>
            </a:r>
            <a:endParaRPr dirty="0"/>
          </a:p>
          <a:p>
            <a:pPr marL="180000" marR="0" lvl="0" indent="-180000" algn="just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Char char="•"/>
            </a:pPr>
            <a:r>
              <a:rPr lang="ru-RU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Мы предотвращаем и тушим пожары, зовем на помощь и предупреждаем людей. Это экстренные тактики.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180000" marR="0" lvl="0" indent="-180000" algn="just" rtl="0">
              <a:lnSpc>
                <a:spcPct val="107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Char char="•"/>
            </a:pPr>
            <a:r>
              <a:rPr lang="ru-RU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Мы выступаем за улучшение правил пожарной безопасности и запрет на опасные продукты посредством проведения кампаний и механизмов эдвокаси. Это тактики перемен.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180000" marR="0" lvl="0" indent="-180000" algn="just" rtl="0">
              <a:lnSpc>
                <a:spcPct val="107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Char char="•"/>
            </a:pPr>
            <a:r>
              <a:rPr lang="ru-RU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Мы развиваем осведомленность общественности, гражданское участие и навыки, чтобы люди знали, как предотвращать и тушить пожары. Это тактики развития.</a:t>
            </a:r>
            <a:endParaRPr dirty="0"/>
          </a:p>
          <a:p>
            <a:pPr marL="180000" marR="0" lvl="0" indent="-180000" algn="just" rtl="0">
              <a:lnSpc>
                <a:spcPct val="107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Char char="•"/>
            </a:pPr>
            <a:r>
              <a:rPr lang="ru-RU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И мы заботимся о людях, пострадавших от пожара, чтим память погибших и добиваемся справедливости и компенсации для жертв и их семей. Это тактики исцеления</a:t>
            </a:r>
            <a:r>
              <a:rPr lang="ru-RU" dirty="0">
                <a:latin typeface="Calibri"/>
                <a:ea typeface="Calibri"/>
                <a:cs typeface="Calibri"/>
                <a:sym typeface="Calibri"/>
              </a:rPr>
              <a:t>.  </a:t>
            </a:r>
            <a:endParaRPr dirty="0"/>
          </a:p>
          <a:p>
            <a:pPr marL="0" marR="0" lvl="0" indent="0" algn="l" rtl="0">
              <a:lnSpc>
                <a:spcPct val="107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Экстренные тактики, тактики перемен, тактики развития и тактики исцеления — это четыре вида тактик, которые можно использовать для борьбы с нарушениями прав человека. На последней сессии мы обсудили экстренную тактику и провели «мозговой штурм», посвященный использованию экстренной тактики для решения таких проблем в нашем сообществе, как риторика ненависти или травля. В ходе этой сессии мы собираемся продолжить «мозговой штурм» и рассмотрим другие три вида тактик: тактики перемен, тактики развития и тактики исцеления</a:t>
            </a:r>
            <a:r>
              <a:rPr lang="ru-RU" dirty="0"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sp>
        <p:nvSpPr>
          <p:cNvPr id="66" name="Google Shape;66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3</a:t>
            </a:fld>
            <a:endParaRPr/>
          </a:p>
        </p:txBody>
      </p:sp>
      <p:sp>
        <p:nvSpPr>
          <p:cNvPr id="67" name="Google Shape;67;p3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2023-02-17</a:t>
            </a:r>
            <a:endParaRPr/>
          </a:p>
        </p:txBody>
      </p:sp>
      <p:sp>
        <p:nvSpPr>
          <p:cNvPr id="68" name="Google Shape;68;p3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FORB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Групповое обсуждение: Обсуждение тактик</a:t>
            </a:r>
            <a:br>
              <a:rPr lang="ru-RU" b="1"/>
            </a:b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latin typeface="Calibri"/>
                <a:ea typeface="Calibri"/>
                <a:cs typeface="Calibri"/>
                <a:sym typeface="Calibri"/>
              </a:rPr>
              <a:t>Представьте упражнение, объяснив участникам следующее: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ru-RU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Сейчас мы разобьемся на три группы и проведем «мозговой штурм», посвященный трем видам тактик: тактики перемен, тактики развития и тактики исцеления. У каждой группы будет 20 минут, чтобы ознакомиться с плакатами и обдумать идеи для соответствующей категории тактик. После этого группы поменяются тактиками и в течение 20 минут будут обсуждать следующую категорию. Затем они снова поменяются тактиками и проведут обсуждение</a:t>
            </a:r>
            <a:r>
              <a:rPr lang="ru-RU">
                <a:latin typeface="Calibri"/>
                <a:ea typeface="Calibri"/>
                <a:cs typeface="Calibri"/>
                <a:sym typeface="Calibri"/>
              </a:rPr>
              <a:t>.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ru-RU" b="1">
                <a:latin typeface="Calibri"/>
                <a:ea typeface="Calibri"/>
                <a:cs typeface="Calibri"/>
                <a:sym typeface="Calibri"/>
              </a:rPr>
              <a:t>Прочтите и поразмышляйте: </a:t>
            </a:r>
            <a:r>
              <a:rPr lang="ru-RU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когда вы подойдете к плакатам, для начала уделите несколько минут, чтобы прочесть и подумать о том, что на них написано, а также о любых идеях для действий, записанных на стикерах, оставленных предыдущими группами</a:t>
            </a:r>
            <a:r>
              <a:rPr lang="ru-RU">
                <a:latin typeface="Calibri"/>
                <a:ea typeface="Calibri"/>
                <a:cs typeface="Calibri"/>
                <a:sym typeface="Calibri"/>
              </a:rPr>
              <a:t>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ru-RU" b="1">
                <a:latin typeface="Calibri"/>
                <a:ea typeface="Calibri"/>
                <a:cs typeface="Calibri"/>
                <a:sym typeface="Calibri"/>
              </a:rPr>
              <a:t>Проведите</a:t>
            </a:r>
            <a:r>
              <a:rPr lang="ru-RU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b="1">
                <a:latin typeface="Calibri"/>
                <a:ea typeface="Calibri"/>
                <a:cs typeface="Calibri"/>
                <a:sym typeface="Calibri"/>
              </a:rPr>
              <a:t>«мозговой штурм»: </a:t>
            </a:r>
            <a:r>
              <a:rPr lang="ru-RU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Анализируя проблемы, которые мы определили на карте СРиУ нашего городка (укажите на флип-чарты с картой СРиУ), предложите как можно больше идей о том, как можно использовать эти тактики для решения выявленных проблем</a:t>
            </a:r>
            <a:r>
              <a:rPr lang="ru-RU">
                <a:latin typeface="Calibri"/>
                <a:ea typeface="Calibri"/>
                <a:cs typeface="Calibri"/>
                <a:sym typeface="Calibri"/>
              </a:rPr>
              <a:t>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ru-RU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Напишите</a:t>
            </a:r>
            <a:r>
              <a:rPr lang="ru-RU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свои идеи на стикерах и наклейте их на лист «идеи для действий» рядом с плакатами. Пожалуйста, пишите на стикерах разборчиво, чтобы другие участники смогли их прочитать</a:t>
            </a:r>
            <a:r>
              <a:rPr lang="ru-RU">
                <a:latin typeface="Calibri"/>
                <a:ea typeface="Calibri"/>
                <a:cs typeface="Calibri"/>
                <a:sym typeface="Calibri"/>
              </a:rPr>
              <a:t>!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ru-RU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На данном этапе не важно, считаете ли вы предлагаемые идеи реалистичными — будьте максимально креативны</a:t>
            </a:r>
            <a:r>
              <a:rPr lang="ru-RU">
                <a:latin typeface="Calibri"/>
                <a:ea typeface="Calibri"/>
                <a:cs typeface="Calibri"/>
                <a:sym typeface="Calibri"/>
              </a:rPr>
              <a:t>! Не забудьте подумать о действиях, </a:t>
            </a:r>
            <a:r>
              <a:rPr lang="ru-RU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которые мы можем предпринять как отдельные лица в нашей повседневной жизни, и о действиях, которые мы могли бы предпринять в составе группы или организации – возможно, через наши религиозные общины, организации, где мы работаем, или молодежные группы или сформировав новую группу</a:t>
            </a:r>
            <a:r>
              <a:rPr lang="ru-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4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FORB</a:t>
            </a:r>
            <a:endParaRPr/>
          </a:p>
        </p:txBody>
      </p:sp>
      <p:sp>
        <p:nvSpPr>
          <p:cNvPr id="103" name="Google Shape;103;p4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2023-02-17</a:t>
            </a:r>
            <a:endParaRPr/>
          </a:p>
        </p:txBody>
      </p:sp>
      <p:sp>
        <p:nvSpPr>
          <p:cNvPr id="104" name="Google Shape;104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0" name="Google Shape;11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1" name="Google Shape;111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5</a:t>
            </a:fld>
            <a:endParaRPr/>
          </a:p>
        </p:txBody>
      </p:sp>
      <p:sp>
        <p:nvSpPr>
          <p:cNvPr id="112" name="Google Shape;112;p5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2023-02-17</a:t>
            </a:r>
            <a:endParaRPr/>
          </a:p>
        </p:txBody>
      </p:sp>
      <p:sp>
        <p:nvSpPr>
          <p:cNvPr id="113" name="Google Shape;113;p5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FORB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rbNY">
  <p:cSld name="ForbNY">
    <p:bg>
      <p:bgPr>
        <a:solidFill>
          <a:srgbClr val="F3E5D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innehåll">
  <p:cSld name="Rubrik och innehåll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8"/>
          <p:cNvSpPr txBox="1">
            <a:spLocks noGrp="1"/>
          </p:cNvSpPr>
          <p:nvPr>
            <p:ph type="body" idx="1"/>
          </p:nvPr>
        </p:nvSpPr>
        <p:spPr>
          <a:xfrm>
            <a:off x="838200" y="2285999"/>
            <a:ext cx="10515600" cy="3890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title"/>
          </p:nvPr>
        </p:nvSpPr>
        <p:spPr>
          <a:xfrm>
            <a:off x="838200" y="81638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400"/>
              <a:buFont typeface="Calibri"/>
              <a:buNone/>
              <a:defRPr b="0" i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npassad layout">
  <p:cSld name="Anpassad layou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>
            <a:spLocks noGrp="1"/>
          </p:cNvSpPr>
          <p:nvPr>
            <p:ph type="title"/>
          </p:nvPr>
        </p:nvSpPr>
        <p:spPr>
          <a:xfrm>
            <a:off x="838200" y="81638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400"/>
              <a:buFont typeface="Calibri"/>
              <a:buNone/>
              <a:defRPr b="0" i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tart">
  <p:cSld name="1_Star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1"/>
          <p:cNvSpPr txBox="1">
            <a:spLocks noGrp="1"/>
          </p:cNvSpPr>
          <p:nvPr>
            <p:ph type="title"/>
          </p:nvPr>
        </p:nvSpPr>
        <p:spPr>
          <a:xfrm>
            <a:off x="838200" y="81638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400"/>
              <a:buFont typeface="Calibri"/>
              <a:buNone/>
              <a:defRPr b="0" i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dast rubrik">
  <p:cSld name="1_Endast rubrik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3"/>
          <p:cNvSpPr txBox="1">
            <a:spLocks noGrp="1"/>
          </p:cNvSpPr>
          <p:nvPr>
            <p:ph type="title"/>
          </p:nvPr>
        </p:nvSpPr>
        <p:spPr>
          <a:xfrm>
            <a:off x="838200" y="81638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400"/>
              <a:buFont typeface="Calibri"/>
              <a:buNone/>
              <a:defRPr b="0" i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">
  <p:cSld name="Tom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5"/>
          <p:cNvSpPr txBox="1">
            <a:spLocks noGrp="1"/>
          </p:cNvSpPr>
          <p:nvPr>
            <p:ph type="title"/>
          </p:nvPr>
        </p:nvSpPr>
        <p:spPr>
          <a:xfrm>
            <a:off x="838200" y="81638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400"/>
              <a:buFont typeface="Calibri"/>
              <a:buNone/>
              <a:defRPr b="0" i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dast rubrik">
  <p:cSld name="1_Endast rubrik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7"/>
          <p:cNvSpPr txBox="1">
            <a:spLocks noGrp="1"/>
          </p:cNvSpPr>
          <p:nvPr>
            <p:ph type="title"/>
          </p:nvPr>
        </p:nvSpPr>
        <p:spPr>
          <a:xfrm>
            <a:off x="838200" y="81638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400"/>
              <a:buFont typeface="Calibri"/>
              <a:buNone/>
              <a:defRPr b="0" i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4D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2" name="Google Shape;12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1749" y="0"/>
            <a:ext cx="12192000" cy="2286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1E0DF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1" name="Google Shape;2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2" name="Google Shape;22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1749" y="0"/>
            <a:ext cx="12192000" cy="2286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4C2CA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7" name="Google Shape;27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8" name="Google Shape;28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1749" y="0"/>
            <a:ext cx="12192000" cy="2286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3" name="Google Shape;3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1749" y="0"/>
            <a:ext cx="12192000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6A2AB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9" name="Google Shape;39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40" name="Google Shape;40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1749" y="0"/>
            <a:ext cx="12192000" cy="2286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1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AF7B">
            <a:alpha val="40000"/>
          </a:srgbClr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oogle Shape;5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09028" y="5282109"/>
            <a:ext cx="1973944" cy="1307738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1"/>
          <p:cNvSpPr txBox="1"/>
          <p:nvPr/>
        </p:nvSpPr>
        <p:spPr>
          <a:xfrm>
            <a:off x="0" y="1169180"/>
            <a:ext cx="12192000" cy="1334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0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Курс «Местные творцы перемен»</a:t>
            </a:r>
            <a:endParaRPr sz="6000" b="0" i="0" u="none" strike="noStrike" cap="none" dirty="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2" name="Google Shape;52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44976" y="3192435"/>
            <a:ext cx="5892800" cy="1346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6A2AB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1749" y="0"/>
            <a:ext cx="12192000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2"/>
          <p:cNvSpPr txBox="1"/>
          <p:nvPr/>
        </p:nvSpPr>
        <p:spPr>
          <a:xfrm>
            <a:off x="0" y="800556"/>
            <a:ext cx="12192000" cy="3016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0" i="0" u="none" strike="noStrike" cap="none" spc="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СЕССИЯ 7</a:t>
            </a:r>
            <a:endParaRPr sz="3600" spc="300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Обсуждение тактик</a:t>
            </a:r>
            <a:endParaRPr sz="6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2" name="Google Shape;6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53196" y="3816766"/>
            <a:ext cx="1777037" cy="17770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AF7B">
            <a:alpha val="40000"/>
          </a:srgbClr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"/>
          <p:cNvSpPr/>
          <p:nvPr/>
        </p:nvSpPr>
        <p:spPr>
          <a:xfrm>
            <a:off x="0" y="172720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3"/>
          <p:cNvSpPr/>
          <p:nvPr/>
        </p:nvSpPr>
        <p:spPr>
          <a:xfrm>
            <a:off x="0" y="3086100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-R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3"/>
          <p:cNvSpPr/>
          <p:nvPr/>
        </p:nvSpPr>
        <p:spPr>
          <a:xfrm>
            <a:off x="0" y="3975100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-R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3"/>
          <p:cNvSpPr/>
          <p:nvPr/>
        </p:nvSpPr>
        <p:spPr>
          <a:xfrm>
            <a:off x="0" y="4864100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-R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4" name="Google Shape;7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1749" y="0"/>
            <a:ext cx="12192000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619668" y="5435673"/>
            <a:ext cx="1008000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787960" y="4731751"/>
            <a:ext cx="1008000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470252" y="611704"/>
            <a:ext cx="1008000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28072" y="2266282"/>
            <a:ext cx="1008000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148658" y="990022"/>
            <a:ext cx="1008000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808244" y="611704"/>
            <a:ext cx="1008000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872726" y="458287"/>
            <a:ext cx="1008000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791056" y="1122986"/>
            <a:ext cx="1008000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555928" y="2267804"/>
            <a:ext cx="1008000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95341" y="3868564"/>
            <a:ext cx="1008000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99482" y="4990171"/>
            <a:ext cx="1008000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3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337599" y="5615102"/>
            <a:ext cx="1008000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3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2470252" y="5447593"/>
            <a:ext cx="1008000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3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0622242" y="3615340"/>
            <a:ext cx="1008000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3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9794670" y="5615102"/>
            <a:ext cx="1008000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3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2149455" y="1938254"/>
            <a:ext cx="1328797" cy="13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3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8742872" y="1942241"/>
            <a:ext cx="1332000" cy="1335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3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2134111" y="3856859"/>
            <a:ext cx="1344141" cy="1334119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3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8757444" y="3856222"/>
            <a:ext cx="1329739" cy="1332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4" name="Google Shape;94;p3"/>
          <p:cNvGrpSpPr/>
          <p:nvPr/>
        </p:nvGrpSpPr>
        <p:grpSpPr>
          <a:xfrm>
            <a:off x="3624221" y="1938254"/>
            <a:ext cx="4943558" cy="3239165"/>
            <a:chOff x="3900938" y="2038874"/>
            <a:chExt cx="4348359" cy="2960739"/>
          </a:xfrm>
        </p:grpSpPr>
        <p:sp>
          <p:nvSpPr>
            <p:cNvPr id="95" name="Google Shape;95;p3"/>
            <p:cNvSpPr/>
            <p:nvPr/>
          </p:nvSpPr>
          <p:spPr>
            <a:xfrm>
              <a:off x="3900938" y="2038874"/>
              <a:ext cx="2148289" cy="1441702"/>
            </a:xfrm>
            <a:prstGeom prst="roundRect">
              <a:avLst>
                <a:gd name="adj" fmla="val 16667"/>
              </a:avLst>
            </a:prstGeom>
            <a:solidFill>
              <a:srgbClr val="E1945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24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Экстренные тактики</a:t>
              </a:r>
              <a:endParaRPr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3"/>
            <p:cNvSpPr/>
            <p:nvPr/>
          </p:nvSpPr>
          <p:spPr>
            <a:xfrm>
              <a:off x="6101008" y="2038874"/>
              <a:ext cx="2148289" cy="1441702"/>
            </a:xfrm>
            <a:prstGeom prst="roundRect">
              <a:avLst>
                <a:gd name="adj" fmla="val 16667"/>
              </a:avLst>
            </a:prstGeom>
            <a:solidFill>
              <a:srgbClr val="417A8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24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Тактики перемен</a:t>
              </a:r>
              <a:endPara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3"/>
            <p:cNvSpPr/>
            <p:nvPr/>
          </p:nvSpPr>
          <p:spPr>
            <a:xfrm>
              <a:off x="3900938" y="3557911"/>
              <a:ext cx="2148288" cy="1441702"/>
            </a:xfrm>
            <a:prstGeom prst="roundRect">
              <a:avLst>
                <a:gd name="adj" fmla="val 16667"/>
              </a:avLst>
            </a:prstGeom>
            <a:solidFill>
              <a:srgbClr val="88546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24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Тактики развития</a:t>
              </a:r>
              <a:endParaRPr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3"/>
            <p:cNvSpPr/>
            <p:nvPr/>
          </p:nvSpPr>
          <p:spPr>
            <a:xfrm>
              <a:off x="6101006" y="3557911"/>
              <a:ext cx="2148291" cy="1441702"/>
            </a:xfrm>
            <a:prstGeom prst="roundRect">
              <a:avLst>
                <a:gd name="adj" fmla="val 16667"/>
              </a:avLst>
            </a:prstGeom>
            <a:solidFill>
              <a:srgbClr val="91919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24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Тактики исцеления</a:t>
              </a:r>
              <a:endPara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4C2CA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1749" y="0"/>
            <a:ext cx="12192000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4"/>
          <p:cNvSpPr/>
          <p:nvPr/>
        </p:nvSpPr>
        <p:spPr>
          <a:xfrm>
            <a:off x="1145665" y="1320730"/>
            <a:ext cx="10710361" cy="507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Обсуждение тактик! </a:t>
            </a:r>
            <a:endParaRPr sz="4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Прочитайте и подумайте. </a:t>
            </a:r>
            <a:r>
              <a:rPr lang="ru-RU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lang="ru-RU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Мозговой штурм</a:t>
            </a:r>
            <a:r>
              <a:rPr lang="ru-RU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Придумайте как можно больше идей о том, как использовать эти тактики для решения проблем </a:t>
            </a:r>
            <a:r>
              <a:rPr lang="ru-RU" sz="2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СРиУ</a:t>
            </a:r>
            <a:r>
              <a:rPr lang="ru-RU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в нашем контексте. Подумайте о действиях, которые мы могли бы предпринять как отдельные люди, и о действиях, которые мы можем предпринять в рамках группы или организации!  </a:t>
            </a: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Напишите </a:t>
            </a:r>
            <a:r>
              <a:rPr lang="ru-RU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свои идеи на стикерах.  </a:t>
            </a: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6A2AB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1749" y="0"/>
            <a:ext cx="12192000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5"/>
          <p:cNvSpPr txBox="1"/>
          <p:nvPr/>
        </p:nvSpPr>
        <p:spPr>
          <a:xfrm>
            <a:off x="0" y="917528"/>
            <a:ext cx="12192000" cy="2985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Вы хорошо поработали и мы будем рады видеть вас снова!</a:t>
            </a:r>
            <a:endParaRPr sz="2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v-SE" sz="2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Тема следующей сессии: </a:t>
            </a:r>
            <a:br>
              <a:rPr lang="ru-RU" sz="36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36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Наш путь к переменам</a:t>
            </a:r>
            <a:endParaRPr sz="36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7" name="Google Shape;117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95733" y="4346856"/>
            <a:ext cx="1777036" cy="17770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ORBTema2">
  <a:themeElements>
    <a:clrScheme name="FORB NY">
      <a:dk1>
        <a:srgbClr val="000000"/>
      </a:dk1>
      <a:lt1>
        <a:srgbClr val="FFFFFF"/>
      </a:lt1>
      <a:dk2>
        <a:srgbClr val="55495F"/>
      </a:dk2>
      <a:lt2>
        <a:srgbClr val="EDD9BC"/>
      </a:lt2>
      <a:accent1>
        <a:srgbClr val="8E5772"/>
      </a:accent1>
      <a:accent2>
        <a:srgbClr val="DF975E"/>
      </a:accent2>
      <a:accent3>
        <a:srgbClr val="75A8A5"/>
      </a:accent3>
      <a:accent4>
        <a:srgbClr val="4E7D88"/>
      </a:accent4>
      <a:accent5>
        <a:srgbClr val="8E5772"/>
      </a:accent5>
      <a:accent6>
        <a:srgbClr val="574761"/>
      </a:accent6>
      <a:hlink>
        <a:srgbClr val="000000"/>
      </a:hlink>
      <a:folHlink>
        <a:srgbClr val="8D8F8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npassad formgivning">
  <a:themeElements>
    <a:clrScheme name="FORB NY">
      <a:dk1>
        <a:srgbClr val="000000"/>
      </a:dk1>
      <a:lt1>
        <a:srgbClr val="FFFFFF"/>
      </a:lt1>
      <a:dk2>
        <a:srgbClr val="55495F"/>
      </a:dk2>
      <a:lt2>
        <a:srgbClr val="EDD9BC"/>
      </a:lt2>
      <a:accent1>
        <a:srgbClr val="8E5772"/>
      </a:accent1>
      <a:accent2>
        <a:srgbClr val="DF975E"/>
      </a:accent2>
      <a:accent3>
        <a:srgbClr val="75A8A5"/>
      </a:accent3>
      <a:accent4>
        <a:srgbClr val="4E7D88"/>
      </a:accent4>
      <a:accent5>
        <a:srgbClr val="8E5772"/>
      </a:accent5>
      <a:accent6>
        <a:srgbClr val="574761"/>
      </a:accent6>
      <a:hlink>
        <a:srgbClr val="000000"/>
      </a:hlink>
      <a:folHlink>
        <a:srgbClr val="8D8F8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FORBTema2">
  <a:themeElements>
    <a:clrScheme name="FORB NY">
      <a:dk1>
        <a:srgbClr val="000000"/>
      </a:dk1>
      <a:lt1>
        <a:srgbClr val="FFFFFF"/>
      </a:lt1>
      <a:dk2>
        <a:srgbClr val="55495F"/>
      </a:dk2>
      <a:lt2>
        <a:srgbClr val="EDD9BC"/>
      </a:lt2>
      <a:accent1>
        <a:srgbClr val="8E5772"/>
      </a:accent1>
      <a:accent2>
        <a:srgbClr val="DF975E"/>
      </a:accent2>
      <a:accent3>
        <a:srgbClr val="75A8A5"/>
      </a:accent3>
      <a:accent4>
        <a:srgbClr val="4E7D88"/>
      </a:accent4>
      <a:accent5>
        <a:srgbClr val="8E5772"/>
      </a:accent5>
      <a:accent6>
        <a:srgbClr val="574761"/>
      </a:accent6>
      <a:hlink>
        <a:srgbClr val="000000"/>
      </a:hlink>
      <a:folHlink>
        <a:srgbClr val="8D8F8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Anpassad formgivning">
  <a:themeElements>
    <a:clrScheme name="FORB NY">
      <a:dk1>
        <a:srgbClr val="000000"/>
      </a:dk1>
      <a:lt1>
        <a:srgbClr val="FFFFFF"/>
      </a:lt1>
      <a:dk2>
        <a:srgbClr val="55495F"/>
      </a:dk2>
      <a:lt2>
        <a:srgbClr val="EDD9BC"/>
      </a:lt2>
      <a:accent1>
        <a:srgbClr val="8E5772"/>
      </a:accent1>
      <a:accent2>
        <a:srgbClr val="DF975E"/>
      </a:accent2>
      <a:accent3>
        <a:srgbClr val="75A8A5"/>
      </a:accent3>
      <a:accent4>
        <a:srgbClr val="4E7D88"/>
      </a:accent4>
      <a:accent5>
        <a:srgbClr val="8E5772"/>
      </a:accent5>
      <a:accent6>
        <a:srgbClr val="574761"/>
      </a:accent6>
      <a:hlink>
        <a:srgbClr val="000000"/>
      </a:hlink>
      <a:folHlink>
        <a:srgbClr val="8D8F8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FORBTema2">
  <a:themeElements>
    <a:clrScheme name="FORB NY">
      <a:dk1>
        <a:srgbClr val="000000"/>
      </a:dk1>
      <a:lt1>
        <a:srgbClr val="FFFFFF"/>
      </a:lt1>
      <a:dk2>
        <a:srgbClr val="55495F"/>
      </a:dk2>
      <a:lt2>
        <a:srgbClr val="EDD9BC"/>
      </a:lt2>
      <a:accent1>
        <a:srgbClr val="8E5772"/>
      </a:accent1>
      <a:accent2>
        <a:srgbClr val="DF975E"/>
      </a:accent2>
      <a:accent3>
        <a:srgbClr val="75A8A5"/>
      </a:accent3>
      <a:accent4>
        <a:srgbClr val="4E7D88"/>
      </a:accent4>
      <a:accent5>
        <a:srgbClr val="8E5772"/>
      </a:accent5>
      <a:accent6>
        <a:srgbClr val="574761"/>
      </a:accent6>
      <a:hlink>
        <a:srgbClr val="000000"/>
      </a:hlink>
      <a:folHlink>
        <a:srgbClr val="8D8F8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7879760-8d42-4139-817b-a85748325e78">
      <Terms xmlns="http://schemas.microsoft.com/office/infopath/2007/PartnerControls"/>
    </lcf76f155ced4ddcb4097134ff3c332f>
    <_x00c5_r xmlns="27879760-8d42-4139-817b-a85748325e78">2021</_x00c5_r>
    <TaxCatchAll xmlns="007ce96f-f6e4-41e9-bbc1-3453ece26c5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2C33C4E20AE3458EFB343053EF1C08" ma:contentTypeVersion="19" ma:contentTypeDescription="Create a new document." ma:contentTypeScope="" ma:versionID="9757c65b3e8fd4ebd2d3b1808249c369">
  <xsd:schema xmlns:xsd="http://www.w3.org/2001/XMLSchema" xmlns:xs="http://www.w3.org/2001/XMLSchema" xmlns:p="http://schemas.microsoft.com/office/2006/metadata/properties" xmlns:ns2="27879760-8d42-4139-817b-a85748325e78" xmlns:ns3="007ce96f-f6e4-41e9-bbc1-3453ece26c5d" targetNamespace="http://schemas.microsoft.com/office/2006/metadata/properties" ma:root="true" ma:fieldsID="81ad3a5b2062ecc3772d2618ea9ebe9b" ns2:_="" ns3:_="">
    <xsd:import namespace="27879760-8d42-4139-817b-a85748325e78"/>
    <xsd:import namespace="007ce96f-f6e4-41e9-bbc1-3453ece26c5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x00c5_r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879760-8d42-4139-817b-a85748325e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x00c5_r" ma:index="21" nillable="true" ma:displayName="År" ma:default="2021" ma:format="Dropdown" ma:internalName="_x00c5_r">
      <xsd:simpleType>
        <xsd:restriction base="dms:Choice">
          <xsd:enumeration value="2020"/>
          <xsd:enumeration value="2021"/>
          <xsd:enumeration value="2022"/>
          <xsd:enumeration value="2023"/>
          <xsd:enumeration value="2024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7f661701-15ef-4a7c-a7ea-c9e41a1af7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7ce96f-f6e4-41e9-bbc1-3453ece26c5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d99a0077-f199-407e-a3fd-16edb1593583}" ma:internalName="TaxCatchAll" ma:showField="CatchAllData" ma:web="007ce96f-f6e4-41e9-bbc1-3453ece26c5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439B04-9FC4-4DE9-9E78-FFFCEDBC40EC}">
  <ds:schemaRefs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elements/1.1/"/>
    <ds:schemaRef ds:uri="007ce96f-f6e4-41e9-bbc1-3453ece26c5d"/>
    <ds:schemaRef ds:uri="http://schemas.microsoft.com/office/infopath/2007/PartnerControls"/>
    <ds:schemaRef ds:uri="27879760-8d42-4139-817b-a85748325e78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AC6E313-091D-4422-8D43-951D8D7D9F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6C3405-5AAA-4E55-A2A9-C033AFEE3B37}"/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628</Words>
  <Application>Microsoft Office PowerPoint</Application>
  <PresentationFormat>Widescreen</PresentationFormat>
  <Paragraphs>52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FORBTema2</vt:lpstr>
      <vt:lpstr>1_Anpassad formgivning</vt:lpstr>
      <vt:lpstr>4_FORBTema2</vt:lpstr>
      <vt:lpstr>Anpassad formgivning</vt:lpstr>
      <vt:lpstr>3_FORBTema2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FORB Learning Platform;Katherine.Cash@smc.global</dc:creator>
  <cp:lastModifiedBy>Eben Bhujel</cp:lastModifiedBy>
  <cp:revision>5</cp:revision>
  <dcterms:created xsi:type="dcterms:W3CDTF">2021-06-28T12:06:13Z</dcterms:created>
  <dcterms:modified xsi:type="dcterms:W3CDTF">2023-08-16T08:32:56Z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0x010100C32C33C4E20AE3458EFB343053EF1C08</vt:lpwstr>
  </property>
  <property fmtid="{D5CDD505-2E9C-101B-9397-08002B2CF9AE}" pid="3" name="MediaServiceImageTags">
    <vt:lpwstr/>
  </property>
</Properties>
</file>