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5"/>
  </p:notesMasterIdLst>
  <p:handoutMasterIdLst>
    <p:handoutMasterId r:id="rId36"/>
  </p:handoutMasterIdLst>
  <p:sldIdLst>
    <p:sldId id="256" r:id="rId9"/>
    <p:sldId id="373" r:id="rId10"/>
    <p:sldId id="353"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392"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7588A-4300-FA6D-C849-67AD603AF528}" name="Eben Bhujel" initials="EB" userId="S::ebh@stefanus.no::0f9db9ec-00ad-46b6-9b96-35db36e90a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2"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 clrIdx="9">
    <p:extLst>
      <p:ext uri="{19B8F6BF-5375-455C-9EA6-DF929625EA0E}">
        <p15:presenceInfo xmlns:p15="http://schemas.microsoft.com/office/powerpoint/2012/main" userId="S::katherine.cash_smc.global#ext#@stefanusalliansen.onmicrosoft.com::c8443033-ba39-4d66-bc55-3451e72e1980" providerId="AD"/>
      </p:ext>
    </p:extLst>
  </p:cmAuthor>
  <p:cmAuthor id="4" name="Viktoria Myrén" initials="VM [4]" lastIdx="1" clrIdx="3"/>
  <p:cmAuthor id="11" name="Katherine Cash" initials="KC [2]" lastIdx="33" clrIdx="10">
    <p:extLst>
      <p:ext uri="{19B8F6BF-5375-455C-9EA6-DF929625EA0E}">
        <p15:presenceInfo xmlns:p15="http://schemas.microsoft.com/office/powerpoint/2012/main" userId="S::Katherine.Cash@smc.global::f7797b46-2b2d-4b8f-b225-8c373fe2af75"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DAB87-6C0F-45B9-A485-367C26D54D07}" v="2" dt="2023-11-15T09:12:16.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4" autoAdjust="0"/>
    <p:restoredTop sz="56169" autoAdjust="0"/>
  </p:normalViewPr>
  <p:slideViewPr>
    <p:cSldViewPr snapToGrid="0">
      <p:cViewPr varScale="1">
        <p:scale>
          <a:sx n="64" d="100"/>
          <a:sy n="64" d="100"/>
        </p:scale>
        <p:origin x="1128" y="60"/>
      </p:cViewPr>
      <p:guideLst>
        <p:guide orient="horz" pos="2160"/>
        <p:guide pos="3863"/>
      </p:guideLst>
    </p:cSldViewPr>
  </p:slideViewPr>
  <p:outlineViewPr>
    <p:cViewPr>
      <p:scale>
        <a:sx n="33" d="100"/>
        <a:sy n="33" d="100"/>
      </p:scale>
      <p:origin x="0" y="0"/>
    </p:cViewPr>
  </p:outlineViewPr>
  <p:notesTextViewPr>
    <p:cViewPr>
      <p:scale>
        <a:sx n="1" d="1"/>
        <a:sy n="1" d="1"/>
      </p:scale>
      <p:origin x="0" y="-1152"/>
    </p:cViewPr>
  </p:notesTextViewPr>
  <p:sorterViewPr>
    <p:cViewPr>
      <p:scale>
        <a:sx n="66" d="100"/>
        <a:sy n="66" d="100"/>
      </p:scale>
      <p:origin x="0" y="1374"/>
    </p:cViewPr>
  </p:sorterViewPr>
  <p:notesViewPr>
    <p:cSldViewPr snapToGrid="0">
      <p:cViewPr varScale="1">
        <p:scale>
          <a:sx n="97" d="100"/>
          <a:sy n="97" d="100"/>
        </p:scale>
        <p:origin x="36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n Bhujel" userId="0f9db9ec-00ad-46b6-9b96-35db36e90aee" providerId="ADAL" clId="{9F1DAB87-6C0F-45B9-A485-367C26D54D07}"/>
    <pc:docChg chg="modSld">
      <pc:chgData name="Eben Bhujel" userId="0f9db9ec-00ad-46b6-9b96-35db36e90aee" providerId="ADAL" clId="{9F1DAB87-6C0F-45B9-A485-367C26D54D07}" dt="2023-11-15T09:18:07.123" v="63" actId="1076"/>
      <pc:docMkLst>
        <pc:docMk/>
      </pc:docMkLst>
      <pc:sldChg chg="modSp mod">
        <pc:chgData name="Eben Bhujel" userId="0f9db9ec-00ad-46b6-9b96-35db36e90aee" providerId="ADAL" clId="{9F1DAB87-6C0F-45B9-A485-367C26D54D07}" dt="2023-11-15T09:08:47.749" v="7" actId="404"/>
        <pc:sldMkLst>
          <pc:docMk/>
          <pc:sldMk cId="824896620" sldId="401"/>
        </pc:sldMkLst>
        <pc:spChg chg="mod">
          <ac:chgData name="Eben Bhujel" userId="0f9db9ec-00ad-46b6-9b96-35db36e90aee" providerId="ADAL" clId="{9F1DAB87-6C0F-45B9-A485-367C26D54D07}" dt="2023-11-15T09:08:47.749" v="7" actId="404"/>
          <ac:spMkLst>
            <pc:docMk/>
            <pc:sldMk cId="824896620" sldId="401"/>
            <ac:spMk id="7" creationId="{79E0CF2B-FEDB-4EBE-95E3-E3F46250FCB6}"/>
          </ac:spMkLst>
        </pc:spChg>
        <pc:spChg chg="mod">
          <ac:chgData name="Eben Bhujel" userId="0f9db9ec-00ad-46b6-9b96-35db36e90aee" providerId="ADAL" clId="{9F1DAB87-6C0F-45B9-A485-367C26D54D07}" dt="2023-11-15T09:08:35.186" v="5" actId="255"/>
          <ac:spMkLst>
            <pc:docMk/>
            <pc:sldMk cId="824896620" sldId="401"/>
            <ac:spMk id="8" creationId="{C9FD7C6A-DAAE-448A-9935-21A49A860EBB}"/>
          </ac:spMkLst>
        </pc:spChg>
      </pc:sldChg>
      <pc:sldChg chg="modSp mod">
        <pc:chgData name="Eben Bhujel" userId="0f9db9ec-00ad-46b6-9b96-35db36e90aee" providerId="ADAL" clId="{9F1DAB87-6C0F-45B9-A485-367C26D54D07}" dt="2023-11-15T09:10:12.224" v="14" actId="1076"/>
        <pc:sldMkLst>
          <pc:docMk/>
          <pc:sldMk cId="3412239597" sldId="402"/>
        </pc:sldMkLst>
        <pc:spChg chg="mod">
          <ac:chgData name="Eben Bhujel" userId="0f9db9ec-00ad-46b6-9b96-35db36e90aee" providerId="ADAL" clId="{9F1DAB87-6C0F-45B9-A485-367C26D54D07}" dt="2023-11-15T09:10:12.224" v="14" actId="1076"/>
          <ac:spMkLst>
            <pc:docMk/>
            <pc:sldMk cId="3412239597" sldId="402"/>
            <ac:spMk id="5" creationId="{47D848D8-E0BB-4F4A-A990-B293515F6BF9}"/>
          </ac:spMkLst>
        </pc:spChg>
        <pc:spChg chg="mod">
          <ac:chgData name="Eben Bhujel" userId="0f9db9ec-00ad-46b6-9b96-35db36e90aee" providerId="ADAL" clId="{9F1DAB87-6C0F-45B9-A485-367C26D54D07}" dt="2023-11-15T09:09:17.099" v="11" actId="404"/>
          <ac:spMkLst>
            <pc:docMk/>
            <pc:sldMk cId="3412239597" sldId="402"/>
            <ac:spMk id="6" creationId="{275169EC-1A29-4DA1-862D-CDEFBC0EDEAF}"/>
          </ac:spMkLst>
        </pc:spChg>
      </pc:sldChg>
      <pc:sldChg chg="modSp mod">
        <pc:chgData name="Eben Bhujel" userId="0f9db9ec-00ad-46b6-9b96-35db36e90aee" providerId="ADAL" clId="{9F1DAB87-6C0F-45B9-A485-367C26D54D07}" dt="2023-11-15T09:11:03.128" v="15" actId="404"/>
        <pc:sldMkLst>
          <pc:docMk/>
          <pc:sldMk cId="2502350058" sldId="403"/>
        </pc:sldMkLst>
        <pc:spChg chg="mod">
          <ac:chgData name="Eben Bhujel" userId="0f9db9ec-00ad-46b6-9b96-35db36e90aee" providerId="ADAL" clId="{9F1DAB87-6C0F-45B9-A485-367C26D54D07}" dt="2023-11-15T09:11:03.128" v="15" actId="404"/>
          <ac:spMkLst>
            <pc:docMk/>
            <pc:sldMk cId="2502350058" sldId="403"/>
            <ac:spMk id="10" creationId="{ABADF664-9FB2-64DB-4847-F7197FEB58FD}"/>
          </ac:spMkLst>
        </pc:spChg>
      </pc:sldChg>
      <pc:sldChg chg="modSp">
        <pc:chgData name="Eben Bhujel" userId="0f9db9ec-00ad-46b6-9b96-35db36e90aee" providerId="ADAL" clId="{9F1DAB87-6C0F-45B9-A485-367C26D54D07}" dt="2023-11-15T09:12:16.054" v="17" actId="20578"/>
        <pc:sldMkLst>
          <pc:docMk/>
          <pc:sldMk cId="1281380897" sldId="406"/>
        </pc:sldMkLst>
        <pc:spChg chg="mod">
          <ac:chgData name="Eben Bhujel" userId="0f9db9ec-00ad-46b6-9b96-35db36e90aee" providerId="ADAL" clId="{9F1DAB87-6C0F-45B9-A485-367C26D54D07}" dt="2023-11-15T09:12:16.054" v="17" actId="20578"/>
          <ac:spMkLst>
            <pc:docMk/>
            <pc:sldMk cId="1281380897" sldId="406"/>
            <ac:spMk id="11" creationId="{BACC6B53-53D7-4029-B249-F47407EEEAB0}"/>
          </ac:spMkLst>
        </pc:spChg>
      </pc:sldChg>
      <pc:sldChg chg="modSp mod">
        <pc:chgData name="Eben Bhujel" userId="0f9db9ec-00ad-46b6-9b96-35db36e90aee" providerId="ADAL" clId="{9F1DAB87-6C0F-45B9-A485-367C26D54D07}" dt="2023-11-15T09:12:41.958" v="21" actId="404"/>
        <pc:sldMkLst>
          <pc:docMk/>
          <pc:sldMk cId="3377266296" sldId="407"/>
        </pc:sldMkLst>
        <pc:spChg chg="mod">
          <ac:chgData name="Eben Bhujel" userId="0f9db9ec-00ad-46b6-9b96-35db36e90aee" providerId="ADAL" clId="{9F1DAB87-6C0F-45B9-A485-367C26D54D07}" dt="2023-11-15T09:12:35.573" v="18" actId="404"/>
          <ac:spMkLst>
            <pc:docMk/>
            <pc:sldMk cId="3377266296" sldId="407"/>
            <ac:spMk id="9" creationId="{F409C4DB-6327-4921-A5AF-9D7923C01A8A}"/>
          </ac:spMkLst>
        </pc:spChg>
        <pc:spChg chg="mod">
          <ac:chgData name="Eben Bhujel" userId="0f9db9ec-00ad-46b6-9b96-35db36e90aee" providerId="ADAL" clId="{9F1DAB87-6C0F-45B9-A485-367C26D54D07}" dt="2023-11-15T09:12:37.392" v="19" actId="404"/>
          <ac:spMkLst>
            <pc:docMk/>
            <pc:sldMk cId="3377266296" sldId="407"/>
            <ac:spMk id="10" creationId="{CCCA97F5-033B-4B2F-815F-1689F89AAB26}"/>
          </ac:spMkLst>
        </pc:spChg>
        <pc:spChg chg="mod">
          <ac:chgData name="Eben Bhujel" userId="0f9db9ec-00ad-46b6-9b96-35db36e90aee" providerId="ADAL" clId="{9F1DAB87-6C0F-45B9-A485-367C26D54D07}" dt="2023-11-15T09:12:39.683" v="20" actId="404"/>
          <ac:spMkLst>
            <pc:docMk/>
            <pc:sldMk cId="3377266296" sldId="407"/>
            <ac:spMk id="11" creationId="{E7339BD4-88D7-4BEC-8490-78E401F6CA55}"/>
          </ac:spMkLst>
        </pc:spChg>
        <pc:spChg chg="mod">
          <ac:chgData name="Eben Bhujel" userId="0f9db9ec-00ad-46b6-9b96-35db36e90aee" providerId="ADAL" clId="{9F1DAB87-6C0F-45B9-A485-367C26D54D07}" dt="2023-11-15T09:12:41.958" v="21" actId="404"/>
          <ac:spMkLst>
            <pc:docMk/>
            <pc:sldMk cId="3377266296" sldId="407"/>
            <ac:spMk id="12" creationId="{CD221BCF-F43E-4C82-911C-C077E5EF2BFE}"/>
          </ac:spMkLst>
        </pc:spChg>
      </pc:sldChg>
      <pc:sldChg chg="modSp mod">
        <pc:chgData name="Eben Bhujel" userId="0f9db9ec-00ad-46b6-9b96-35db36e90aee" providerId="ADAL" clId="{9F1DAB87-6C0F-45B9-A485-367C26D54D07}" dt="2023-11-15T09:13:26.723" v="26" actId="404"/>
        <pc:sldMkLst>
          <pc:docMk/>
          <pc:sldMk cId="2192450914" sldId="409"/>
        </pc:sldMkLst>
        <pc:spChg chg="mod">
          <ac:chgData name="Eben Bhujel" userId="0f9db9ec-00ad-46b6-9b96-35db36e90aee" providerId="ADAL" clId="{9F1DAB87-6C0F-45B9-A485-367C26D54D07}" dt="2023-11-15T09:13:26.723" v="26" actId="404"/>
          <ac:spMkLst>
            <pc:docMk/>
            <pc:sldMk cId="2192450914" sldId="409"/>
            <ac:spMk id="16" creationId="{AD7918AC-22B9-134E-8D20-E02B8876AEB7}"/>
          </ac:spMkLst>
        </pc:spChg>
        <pc:spChg chg="mod">
          <ac:chgData name="Eben Bhujel" userId="0f9db9ec-00ad-46b6-9b96-35db36e90aee" providerId="ADAL" clId="{9F1DAB87-6C0F-45B9-A485-367C26D54D07}" dt="2023-11-15T09:13:21.708" v="25" actId="404"/>
          <ac:spMkLst>
            <pc:docMk/>
            <pc:sldMk cId="2192450914" sldId="409"/>
            <ac:spMk id="17" creationId="{289BFBCB-B4EA-4040-BA09-B74549214317}"/>
          </ac:spMkLst>
        </pc:spChg>
        <pc:spChg chg="mod">
          <ac:chgData name="Eben Bhujel" userId="0f9db9ec-00ad-46b6-9b96-35db36e90aee" providerId="ADAL" clId="{9F1DAB87-6C0F-45B9-A485-367C26D54D07}" dt="2023-11-15T09:13:16.495" v="24" actId="404"/>
          <ac:spMkLst>
            <pc:docMk/>
            <pc:sldMk cId="2192450914" sldId="409"/>
            <ac:spMk id="18" creationId="{571EB93D-59F9-FE47-8E29-FCCE351A7EB0}"/>
          </ac:spMkLst>
        </pc:spChg>
        <pc:spChg chg="mod">
          <ac:chgData name="Eben Bhujel" userId="0f9db9ec-00ad-46b6-9b96-35db36e90aee" providerId="ADAL" clId="{9F1DAB87-6C0F-45B9-A485-367C26D54D07}" dt="2023-11-15T09:13:06.826" v="23" actId="404"/>
          <ac:spMkLst>
            <pc:docMk/>
            <pc:sldMk cId="2192450914" sldId="409"/>
            <ac:spMk id="19" creationId="{01FAAB7F-FB79-7F4D-9868-44267F1D6D49}"/>
          </ac:spMkLst>
        </pc:spChg>
      </pc:sldChg>
      <pc:sldChg chg="modSp mod">
        <pc:chgData name="Eben Bhujel" userId="0f9db9ec-00ad-46b6-9b96-35db36e90aee" providerId="ADAL" clId="{9F1DAB87-6C0F-45B9-A485-367C26D54D07}" dt="2023-11-15T09:14:09.168" v="31" actId="404"/>
        <pc:sldMkLst>
          <pc:docMk/>
          <pc:sldMk cId="3849967087" sldId="410"/>
        </pc:sldMkLst>
        <pc:spChg chg="mod">
          <ac:chgData name="Eben Bhujel" userId="0f9db9ec-00ad-46b6-9b96-35db36e90aee" providerId="ADAL" clId="{9F1DAB87-6C0F-45B9-A485-367C26D54D07}" dt="2023-11-15T09:13:50.655" v="27" actId="404"/>
          <ac:spMkLst>
            <pc:docMk/>
            <pc:sldMk cId="3849967087" sldId="410"/>
            <ac:spMk id="22" creationId="{3BD94969-DDAB-4763-ACA1-A753388E45B0}"/>
          </ac:spMkLst>
        </pc:spChg>
        <pc:spChg chg="mod">
          <ac:chgData name="Eben Bhujel" userId="0f9db9ec-00ad-46b6-9b96-35db36e90aee" providerId="ADAL" clId="{9F1DAB87-6C0F-45B9-A485-367C26D54D07}" dt="2023-11-15T09:13:56.803" v="28" actId="404"/>
          <ac:spMkLst>
            <pc:docMk/>
            <pc:sldMk cId="3849967087" sldId="410"/>
            <ac:spMk id="23" creationId="{1CF543A3-3372-4E96-99C4-B256F7283327}"/>
          </ac:spMkLst>
        </pc:spChg>
        <pc:spChg chg="mod">
          <ac:chgData name="Eben Bhujel" userId="0f9db9ec-00ad-46b6-9b96-35db36e90aee" providerId="ADAL" clId="{9F1DAB87-6C0F-45B9-A485-367C26D54D07}" dt="2023-11-15T09:14:02.652" v="29" actId="404"/>
          <ac:spMkLst>
            <pc:docMk/>
            <pc:sldMk cId="3849967087" sldId="410"/>
            <ac:spMk id="24" creationId="{EEA6E5B6-0CD4-4E5E-AD87-122F21911DA2}"/>
          </ac:spMkLst>
        </pc:spChg>
        <pc:spChg chg="mod">
          <ac:chgData name="Eben Bhujel" userId="0f9db9ec-00ad-46b6-9b96-35db36e90aee" providerId="ADAL" clId="{9F1DAB87-6C0F-45B9-A485-367C26D54D07}" dt="2023-11-15T09:14:09.168" v="31" actId="404"/>
          <ac:spMkLst>
            <pc:docMk/>
            <pc:sldMk cId="3849967087" sldId="410"/>
            <ac:spMk id="25" creationId="{A8844985-4EB7-4D66-8077-983335FCC7BE}"/>
          </ac:spMkLst>
        </pc:spChg>
      </pc:sldChg>
      <pc:sldChg chg="modSp mod">
        <pc:chgData name="Eben Bhujel" userId="0f9db9ec-00ad-46b6-9b96-35db36e90aee" providerId="ADAL" clId="{9F1DAB87-6C0F-45B9-A485-367C26D54D07}" dt="2023-11-15T09:14:41.439" v="35" actId="404"/>
        <pc:sldMkLst>
          <pc:docMk/>
          <pc:sldMk cId="3146390629" sldId="411"/>
        </pc:sldMkLst>
        <pc:spChg chg="mod">
          <ac:chgData name="Eben Bhujel" userId="0f9db9ec-00ad-46b6-9b96-35db36e90aee" providerId="ADAL" clId="{9F1DAB87-6C0F-45B9-A485-367C26D54D07}" dt="2023-11-15T09:14:23.520" v="32" actId="404"/>
          <ac:spMkLst>
            <pc:docMk/>
            <pc:sldMk cId="3146390629" sldId="411"/>
            <ac:spMk id="4" creationId="{5EF748AC-0019-4956-B823-B6203DF5BA49}"/>
          </ac:spMkLst>
        </pc:spChg>
        <pc:spChg chg="mod">
          <ac:chgData name="Eben Bhujel" userId="0f9db9ec-00ad-46b6-9b96-35db36e90aee" providerId="ADAL" clId="{9F1DAB87-6C0F-45B9-A485-367C26D54D07}" dt="2023-11-15T09:14:30.141" v="33" actId="404"/>
          <ac:spMkLst>
            <pc:docMk/>
            <pc:sldMk cId="3146390629" sldId="411"/>
            <ac:spMk id="5" creationId="{ECAB8E5C-F24F-4993-9511-E63F2A925848}"/>
          </ac:spMkLst>
        </pc:spChg>
        <pc:spChg chg="mod">
          <ac:chgData name="Eben Bhujel" userId="0f9db9ec-00ad-46b6-9b96-35db36e90aee" providerId="ADAL" clId="{9F1DAB87-6C0F-45B9-A485-367C26D54D07}" dt="2023-11-15T09:14:35.524" v="34" actId="404"/>
          <ac:spMkLst>
            <pc:docMk/>
            <pc:sldMk cId="3146390629" sldId="411"/>
            <ac:spMk id="6" creationId="{B04ADF60-B573-479B-BD2B-D7A16C8A89B6}"/>
          </ac:spMkLst>
        </pc:spChg>
        <pc:spChg chg="mod">
          <ac:chgData name="Eben Bhujel" userId="0f9db9ec-00ad-46b6-9b96-35db36e90aee" providerId="ADAL" clId="{9F1DAB87-6C0F-45B9-A485-367C26D54D07}" dt="2023-11-15T09:14:41.439" v="35" actId="404"/>
          <ac:spMkLst>
            <pc:docMk/>
            <pc:sldMk cId="3146390629" sldId="411"/>
            <ac:spMk id="7" creationId="{DC580A42-8643-4F82-B775-8AEF29C632FA}"/>
          </ac:spMkLst>
        </pc:spChg>
      </pc:sldChg>
      <pc:sldChg chg="modSp mod">
        <pc:chgData name="Eben Bhujel" userId="0f9db9ec-00ad-46b6-9b96-35db36e90aee" providerId="ADAL" clId="{9F1DAB87-6C0F-45B9-A485-367C26D54D07}" dt="2023-11-15T09:15:12.451" v="42" actId="404"/>
        <pc:sldMkLst>
          <pc:docMk/>
          <pc:sldMk cId="1813048856" sldId="412"/>
        </pc:sldMkLst>
        <pc:spChg chg="mod">
          <ac:chgData name="Eben Bhujel" userId="0f9db9ec-00ad-46b6-9b96-35db36e90aee" providerId="ADAL" clId="{9F1DAB87-6C0F-45B9-A485-367C26D54D07}" dt="2023-11-15T09:14:53.639" v="36" actId="404"/>
          <ac:spMkLst>
            <pc:docMk/>
            <pc:sldMk cId="1813048856" sldId="412"/>
            <ac:spMk id="7" creationId="{C486AF73-A74D-43E5-DCB5-B8B720F7ADD7}"/>
          </ac:spMkLst>
        </pc:spChg>
        <pc:spChg chg="mod">
          <ac:chgData name="Eben Bhujel" userId="0f9db9ec-00ad-46b6-9b96-35db36e90aee" providerId="ADAL" clId="{9F1DAB87-6C0F-45B9-A485-367C26D54D07}" dt="2023-11-15T09:15:04.012" v="39" actId="404"/>
          <ac:spMkLst>
            <pc:docMk/>
            <pc:sldMk cId="1813048856" sldId="412"/>
            <ac:spMk id="11" creationId="{634F0ED0-A122-3254-9A4A-31F49E133F6B}"/>
          </ac:spMkLst>
        </pc:spChg>
        <pc:spChg chg="mod">
          <ac:chgData name="Eben Bhujel" userId="0f9db9ec-00ad-46b6-9b96-35db36e90aee" providerId="ADAL" clId="{9F1DAB87-6C0F-45B9-A485-367C26D54D07}" dt="2023-11-15T09:15:09.404" v="40" actId="404"/>
          <ac:spMkLst>
            <pc:docMk/>
            <pc:sldMk cId="1813048856" sldId="412"/>
            <ac:spMk id="12" creationId="{72284F73-DCF1-B877-3CCC-5872029E49E4}"/>
          </ac:spMkLst>
        </pc:spChg>
        <pc:spChg chg="mod">
          <ac:chgData name="Eben Bhujel" userId="0f9db9ec-00ad-46b6-9b96-35db36e90aee" providerId="ADAL" clId="{9F1DAB87-6C0F-45B9-A485-367C26D54D07}" dt="2023-11-15T09:15:12.451" v="42" actId="404"/>
          <ac:spMkLst>
            <pc:docMk/>
            <pc:sldMk cId="1813048856" sldId="412"/>
            <ac:spMk id="13" creationId="{4BC89C0B-A607-75EE-F9D8-121264965B13}"/>
          </ac:spMkLst>
        </pc:spChg>
      </pc:sldChg>
      <pc:sldChg chg="modSp mod">
        <pc:chgData name="Eben Bhujel" userId="0f9db9ec-00ad-46b6-9b96-35db36e90aee" providerId="ADAL" clId="{9F1DAB87-6C0F-45B9-A485-367C26D54D07}" dt="2023-11-15T09:18:07.123" v="63" actId="1076"/>
        <pc:sldMkLst>
          <pc:docMk/>
          <pc:sldMk cId="3620090060" sldId="413"/>
        </pc:sldMkLst>
        <pc:spChg chg="mod">
          <ac:chgData name="Eben Bhujel" userId="0f9db9ec-00ad-46b6-9b96-35db36e90aee" providerId="ADAL" clId="{9F1DAB87-6C0F-45B9-A485-367C26D54D07}" dt="2023-11-15T09:15:31.286" v="45" actId="404"/>
          <ac:spMkLst>
            <pc:docMk/>
            <pc:sldMk cId="3620090060" sldId="413"/>
            <ac:spMk id="11" creationId="{E7C9A1A0-B789-4BB1-BF7D-1B2D3E0987E0}"/>
          </ac:spMkLst>
        </pc:spChg>
        <pc:spChg chg="mod">
          <ac:chgData name="Eben Bhujel" userId="0f9db9ec-00ad-46b6-9b96-35db36e90aee" providerId="ADAL" clId="{9F1DAB87-6C0F-45B9-A485-367C26D54D07}" dt="2023-11-15T09:16:41.885" v="58" actId="1076"/>
          <ac:spMkLst>
            <pc:docMk/>
            <pc:sldMk cId="3620090060" sldId="413"/>
            <ac:spMk id="12" creationId="{7F156579-3274-4727-A789-F6B4D8C8D68B}"/>
          </ac:spMkLst>
        </pc:spChg>
        <pc:spChg chg="mod">
          <ac:chgData name="Eben Bhujel" userId="0f9db9ec-00ad-46b6-9b96-35db36e90aee" providerId="ADAL" clId="{9F1DAB87-6C0F-45B9-A485-367C26D54D07}" dt="2023-11-15T09:15:49.753" v="49" actId="404"/>
          <ac:spMkLst>
            <pc:docMk/>
            <pc:sldMk cId="3620090060" sldId="413"/>
            <ac:spMk id="13" creationId="{7478BC2B-B27F-456E-919F-FA49B5C17BF0}"/>
          </ac:spMkLst>
        </pc:spChg>
        <pc:spChg chg="mod">
          <ac:chgData name="Eben Bhujel" userId="0f9db9ec-00ad-46b6-9b96-35db36e90aee" providerId="ADAL" clId="{9F1DAB87-6C0F-45B9-A485-367C26D54D07}" dt="2023-11-15T09:17:19.472" v="60" actId="1076"/>
          <ac:spMkLst>
            <pc:docMk/>
            <pc:sldMk cId="3620090060" sldId="413"/>
            <ac:spMk id="14" creationId="{28591C03-7EAF-45C2-B26E-CD81CCFE2CE7}"/>
          </ac:spMkLst>
        </pc:spChg>
        <pc:spChg chg="mod">
          <ac:chgData name="Eben Bhujel" userId="0f9db9ec-00ad-46b6-9b96-35db36e90aee" providerId="ADAL" clId="{9F1DAB87-6C0F-45B9-A485-367C26D54D07}" dt="2023-11-15T09:16:13.916" v="54" actId="404"/>
          <ac:spMkLst>
            <pc:docMk/>
            <pc:sldMk cId="3620090060" sldId="413"/>
            <ac:spMk id="15" creationId="{82D67C5E-B36F-4B77-883C-66E824E40A88}"/>
          </ac:spMkLst>
        </pc:spChg>
        <pc:spChg chg="mod">
          <ac:chgData name="Eben Bhujel" userId="0f9db9ec-00ad-46b6-9b96-35db36e90aee" providerId="ADAL" clId="{9F1DAB87-6C0F-45B9-A485-367C26D54D07}" dt="2023-11-15T09:16:05.678" v="52" actId="404"/>
          <ac:spMkLst>
            <pc:docMk/>
            <pc:sldMk cId="3620090060" sldId="413"/>
            <ac:spMk id="16" creationId="{F98ACBCC-476F-4F07-9B28-A2041ED26E11}"/>
          </ac:spMkLst>
        </pc:spChg>
        <pc:spChg chg="mod">
          <ac:chgData name="Eben Bhujel" userId="0f9db9ec-00ad-46b6-9b96-35db36e90aee" providerId="ADAL" clId="{9F1DAB87-6C0F-45B9-A485-367C26D54D07}" dt="2023-11-15T09:18:07.123" v="63" actId="1076"/>
          <ac:spMkLst>
            <pc:docMk/>
            <pc:sldMk cId="3620090060" sldId="413"/>
            <ac:spMk id="18" creationId="{62286048-881D-4622-B95A-9D08A93F589D}"/>
          </ac:spMkLst>
        </pc:spChg>
        <pc:spChg chg="mod">
          <ac:chgData name="Eben Bhujel" userId="0f9db9ec-00ad-46b6-9b96-35db36e90aee" providerId="ADAL" clId="{9F1DAB87-6C0F-45B9-A485-367C26D54D07}" dt="2023-11-15T09:17:44.895" v="62" actId="1076"/>
          <ac:spMkLst>
            <pc:docMk/>
            <pc:sldMk cId="3620090060" sldId="413"/>
            <ac:spMk id="19" creationId="{5A431B2F-6638-46A3-BB33-00AE970D1B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2023-11-27</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2023-11-27</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1</a:t>
            </a:fld>
            <a:endParaRPr lang="en-GB" dirty="0"/>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pPr/>
              <a:t>2023-11-27</a:t>
            </a:fld>
            <a:endParaRPr lang="en-GB" dirty="0"/>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এই ধরনের সমস্যাগুলির বিভিন্ন অন্তর্নিহিত কারণ রয়েছে যেগুলি এই সমস্যাগুলোর জন্য দায়ী। এই অন্তর্নিহিত কারণগুলি হতে </a:t>
            </a:r>
            <a:r>
              <a:rPr lang="as-IN">
                <a:latin typeface="SolaimanLipi" pitchFamily="65" charset="0"/>
                <a:ea typeface="Nirmala UI" panose="020B0502040204020203" pitchFamily="34" charset="0"/>
                <a:cs typeface="SolaimanLipi" pitchFamily="65" charset="0"/>
              </a:rPr>
              <a:t>পারে:</a:t>
            </a:r>
            <a:endParaRPr lang="as-IN"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মানুষের </a:t>
            </a:r>
            <a:r>
              <a:rPr lang="as-IN" dirty="0">
                <a:latin typeface="SolaimanLipi" pitchFamily="65" charset="0"/>
                <a:ea typeface="Nirmala UI" panose="020B0502040204020203" pitchFamily="34" charset="0"/>
                <a:cs typeface="SolaimanLipi" pitchFamily="65" charset="0"/>
              </a:rPr>
              <a:t>সমস্যাযুক্ত মনোভাব,</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সমস্যাযুক্ত </a:t>
            </a:r>
            <a:r>
              <a:rPr lang="as-IN" dirty="0">
                <a:latin typeface="SolaimanLipi" pitchFamily="65" charset="0"/>
                <a:ea typeface="Nirmala UI" panose="020B0502040204020203" pitchFamily="34" charset="0"/>
                <a:cs typeface="SolaimanLipi" pitchFamily="65" charset="0"/>
              </a:rPr>
              <a:t>আচরণ - মানুষ যা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সমস্যাযুক্ত </a:t>
            </a:r>
            <a:r>
              <a:rPr lang="as-IN" dirty="0">
                <a:latin typeface="SolaimanLipi" pitchFamily="65" charset="0"/>
                <a:ea typeface="Nirmala UI" panose="020B0502040204020203" pitchFamily="34" charset="0"/>
                <a:cs typeface="SolaimanLipi" pitchFamily="65" charset="0"/>
              </a:rPr>
              <a:t>আইন, নিয়ম কিংবা নীতি।</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এই ধরনের মনোভাব, আচরণ এবং নিয়ম একত্রিতভাবে সমস্যাগুলো সৃষ্টি করে। তাই যদি হয় তাহলে আমরা কি আসলে চিহ্নিত সমস্যাটির সাথে সম্পর্কিত কোন নির্দিষ্ট মনোভাব, আচরণ বা নিয়ম পরিবর্তন করতে চাই?</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932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আমাদের উদাহরণটির ক্ষেত্রে বলা যেতে পারে যে ‘ভিন্ন সম্প্রদায়ের শিশুদের সাথে বন্ধুত্ব হওয়ার বিষয়ে অভিভাবকদের নেতিবাচক মনোভাব রয়েছে’, বা ‘স্কুলটি ভিন্ন ভিন্ন বিশ্বাসকেন্দ্রিক সম্প্রদায়গুলোর শিশুদের মধ্যে উত্যক্ত করার প্রবণতার বিষয়ে উদাসীন’, বা ‘একজন স্থানীয় ধর্মীয় নেতা বলেছেন যে ভিন্ন সম্প্রদায়ের শিশুদের মধ্যে বন্ধুত্ব সমর্থন করা উচিত নয়</a:t>
            </a:r>
            <a:r>
              <a:rPr lang="as-IN">
                <a:latin typeface="SolaimanLipi" pitchFamily="65" charset="0"/>
                <a:ea typeface="Nirmala UI" panose="020B0502040204020203" pitchFamily="34" charset="0"/>
                <a:cs typeface="SolaimanLipi" pitchFamily="65" charset="0"/>
              </a:rPr>
              <a:t>’। </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এগুলি </a:t>
            </a:r>
            <a:r>
              <a:rPr lang="as-IN" dirty="0">
                <a:latin typeface="SolaimanLipi" pitchFamily="65" charset="0"/>
                <a:ea typeface="Nirmala UI" panose="020B0502040204020203" pitchFamily="34" charset="0"/>
                <a:cs typeface="SolaimanLipi" pitchFamily="65" charset="0"/>
              </a:rPr>
              <a:t>হল মনোভাব, আচরণ এবং নিয়ম যা সমস্যাগুলো সৃষ্টির জন্য দায়ী।</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71351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আমাদের গন্তব্য</a:t>
            </a:r>
          </a:p>
          <a:p>
            <a:r>
              <a:rPr lang="as-IN" dirty="0">
                <a:latin typeface="SolaimanLipi" pitchFamily="65" charset="0"/>
                <a:ea typeface="Nirmala UI" panose="020B0502040204020203" pitchFamily="34" charset="0"/>
                <a:cs typeface="SolaimanLipi" pitchFamily="65" charset="0"/>
              </a:rPr>
              <a:t>পরিবর্তনের তাগিদে যাত্রার সময় জানাটা জরুরী যে আমরা কোথায় যেতে চাই!</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কিন্তু, গন্তব্য নির্ধারণ করাটা খানিকটা জটিল। আমরা সবাই শান্তি, ন্যায়বিচার ও বৈষম্যহীনতার একটা অবস্থানে পৌঁছাতে চাই! কিন্তু নির্দিষ্ট একটি সময়সীমার মধ্যে আমরা কী অর্জন করতে পারি সে সম্পর্কে আমাদের দৃঢ় এবং বাস্তববাদী হতে হবে।</a:t>
            </a:r>
          </a:p>
          <a:p>
            <a:endParaRPr lang="as-IN" dirty="0">
              <a:latin typeface="SolaimanLipi" pitchFamily="65" charset="0"/>
              <a:ea typeface="Nirmala UI" panose="020B0502040204020203" pitchFamily="34" charset="0"/>
              <a:cs typeface="SolaimanLipi" pitchFamily="65" charset="0"/>
            </a:endParaRPr>
          </a:p>
          <a:p>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20319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যেমন আমাদের একটা লক্ষ্য এমন হতে পারে যে ‘ভিন্ন ভিন্ন বিশ্বাসকেন্দ্রিক সম্প্রদায়ের শিশুদের মধ্যে বন্ধুত্ব থাকতে হবে’। এই লক্ষ্য অর্জনের জন্য পুরাতন ও নেতিবাচক মনোভাব, আচরণ বা নিয়মের পরিবর্তে কী ধরনের নতুন মনোভাব, আচরণ বা নিয়ম দেখতে চাই তা নিয়ে আমরা চিন্তা করতে </a:t>
            </a:r>
            <a:r>
              <a:rPr lang="as-IN">
                <a:latin typeface="SolaimanLipi" pitchFamily="65" charset="0"/>
                <a:ea typeface="Nirmala UI" panose="020B0502040204020203" pitchFamily="34" charset="0"/>
                <a:cs typeface="SolaimanLipi" pitchFamily="65" charset="0"/>
              </a:rPr>
              <a:t>পারি।</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যেমন, ‘অভিভাবকরা তাদের সন্তানদেরকে ভিন্ন বিশ্বাসকেন্দ্রিক সম্প্রদায়ের শিশুদের সাথে বন্ধুত্ব স্থাপনে উৎসাহিত করবে’, বা ‘স্কুল সক্রিয়ভাবে উত্ত্যক্ততা মোকাবেলা করবে’, বা ‘ধর্মীয় নেতারা ভিন্ন ভিন্ন সম্প্রদায়ের শিশুদের মধ্যে বন্ধুত্বপূর্ণ সম্পর্ক স্থাপনে উৎসাহিত করবে’।</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13</a:t>
            </a:fld>
            <a:endParaRPr lang="en-GB"/>
          </a:p>
        </p:txBody>
      </p:sp>
    </p:spTree>
    <p:extLst>
      <p:ext uri="{BB962C8B-B14F-4D97-AF65-F5344CB8AC3E}">
        <p14:creationId xmlns:p14="http://schemas.microsoft.com/office/powerpoint/2010/main" val="34560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সুতরাং দেখা যাচ্ছে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আমাদের সমস্যা এবং লক্ষ্যগুলি একটি অন্যটির অবিকল প্রতিকৃতির মতো।</a:t>
            </a:r>
          </a:p>
          <a:p>
            <a:r>
              <a:rPr lang="as-IN" dirty="0">
                <a:latin typeface="SolaimanLipi" pitchFamily="65" charset="0"/>
                <a:ea typeface="Nirmala UI" panose="020B0502040204020203" pitchFamily="34" charset="0"/>
                <a:cs typeface="SolaimanLipi" pitchFamily="65" charset="0"/>
              </a:rPr>
              <a:t>সমস্যা এবং লক্ষ্য সংশ্লিষ্ট কার্ডগুলিকে আমাদের পরিবর্তনের যাত্রার কাঠামো হিসেবে বিবেচনা করা যেতে পারে। পরিবর্তনের প্রক্রিয়াটি কোথায় শুরু হবে এবং এই পরিবর্তন আমাদেরকে কোথায় নিয়ে যাবে?</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14</a:t>
            </a:fld>
            <a:endParaRPr lang="en-GB"/>
          </a:p>
        </p:txBody>
      </p:sp>
    </p:spTree>
    <p:extLst>
      <p:ext uri="{BB962C8B-B14F-4D97-AF65-F5344CB8AC3E}">
        <p14:creationId xmlns:p14="http://schemas.microsoft.com/office/powerpoint/2010/main" val="261153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যেসব মানুষের সাথে আমাদের যাত্রাপথে দেখা হয়</a:t>
            </a:r>
          </a:p>
          <a:p>
            <a:r>
              <a:rPr lang="as-IN" dirty="0">
                <a:latin typeface="SolaimanLipi" pitchFamily="65" charset="0"/>
                <a:ea typeface="Nirmala UI" panose="020B0502040204020203" pitchFamily="34" charset="0"/>
                <a:cs typeface="SolaimanLipi" pitchFamily="65" charset="0"/>
              </a:rPr>
              <a:t>একটি দীর্ঘ ভ্রমণের সময় আমাদের অনেক মানুষের সাথে দেখা হয় – যেমন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 সহযাত্রীরা যারা একই দিকে যাচ্ছেন, টিকেট অফিসাররা যারা আমাদের টিকেট দেখতে চান, বা যারা রাস্তা অবরোধ করে আমাদেরকে অন্য পথে যেতে বাধ্য করে। তাহলে প্রশ্ন জাগে যে</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 যাত্রায় কাদের সাথে আমাদের দেখা হতে পারে?</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15</a:t>
            </a:fld>
            <a:endParaRPr lang="en-GB"/>
          </a:p>
        </p:txBody>
      </p:sp>
    </p:spTree>
    <p:extLst>
      <p:ext uri="{BB962C8B-B14F-4D97-AF65-F5344CB8AC3E}">
        <p14:creationId xmlns:p14="http://schemas.microsoft.com/office/powerpoint/2010/main" val="12426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a:latin typeface="SolaimanLipi" pitchFamily="65" charset="0"/>
                <a:ea typeface="Nirmala UI" panose="020B0502040204020203" pitchFamily="34" charset="0"/>
                <a:cs typeface="SolaimanLipi" pitchFamily="65" charset="0"/>
              </a:rPr>
              <a:t>যাত্রাপথে থাকতে পারে: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সমস্যায় ভুক্তভোগী মানুষেরা (এই ক্ষেত্রে শিশুরা),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সমস্যা সম্পর্কে কিছু করার ক্ষমতাসম্পন্ন মানুষেরা (যেমন, স্কুল বোর্ড এবং কর্মকর্তাগণ, পিতামাতা এবং ধর্মীয় নেতারা)।</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16</a:t>
            </a:fld>
            <a:endParaRPr lang="en-GB"/>
          </a:p>
        </p:txBody>
      </p:sp>
    </p:spTree>
    <p:extLst>
      <p:ext uri="{BB962C8B-B14F-4D97-AF65-F5344CB8AC3E}">
        <p14:creationId xmlns:p14="http://schemas.microsoft.com/office/powerpoint/2010/main" val="9875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আরও থাকতে পারে: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সহযাত্রীরা</a:t>
            </a:r>
            <a:r>
              <a:rPr lang="as-IN" dirty="0">
                <a:latin typeface="SolaimanLipi" pitchFamily="65" charset="0"/>
                <a:ea typeface="Nirmala UI" panose="020B0502040204020203" pitchFamily="34" charset="0"/>
                <a:cs typeface="SolaimanLipi" pitchFamily="65" charset="0"/>
              </a:rPr>
              <a:t>; যাদের আমাদেরই মতো একই লক্ষ্য রয়েছে এবং যাত্রাপথে আমাদের সাহায্য করতে পারে। যেমন, স্থানীয় কোন আন্তঃধর্মীয় পরিষদ এক্ষেত্রে আমাদের মিত্র হতে পারে।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বা </a:t>
            </a:r>
            <a:r>
              <a:rPr lang="as-IN" dirty="0">
                <a:latin typeface="SolaimanLipi" pitchFamily="65" charset="0"/>
                <a:ea typeface="Nirmala UI" panose="020B0502040204020203" pitchFamily="34" charset="0"/>
                <a:cs typeface="SolaimanLipi" pitchFamily="65" charset="0"/>
              </a:rPr>
              <a:t>যারা আমাদের লক্ষ্যের বিরোধিতা করে এবং আমাদের পথ রোধ করতে চেষ্টা করে। হতে পারে এটা সমাজের এক বা একাধিক অসহিষ্ণু ব্যক্তি, সামাজিক যোগাযোগ</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মাধ্যমগুলোতে যার বা যাদের প্রভাব রয়েছে।</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17</a:t>
            </a:fld>
            <a:endParaRPr lang="en-GB"/>
          </a:p>
        </p:txBody>
      </p:sp>
    </p:spTree>
    <p:extLst>
      <p:ext uri="{BB962C8B-B14F-4D97-AF65-F5344CB8AC3E}">
        <p14:creationId xmlns:p14="http://schemas.microsoft.com/office/powerpoint/2010/main" val="2568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এইসব ব্যক্তি, সংস্থা এবং প্রতিষ্ঠানগুলোর কথা মাথায় রেখে কর্ম পরিকল্পনা লেখা উচিত যাতে করে আমরা উপযুক্ত কৌশল এবং কর্ম পরিকল্পনা বেছে নিতে </a:t>
            </a:r>
            <a:r>
              <a:rPr lang="as-IN">
                <a:latin typeface="SolaimanLipi" pitchFamily="65" charset="0"/>
                <a:ea typeface="Nirmala UI" panose="020B0502040204020203" pitchFamily="34" charset="0"/>
                <a:cs typeface="SolaimanLipi" pitchFamily="65" charset="0"/>
              </a:rPr>
              <a:t>পারি।</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কারা এই পরিবর্তনের বিষয়ে আমাদেরকে সাহায্য করতে পারে? কাকে বোঝাতে বা রাজি করাতে হবে - এবং কী বিষয়ে? এবং কারা এই পরিবর্তনের পথ রোধ করার চেষ্টা করতে পারে?</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18</a:t>
            </a:fld>
            <a:endParaRPr lang="en-GB"/>
          </a:p>
        </p:txBody>
      </p:sp>
    </p:spTree>
    <p:extLst>
      <p:ext uri="{BB962C8B-B14F-4D97-AF65-F5344CB8AC3E}">
        <p14:creationId xmlns:p14="http://schemas.microsoft.com/office/powerpoint/2010/main" val="374575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গমনপথ বেছে নেয়া</a:t>
            </a:r>
          </a:p>
          <a:p>
            <a:r>
              <a:rPr lang="as-IN" dirty="0">
                <a:latin typeface="SolaimanLipi" pitchFamily="65" charset="0"/>
                <a:ea typeface="Nirmala UI" panose="020B0502040204020203" pitchFamily="34" charset="0"/>
                <a:cs typeface="SolaimanLipi" pitchFamily="65" charset="0"/>
              </a:rPr>
              <a:t>যেকোন স্থান থেকে অন্য একটি স্থানে যাওয়ার জন্য সাধারণত অনেকগুলি পথ থাকে - বিভিন্ন গমনপথও যেমন থাকে তেমনি থাকে পরিবহনের ভিন্ন ভিন্ন মাধ্যম। প্রশ্ন হলো আমরা কোন পথটি নেব?</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আমরা </a:t>
            </a:r>
            <a:r>
              <a:rPr lang="as-IN" dirty="0">
                <a:latin typeface="SolaimanLipi" pitchFamily="65" charset="0"/>
                <a:ea typeface="Nirmala UI" panose="020B0502040204020203" pitchFamily="34" charset="0"/>
                <a:cs typeface="SolaimanLipi" pitchFamily="65" charset="0"/>
              </a:rPr>
              <a:t>কোন গমনপথটি অবলম্বন করবো তা নির্ধারণ করবে আমাদের কৌশল। মনে রাখবেন, ১৫টি ভিন্ন কৌশল রয়েছে - সচেতনতা তৈরি করা থেকে শুরু করে আইনী পরামর্শ, লঙ্ঘন নথিভুক্ত করা ইত্যাদি। এই কৌশলগুলি ব্যবহার করার জন্য ইতোমধ্যেই আমরা পদক্ষেপ সংশ্লিষ্ট প্রচুর ধারণা লিখে রেখেছি! ঐ ধারণাগুলোকে এখন কাজে লাগানোর সময়।</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19</a:t>
            </a:fld>
            <a:endParaRPr lang="en-GB"/>
          </a:p>
        </p:txBody>
      </p:sp>
    </p:spTree>
    <p:extLst>
      <p:ext uri="{BB962C8B-B14F-4D97-AF65-F5344CB8AC3E}">
        <p14:creationId xmlns:p14="http://schemas.microsoft.com/office/powerpoint/2010/main" val="15288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sz="1200" i="1" kern="1200">
                <a:solidFill>
                  <a:schemeClr val="tx1"/>
                </a:solidFill>
                <a:effectLst/>
                <a:latin typeface="+mn-lt"/>
                <a:cs typeface="SolaimanLipi" panose="02000500020000020004" pitchFamily="2" charset="0"/>
              </a:rPr>
              <a:t>প্রারম্ভিক অনুশীলনের সময় এই স্লাইডটি প্রদর্শন করুন</a:t>
            </a:r>
            <a:endParaRPr lang="sv-SE" sz="1200" i="1" kern="1200" dirty="0">
              <a:solidFill>
                <a:schemeClr val="tx1"/>
              </a:solidFill>
              <a:effectLst/>
              <a:latin typeface="+mn-lt"/>
              <a:cs typeface="SolaimanLipi" panose="02000500020000020004" pitchFamily="2"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dirty="0"/>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2023-11-27</a:t>
            </a:fld>
            <a:endParaRPr lang="en-GB" dirty="0"/>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আমাদের উদাহরণটির ক্ষেত্রে: আমরা কি একটি আন্তঃধর্মীয় ফুটবল দল তৈরি করে বাচ্চাদের মানসিকতা পরিবর্তনের প্রতি দৃষ্টিপাত করবো, অথবা উৎপীড়নের ঘটনা নথিভুক্ত করে স্কুল বোর্ডকে দিব যাতে তারা এ ব্যাপারে পদক্ষেপ নেয়, নাকি ইতিবাচক সম্পর্ক সৃষ্টিতে অবদানের জন্য শিক্ষকদের প্রণোদনার ব্যবস্থা করবো যেমন, বৈচিত্র্য সমর্থন ও প্রচার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করা এবং শ্রেণীকক্ষে পারস্পরিক শ্রদ্ধা নিশ্চিত করার ক্ষেত্রে যে শিক্ষকের অবদান সবচেয়ে বেশি থাকবে তার জন্য পুরস্কারের ব্যবস্থা করা? নাকি আন্তঃধর্মীয় বন্ধুত্বকে উৎসাহিত করার জন্য ধর্মীয় নেতাদের বুঝাবো বা রাজী করাবো? নাকি এগুলোর কয়েকটি বা সবকটিই আমরা করবো?</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করার মতো বহু কিছু আছে। সবকিছুই হয়তো আমরা করতে পারবো না</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কিন্তু আমাদের লক্ষ্য অর্জন করতে হলে একাধিক কিছু আমাদের করতে হবে। যেমন, একটা ফুটবল দল শুরু করার কোন মানে হবে না যদি প্রধান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ধর্মীয় নেতারা এর নিন্দা করেন এবং কেউ অংশগ্রহণ করতে সাহস না করে। সফল কর্ম পরিকল্পনায় সাধারণত কয়েকটি ভিন্ন কিন্তু পরিপূরক কৌশল থাকে।</a:t>
            </a:r>
          </a:p>
          <a:p>
            <a:endParaRPr lang="as-IN" dirty="0" err="1">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20</a:t>
            </a:fld>
            <a:endParaRPr lang="en-GB"/>
          </a:p>
        </p:txBody>
      </p:sp>
    </p:spTree>
    <p:extLst>
      <p:ext uri="{BB962C8B-B14F-4D97-AF65-F5344CB8AC3E}">
        <p14:creationId xmlns:p14="http://schemas.microsoft.com/office/powerpoint/2010/main" val="29244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যাত্রার ধাপ</a:t>
            </a:r>
            <a:r>
              <a:rPr lang="en-US" b="1" dirty="0">
                <a:latin typeface="SolaimanLipi" pitchFamily="65" charset="0"/>
                <a:ea typeface="Nirmala UI" panose="020B0502040204020203" pitchFamily="34" charset="0"/>
                <a:cs typeface="SolaimanLipi" pitchFamily="65" charset="0"/>
              </a:rPr>
              <a:t>/</a:t>
            </a:r>
            <a:r>
              <a:rPr lang="as-IN" b="1" dirty="0">
                <a:latin typeface="SolaimanLipi" pitchFamily="65" charset="0"/>
                <a:ea typeface="Nirmala UI" panose="020B0502040204020203" pitchFamily="34" charset="0"/>
                <a:cs typeface="SolaimanLipi" pitchFamily="65" charset="0"/>
              </a:rPr>
              <a:t>পদক্ষেপসমূহ</a:t>
            </a:r>
          </a:p>
          <a:p>
            <a:r>
              <a:rPr lang="as-IN" dirty="0">
                <a:latin typeface="SolaimanLipi" pitchFamily="65" charset="0"/>
                <a:ea typeface="Nirmala UI" panose="020B0502040204020203" pitchFamily="34" charset="0"/>
                <a:cs typeface="SolaimanLipi" pitchFamily="65" charset="0"/>
              </a:rPr>
              <a:t>কোন কৌশলগুলি ব্যবহার করতে হবে সেই সিদ্ধান্ত নেওয়ার পরে</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সেগুলি </a:t>
            </a:r>
            <a:r>
              <a:rPr lang="as-IN" sz="1600" dirty="0">
                <a:latin typeface="SolaimanLipi" pitchFamily="65" charset="0"/>
                <a:ea typeface="Nirmala UI" panose="020B0502040204020203" pitchFamily="34" charset="0"/>
                <a:cs typeface="SolaimanLipi" pitchFamily="65" charset="0"/>
              </a:rPr>
              <a:t>কীভাবে</a:t>
            </a:r>
            <a:r>
              <a:rPr lang="as-IN" dirty="0">
                <a:latin typeface="SolaimanLipi" pitchFamily="65" charset="0"/>
                <a:ea typeface="Nirmala UI" panose="020B0502040204020203" pitchFamily="34" charset="0"/>
                <a:cs typeface="SolaimanLipi" pitchFamily="65" charset="0"/>
              </a:rPr>
              <a:t> ব্যবহার করতে হবে সে সম্পর্কে আমরা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চিন্তা করবো। কোন দৃঢ় পদক্ষেপ নিতে হবে এবং কোনটি আগে বা কোনটি পরে? বেছে নেয়া কৌশলগুলির প্রত্যেকটির ক্ষেত্রে কে কী করবে এবং কখন করবে?</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কীভাবে আমরা ফুটবল দল সংগঠিত করবো এবং এর প্রচার চালাবো, বা কীভাবে জরিপ পরিচালনা </a:t>
            </a:r>
            <a:r>
              <a:rPr lang="as-IN">
                <a:latin typeface="SolaimanLipi" pitchFamily="65" charset="0"/>
                <a:ea typeface="Nirmala UI" panose="020B0502040204020203" pitchFamily="34" charset="0"/>
                <a:cs typeface="SolaimanLipi" pitchFamily="65" charset="0"/>
              </a:rPr>
              <a:t>করবো?</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 কোন ধর্মের নেতাদের সাথে কথা বলবে?</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21</a:t>
            </a:fld>
            <a:endParaRPr lang="en-GB"/>
          </a:p>
        </p:txBody>
      </p:sp>
    </p:spTree>
    <p:extLst>
      <p:ext uri="{BB962C8B-B14F-4D97-AF65-F5344CB8AC3E}">
        <p14:creationId xmlns:p14="http://schemas.microsoft.com/office/powerpoint/2010/main" val="217882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বার্তা </a:t>
            </a:r>
          </a:p>
          <a:p>
            <a:r>
              <a:rPr lang="as-IN" dirty="0">
                <a:latin typeface="SolaimanLipi" pitchFamily="65" charset="0"/>
                <a:ea typeface="Nirmala UI" panose="020B0502040204020203" pitchFamily="34" charset="0"/>
                <a:cs typeface="SolaimanLipi" pitchFamily="65" charset="0"/>
              </a:rPr>
              <a:t>কারোর সাথে কথা বলার আগে আমাদের ভেবে নেয়া উচিত যে আমরা 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বলবো। কোন ধরনের তথ্য বা যুক্তি ব্যবহার করলে সম্ভাব্য মিত্ররা আমাদের সাথে যোগ দেবেন বা অন্যরা তাদের মনোভাব বা আচরণ পরিবর্তন করতে রাজি হবেন? কি রকলে ক্ষমতাধরেরা পদক্ষেপ নিতে রাজি হবে? এবং আমাদের বার্তাটিকে কি এমনভাবে প্রস্তুত করা যায় যাতে করে আমরা বিরোধিতা এড়াতে পারি?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উদাহরণস্বরূপ:</a:t>
            </a:r>
          </a:p>
          <a:p>
            <a:r>
              <a:rPr lang="as-IN" dirty="0">
                <a:latin typeface="SolaimanLipi" pitchFamily="65" charset="0"/>
                <a:ea typeface="Nirmala UI" panose="020B0502040204020203" pitchFamily="34" charset="0"/>
                <a:cs typeface="SolaimanLipi" pitchFamily="65" charset="0"/>
              </a:rPr>
              <a:t>পিতামাতারা হয়তো শুনতে চাইবেন যে ভিন্ন সম্প্রদায়ের শিশুদের সাথে সম্পর্ক গড়ে তোলা কেন তাদের সন্তানদের ভবিষ্যতের জন্য লাভজনক হবে এবং সেইসাথে তাদেরকে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আশ্বস্ত করার মতো </a:t>
            </a:r>
            <a:r>
              <a:rPr lang="as-IN" dirty="0">
                <a:latin typeface="SolaimanLipi" pitchFamily="65" charset="0"/>
                <a:cs typeface="SolaimanLipi" pitchFamily="65" charset="0"/>
              </a:rPr>
              <a:t>প্রকৃত পরিস্থিতির</a:t>
            </a:r>
            <a:r>
              <a:rPr lang="en-US" dirty="0">
                <a:latin typeface="SolaimanLipi" pitchFamily="65" charset="0"/>
                <a:cs typeface="SolaimanLipi" pitchFamily="65" charset="0"/>
              </a:rPr>
              <a:t> </a:t>
            </a:r>
            <a:r>
              <a:rPr lang="as-IN" dirty="0">
                <a:latin typeface="SolaimanLipi" pitchFamily="65" charset="0"/>
                <a:ea typeface="Nirmala UI" panose="020B0502040204020203" pitchFamily="34" charset="0"/>
                <a:cs typeface="SolaimanLipi" pitchFamily="65" charset="0"/>
              </a:rPr>
              <a:t>তথ্য যেমন, তাদের সন্তানরা ফুটবল দলে নিরাপদে থাকবে এবং তাদের সুরক্ষার প্রতি নজর রাখা </a:t>
            </a:r>
            <a:r>
              <a:rPr lang="as-IN">
                <a:latin typeface="SolaimanLipi" pitchFamily="65" charset="0"/>
                <a:ea typeface="Nirmala UI" panose="020B0502040204020203" pitchFamily="34" charset="0"/>
                <a:cs typeface="SolaimanLipi" pitchFamily="65" charset="0"/>
              </a:rPr>
              <a:t>হবে।</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স্থানীয় আন্তঃধর্মীয় পরিষদ শুনতে আগ্রহী হবে যে ফুটবল দলগুলির ব্যবস্থাপনার জন্য ভিন্ন সম্প্রদায়গুলোর প্রাপ্তবয়স্কদের কীভাবে আমরা জড়িত </a:t>
            </a:r>
            <a:r>
              <a:rPr lang="as-IN">
                <a:latin typeface="SolaimanLipi" pitchFamily="65" charset="0"/>
                <a:ea typeface="Nirmala UI" panose="020B0502040204020203" pitchFamily="34" charset="0"/>
                <a:cs typeface="SolaimanLipi" pitchFamily="65" charset="0"/>
              </a:rPr>
              <a:t>করবো।</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এবং স্কুল বোর্ড হয়তো শুনতে আগ্রহী হবে যে একটি উৎপীড়ন-বিরোধী নীতি কীভাবে স্কুলের নাম আরও </a:t>
            </a:r>
            <a:r>
              <a:rPr lang="bn-IN" dirty="0">
                <a:latin typeface="SolaimanLipi" pitchFamily="65" charset="0"/>
                <a:cs typeface="SolaimanLipi" pitchFamily="65" charset="0"/>
              </a:rPr>
              <a:t>উজ্জ্বল</a:t>
            </a:r>
            <a:r>
              <a:rPr lang="bn-IN" dirty="0"/>
              <a:t> </a:t>
            </a:r>
            <a:r>
              <a:rPr lang="as-IN" dirty="0">
                <a:latin typeface="SolaimanLipi" pitchFamily="65" charset="0"/>
                <a:ea typeface="Nirmala UI" panose="020B0502040204020203" pitchFamily="34" charset="0"/>
                <a:cs typeface="SolaimanLipi" pitchFamily="65" charset="0"/>
              </a:rPr>
              <a:t>করতে পারে।</a:t>
            </a:r>
          </a:p>
          <a:p>
            <a:endParaRPr lang="as-IN"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endParaRPr lang="as-IN" dirty="0" err="1">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22</a:t>
            </a:fld>
            <a:endParaRPr lang="en-GB"/>
          </a:p>
        </p:txBody>
      </p:sp>
    </p:spTree>
    <p:extLst>
      <p:ext uri="{BB962C8B-B14F-4D97-AF65-F5344CB8AC3E}">
        <p14:creationId xmlns:p14="http://schemas.microsoft.com/office/powerpoint/2010/main" val="8450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বাধা এবং ঝুঁকি</a:t>
            </a:r>
          </a:p>
          <a:p>
            <a:r>
              <a:rPr lang="as-IN" dirty="0">
                <a:latin typeface="SolaimanLipi" pitchFamily="65" charset="0"/>
                <a:ea typeface="Nirmala UI" panose="020B0502040204020203" pitchFamily="34" charset="0"/>
                <a:cs typeface="SolaimanLipi" pitchFamily="65" charset="0"/>
              </a:rPr>
              <a:t>একটি দীর্ঘ ও কঠিন যাত্রায় ভ্রমণকারীরা বাধা, বিপদ এবং ঝড়ের সম্মুখীন হতে পারে। কিন্তু গন্তব্যে পৌঁছানোর জন্য এইগুলি তাদেরকে এড়াতে বা অতিক্রম করতে হবে। প্রতিটি পরিবর্তন প্রক্রিয়ার সাথেই বাধা এবং ঝুঁকি জড়িত থাকে। আগে থেকে এই ব্যাপারগুলো চিন্তা করলে আমাদেরই ভালো হবে - যেমন যতোটা সম্ভব নিরাপদ একটি গমনপথ বেছে নেয়া এবং উদ্ভূত বিভিন্ন পরিস্থিতি কীভাবে মোকাবেলা করা যায় তার পরিকল্পনা করা।</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যেসব কাজ এবং পদক্ষেপ আমরা গ্রহণ করবো বলে ভেবেছি সেগুলি করা হলে আমরা কোন কোন বাধা এবং ঝুঁকির মুখোমুখি হতে পারি? এইগুলির মধ্যে কোনো কাজ কি খুব ঝুঁকিপূর্ণ এবং ঝুঁকি কমানোর উপায় আছে কি?</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যেমন, কিছু কিছু প্রেক্ষাপটে স্থানীয় রেডিও স্টেশনে আন্তঃধর্মীয় ফুটবল দলগুলির প্রচারণা হয়তো অসহিষ্ণু গোষ্ঠীগুলির অবাঞ্ছিত দৃষ্টি আকর্ষণ করতে পারে এবং তারা বিরোধীদেরকে সংগঠিত করতে পারে। আমরা চাই আমাদের শুরুটা শান্তিপূর্ণ হোক যাতে করে আমরা সম্প্রদায়গুলোর সমর্থন পাই।</a:t>
            </a:r>
          </a:p>
          <a:p>
            <a:r>
              <a:rPr lang="as-IN" dirty="0">
                <a:latin typeface="SolaimanLipi" pitchFamily="65" charset="0"/>
                <a:ea typeface="Nirmala UI" panose="020B0502040204020203" pitchFamily="34" charset="0"/>
                <a:cs typeface="SolaimanLipi" pitchFamily="65" charset="0"/>
              </a:rPr>
              <a:t>   </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23</a:t>
            </a:fld>
            <a:endParaRPr lang="en-GB"/>
          </a:p>
        </p:txBody>
      </p:sp>
    </p:spTree>
    <p:extLst>
      <p:ext uri="{BB962C8B-B14F-4D97-AF65-F5344CB8AC3E}">
        <p14:creationId xmlns:p14="http://schemas.microsoft.com/office/powerpoint/2010/main" val="386809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উপসংহার</a:t>
            </a:r>
          </a:p>
          <a:p>
            <a:r>
              <a:rPr lang="as-IN" dirty="0">
                <a:latin typeface="SolaimanLipi" pitchFamily="65" charset="0"/>
                <a:ea typeface="Nirmala UI" panose="020B0502040204020203" pitchFamily="34" charset="0"/>
                <a:cs typeface="SolaimanLipi" pitchFamily="65" charset="0"/>
              </a:rPr>
              <a:t>কর্ম পরিকল্পনা তৈরির প্রক্রিয়াটি আমরা এখন সফলভাবে শেষ করেছি।</a:t>
            </a:r>
          </a:p>
          <a:p>
            <a:r>
              <a:rPr lang="as-IN">
                <a:latin typeface="SolaimanLipi" pitchFamily="65" charset="0"/>
                <a:ea typeface="Nirmala UI" panose="020B0502040204020203" pitchFamily="34" charset="0"/>
                <a:cs typeface="SolaimanLipi" pitchFamily="65" charset="0"/>
              </a:rPr>
              <a:t>পরিবর্তনের </a:t>
            </a:r>
            <a:r>
              <a:rPr lang="as-IN" dirty="0">
                <a:latin typeface="SolaimanLipi" pitchFamily="65" charset="0"/>
                <a:ea typeface="Nirmala UI" panose="020B0502040204020203" pitchFamily="34" charset="0"/>
                <a:cs typeface="SolaimanLipi" pitchFamily="65" charset="0"/>
              </a:rPr>
              <a:t>যাত্রার জন্য আমরা চিহ্নিত করেছি:</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আদ্যস্থল </a:t>
            </a:r>
            <a:r>
              <a:rPr lang="as-IN" dirty="0">
                <a:latin typeface="SolaimanLipi" pitchFamily="65" charset="0"/>
                <a:ea typeface="Nirmala UI" panose="020B0502040204020203" pitchFamily="34" charset="0"/>
                <a:cs typeface="SolaimanLipi" pitchFamily="65" charset="0"/>
              </a:rPr>
              <a:t>বা যাত্রা শুরুর স্থান - সমস্যা</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আমাদের </a:t>
            </a:r>
            <a:r>
              <a:rPr lang="as-IN" dirty="0">
                <a:latin typeface="SolaimanLipi" pitchFamily="65" charset="0"/>
                <a:ea typeface="Nirmala UI" panose="020B0502040204020203" pitchFamily="34" charset="0"/>
                <a:cs typeface="SolaimanLipi" pitchFamily="65" charset="0"/>
              </a:rPr>
              <a:t>গন্তব্য - লক্ষ্য</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যাত্রাপথে </a:t>
            </a:r>
            <a:r>
              <a:rPr lang="as-IN" dirty="0">
                <a:latin typeface="SolaimanLipi" pitchFamily="65" charset="0"/>
                <a:ea typeface="Nirmala UI" panose="020B0502040204020203" pitchFamily="34" charset="0"/>
                <a:cs typeface="SolaimanLipi" pitchFamily="65" charset="0"/>
              </a:rPr>
              <a:t>যাদের সাথে আমাদের দেখা হতে পারে - মিত্র, প্রতিপক্ষ এবং সেইসব মানুষ যাদেরকে আমরা কোনো না কোনোভাবে প্রভাবিত করতে চাই</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গমনপথ </a:t>
            </a:r>
            <a:r>
              <a:rPr lang="as-IN" dirty="0">
                <a:latin typeface="SolaimanLipi" pitchFamily="65" charset="0"/>
                <a:ea typeface="Nirmala UI" panose="020B0502040204020203" pitchFamily="34" charset="0"/>
                <a:cs typeface="SolaimanLipi" pitchFamily="65" charset="0"/>
              </a:rPr>
              <a:t>- বেছে নেয়া কৌশলসমূহ এবং এগিয়ে যাওয়ার জন্য দৃঢ় পদক্ষেপ</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আমরা </a:t>
            </a:r>
            <a:r>
              <a:rPr lang="as-IN" dirty="0">
                <a:latin typeface="SolaimanLipi" pitchFamily="65" charset="0"/>
                <a:ea typeface="Nirmala UI" panose="020B0502040204020203" pitchFamily="34" charset="0"/>
                <a:cs typeface="SolaimanLipi" pitchFamily="65" charset="0"/>
              </a:rPr>
              <a:t>বার্তা এবং পথে যে ঝুঁকির সম্মুখীন হতে পারি সে সম্পর্কেও চিন্তা করেছি।</a:t>
            </a:r>
          </a:p>
          <a:p>
            <a:endParaRPr lang="en-US"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যেকোন ধরনের সমস্যা মোকাবেলা এবং কৌশল নির্ধারণের জন্য এই প্রক্রিয়াটি ব্যবহার করে একটি সহজ এবং বিস্তারিত কর্ম পরিকল্পনা তৈরি করতে পারবেন।</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এখন আপনার নিজের চেষ্টা করার সময় এসেছে - আপনি যে সমস্যাটি মোকাবেলা করতে চান সেটার জন্য আপনার নিজের পরিবর্তনের যাত্রা’র কর্ম পরিকল্পনা তৈরি করুন!</a:t>
            </a:r>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24</a:t>
            </a:fld>
            <a:endParaRPr lang="en-GB"/>
          </a:p>
        </p:txBody>
      </p:sp>
    </p:spTree>
    <p:extLst>
      <p:ext uri="{BB962C8B-B14F-4D97-AF65-F5344CB8AC3E}">
        <p14:creationId xmlns:p14="http://schemas.microsoft.com/office/powerpoint/2010/main" val="152200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7550150"/>
          </a:xfrm>
        </p:spPr>
        <p:txBody>
          <a:bodyPr/>
          <a:lstStyle/>
          <a:p>
            <a:r>
              <a:rPr lang="as-IN" sz="1200" b="1" dirty="0">
                <a:latin typeface="SolaimanLipi" pitchFamily="65" charset="0"/>
                <a:ea typeface="Nirmala UI" panose="020B0502040204020203" pitchFamily="34" charset="0"/>
                <a:cs typeface="SolaimanLipi" pitchFamily="65" charset="0"/>
              </a:rPr>
              <a:t>দলীয় কাজ: আমাদের পরিবর্তনের যাত্রা</a:t>
            </a:r>
          </a:p>
          <a:p>
            <a:r>
              <a:rPr lang="as-IN" sz="1200" i="1" dirty="0">
                <a:latin typeface="SolaimanLipi" pitchFamily="65" charset="0"/>
                <a:ea typeface="Nirmala UI" panose="020B0502040204020203" pitchFamily="34" charset="0"/>
                <a:cs typeface="SolaimanLipi" pitchFamily="65" charset="0"/>
              </a:rPr>
              <a:t>২৪ এবং ২৫ স্লাইডের সাহায্যে অনুশীলনটি সম্পর্কে ধারণা প্রদান করুন।</a:t>
            </a:r>
          </a:p>
          <a:p>
            <a:r>
              <a:rPr lang="as-IN" sz="1200" dirty="0">
                <a:latin typeface="SolaimanLipi" pitchFamily="65" charset="0"/>
                <a:ea typeface="Nirmala UI" panose="020B0502040204020203" pitchFamily="34" charset="0"/>
                <a:cs typeface="SolaimanLipi" pitchFamily="65" charset="0"/>
              </a:rPr>
              <a:t> </a:t>
            </a:r>
          </a:p>
          <a:p>
            <a:r>
              <a:rPr lang="as-IN" sz="1200" i="1" dirty="0">
                <a:latin typeface="SolaimanLipi" pitchFamily="65" charset="0"/>
                <a:ea typeface="Nirmala UI" panose="020B0502040204020203" pitchFamily="34" charset="0"/>
                <a:cs typeface="SolaimanLipi" pitchFamily="65" charset="0"/>
              </a:rPr>
              <a:t>নিম্নোক্ত বিষয়গুলি ব্যাখ্যা করার সময় স্লাইড ২৪ আবার দেখান:</a:t>
            </a:r>
          </a:p>
          <a:p>
            <a:r>
              <a:rPr lang="as-IN" sz="1200" dirty="0">
                <a:latin typeface="SolaimanLipi" pitchFamily="65" charset="0"/>
                <a:ea typeface="Nirmala UI" panose="020B0502040204020203" pitchFamily="34" charset="0"/>
                <a:cs typeface="SolaimanLipi" pitchFamily="65" charset="0"/>
              </a:rPr>
              <a:t>এই অধিবেশনটি শুরুর সময়ে, আমরা সমস্যাগুলি বেছে নিয়েছিলাম এবং দলে দলে বিভক্ত হয়েছিলাম। এখন প্রতিটি দল ‘আমাদের পরিবর্তনের যাত্রা’ শীর্ষক নমুনাটি ব্যবহার করে তাদের সমস্যা মোকাবেলার জন্য একটি কর্ম পরিকল্পনা তৈরি করার চেষ্টা </a:t>
            </a:r>
            <a:r>
              <a:rPr lang="as-IN" sz="1200">
                <a:latin typeface="SolaimanLipi" pitchFamily="65" charset="0"/>
                <a:ea typeface="Nirmala UI" panose="020B0502040204020203" pitchFamily="34" charset="0"/>
                <a:cs typeface="SolaimanLipi" pitchFamily="65" charset="0"/>
              </a:rPr>
              <a:t>করবে।</a:t>
            </a:r>
            <a:endParaRPr lang="as-IN" sz="1200" dirty="0">
              <a:latin typeface="SolaimanLipi" pitchFamily="65" charset="0"/>
              <a:ea typeface="Nirmala UI" panose="020B0502040204020203" pitchFamily="34" charset="0"/>
              <a:cs typeface="SolaimanLipi" pitchFamily="65" charset="0"/>
            </a:endParaRPr>
          </a:p>
          <a:p>
            <a:r>
              <a:rPr lang="as-IN" sz="1200" dirty="0">
                <a:latin typeface="SolaimanLipi" pitchFamily="65" charset="0"/>
                <a:ea typeface="Nirmala UI" panose="020B0502040204020203" pitchFamily="34" charset="0"/>
                <a:cs typeface="SolaimanLipi" pitchFamily="65" charset="0"/>
              </a:rPr>
              <a:t>এই কর্ম পরিকল্পনাগুলি বাস্তব পরিস্থিতিতে প্রয়োগযোগ্য পরিকল্পনা হিসেবে তৈরি করা যেতে পারে যা আমরা প্রশিক্ষণের শেষে প্রয়োগ করতে পারি, অথবা খসড়া পরিকল্পনা তৈরি করার মাধ্যমে</a:t>
            </a:r>
            <a:r>
              <a:rPr lang="en-US" sz="1200" dirty="0">
                <a:latin typeface="SolaimanLipi" pitchFamily="65" charset="0"/>
                <a:ea typeface="Nirmala UI" panose="020B0502040204020203" pitchFamily="34" charset="0"/>
                <a:cs typeface="SolaimanLipi" pitchFamily="65" charset="0"/>
              </a:rPr>
              <a:t> </a:t>
            </a:r>
            <a:r>
              <a:rPr lang="as-IN" sz="1200" dirty="0">
                <a:latin typeface="SolaimanLipi" pitchFamily="65" charset="0"/>
                <a:ea typeface="Nirmala UI" panose="020B0502040204020203" pitchFamily="34" charset="0"/>
                <a:cs typeface="SolaimanLipi" pitchFamily="65" charset="0"/>
              </a:rPr>
              <a:t>এই বিষয়ে বিশেষভাবে দক্ষ হয়ে উঠতে পারি এবং পরবর্তীতে বাস্তব পরিস্থিতিতে এই দক্ষতার প্রয়োগ করতে </a:t>
            </a:r>
            <a:r>
              <a:rPr lang="as-IN" sz="1200">
                <a:latin typeface="SolaimanLipi" pitchFamily="65" charset="0"/>
                <a:ea typeface="Nirmala UI" panose="020B0502040204020203" pitchFamily="34" charset="0"/>
                <a:cs typeface="SolaimanLipi" pitchFamily="65" charset="0"/>
              </a:rPr>
              <a:t>পারি।</a:t>
            </a:r>
            <a:endParaRPr lang="as-IN" sz="1200" dirty="0">
              <a:latin typeface="SolaimanLipi" pitchFamily="65" charset="0"/>
              <a:ea typeface="Nirmala UI" panose="020B0502040204020203" pitchFamily="34" charset="0"/>
              <a:cs typeface="SolaimanLipi" pitchFamily="65" charset="0"/>
            </a:endParaRPr>
          </a:p>
          <a:p>
            <a:r>
              <a:rPr lang="as-IN" sz="1200" dirty="0">
                <a:latin typeface="SolaimanLipi" pitchFamily="65" charset="0"/>
                <a:ea typeface="Nirmala UI" panose="020B0502040204020203" pitchFamily="34" charset="0"/>
                <a:cs typeface="SolaimanLipi" pitchFamily="65" charset="0"/>
              </a:rPr>
              <a:t>দলীয় টেবিলে একটি দীর্ঘ ফ্লিপ চার্ট শীট পাবেন যার উপর আপনার পরিবর্তনের যাত্রা আঁকতে এবং লিখতে হবে। এই কাজটিকে সহজ করার জন্য ‘আমাদের পরিবর্তনের যাত্রা’ টেমপ্লেটটির অনুলিপি প্রদান করা হবে যেটা আপনি বাড়িতে নিয়ে যেতে </a:t>
            </a:r>
            <a:r>
              <a:rPr lang="as-IN" sz="1200">
                <a:latin typeface="SolaimanLipi" pitchFamily="65" charset="0"/>
                <a:ea typeface="Nirmala UI" panose="020B0502040204020203" pitchFamily="34" charset="0"/>
                <a:cs typeface="SolaimanLipi" pitchFamily="65" charset="0"/>
              </a:rPr>
              <a:t>পারবেন।</a:t>
            </a:r>
            <a:endParaRPr lang="as-IN" sz="1200" dirty="0">
              <a:latin typeface="SolaimanLipi" pitchFamily="65" charset="0"/>
              <a:ea typeface="Nirmala UI" panose="020B0502040204020203" pitchFamily="34" charset="0"/>
              <a:cs typeface="SolaimanLipi" pitchFamily="65" charset="0"/>
            </a:endParaRPr>
          </a:p>
          <a:p>
            <a:r>
              <a:rPr lang="as-IN" sz="1200" dirty="0">
                <a:latin typeface="SolaimanLipi" pitchFamily="65" charset="0"/>
                <a:ea typeface="Nirmala UI" panose="020B0502040204020203" pitchFamily="34" charset="0"/>
                <a:cs typeface="SolaimanLipi" pitchFamily="65" charset="0"/>
              </a:rPr>
              <a:t>আপনার কাজ হলো আপনার দলটিকে প্রদত্ত সমস্যা মোকাবেলার জন্য পরিবর্তনের যাত্রা মডেলটির বিভিন্ন উপাদান ব্যবহার করে ফ্লিপ চার্ট শীটে একটি কর্ম পরিকল্পনা তৈরি করা। এটা করার জন্য এই অধিবেশনটির বাকি অংশ এবং পরবর্তী অধিবেশনের প্রথম অংশ পর্যন্ত আপনি সময় পাবেন - যা প্রায় ১ ঘন্টা ১০ মিনিট।</a:t>
            </a:r>
          </a:p>
          <a:p>
            <a:endParaRPr lang="en-US" sz="1200" dirty="0">
              <a:latin typeface="SolaimanLipi" pitchFamily="65" charset="0"/>
              <a:ea typeface="Nirmala UI" panose="020B0502040204020203" pitchFamily="34" charset="0"/>
              <a:cs typeface="SolaimanLipi" pitchFamily="65" charset="0"/>
            </a:endParaRPr>
          </a:p>
          <a:p>
            <a:r>
              <a:rPr lang="as-IN" sz="1200" i="1" dirty="0">
                <a:latin typeface="SolaimanLipi" pitchFamily="65" charset="0"/>
                <a:ea typeface="Nirmala UI" panose="020B0502040204020203" pitchFamily="34" charset="0"/>
                <a:cs typeface="SolaimanLipi" pitchFamily="65" charset="0"/>
              </a:rPr>
              <a:t>নিম্নোক্ত বিষয়গুলি ব্যাখ্যা করার সময় স্লাইড ২৫ দেখান:</a:t>
            </a:r>
          </a:p>
          <a:p>
            <a:r>
              <a:rPr lang="as-IN" sz="1200" dirty="0">
                <a:latin typeface="SolaimanLipi" pitchFamily="65" charset="0"/>
                <a:ea typeface="Nirmala UI" panose="020B0502040204020203" pitchFamily="34" charset="0"/>
                <a:cs typeface="SolaimanLipi" pitchFamily="65" charset="0"/>
              </a:rPr>
              <a:t>পরিকল্পনা তৈরির পদক্ষেপগুলি </a:t>
            </a:r>
            <a:r>
              <a:rPr lang="as-IN" sz="1200">
                <a:latin typeface="SolaimanLipi" pitchFamily="65" charset="0"/>
                <a:ea typeface="Nirmala UI" panose="020B0502040204020203" pitchFamily="34" charset="0"/>
                <a:cs typeface="SolaimanLipi" pitchFamily="65" charset="0"/>
              </a:rPr>
              <a:t>নিম্নরূপ:</a:t>
            </a:r>
            <a:endParaRPr lang="as-IN" sz="1200" dirty="0">
              <a:latin typeface="SolaimanLipi" pitchFamily="65" charset="0"/>
              <a:ea typeface="Nirmala UI" panose="020B0502040204020203" pitchFamily="34" charset="0"/>
              <a:cs typeface="SolaimanLipi" pitchFamily="65" charset="0"/>
            </a:endParaRP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পরিবর্তনকারী </a:t>
            </a:r>
            <a:r>
              <a:rPr lang="as-IN" sz="1200" dirty="0">
                <a:latin typeface="SolaimanLipi" pitchFamily="65" charset="0"/>
                <a:ea typeface="Nirmala UI" panose="020B0502040204020203" pitchFamily="34" charset="0"/>
                <a:cs typeface="SolaimanLipi" pitchFamily="65" charset="0"/>
              </a:rPr>
              <a:t>কারা তা নির্ধারণ করুন: পরিকল্পনাটি বাস্তবায়ন করবে এমন দল বা সংস্থা কারা?</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আপনার </a:t>
            </a:r>
            <a:r>
              <a:rPr lang="as-IN" sz="1200" dirty="0">
                <a:latin typeface="SolaimanLipi" pitchFamily="65" charset="0"/>
                <a:ea typeface="Nirmala UI" panose="020B0502040204020203" pitchFamily="34" charset="0"/>
                <a:cs typeface="SolaimanLipi" pitchFamily="65" charset="0"/>
              </a:rPr>
              <a:t>দলটিকে প্রদত্ত প্রধান সমস্যাটির নাম</a:t>
            </a:r>
            <a:r>
              <a:rPr lang="en-US" sz="1200" dirty="0">
                <a:latin typeface="SolaimanLipi" pitchFamily="65" charset="0"/>
                <a:ea typeface="Nirmala UI" panose="020B0502040204020203" pitchFamily="34" charset="0"/>
                <a:cs typeface="SolaimanLipi" pitchFamily="65" charset="0"/>
              </a:rPr>
              <a:t> </a:t>
            </a:r>
            <a:r>
              <a:rPr lang="as-IN" sz="1200" dirty="0">
                <a:latin typeface="SolaimanLipi" pitchFamily="65" charset="0"/>
                <a:ea typeface="Nirmala UI" panose="020B0502040204020203" pitchFamily="34" charset="0"/>
                <a:cs typeface="SolaimanLipi" pitchFamily="65" charset="0"/>
              </a:rPr>
              <a:t>লিখুন।</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যেসব </a:t>
            </a:r>
            <a:r>
              <a:rPr lang="as-IN" sz="1200" dirty="0">
                <a:latin typeface="SolaimanLipi" pitchFamily="65" charset="0"/>
                <a:ea typeface="Nirmala UI" panose="020B0502040204020203" pitchFamily="34" charset="0"/>
                <a:cs typeface="SolaimanLipi" pitchFamily="65" charset="0"/>
              </a:rPr>
              <a:t>সুনির্দিষ্ট মনোভাব, আচরণ বা নিয়ম আপনি পরিবর্তন করতে চান সেগুলো চিহ্নিত করুন।</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সমস্যাটির প্রতিরূপের জন্য একটি </a:t>
            </a:r>
            <a:r>
              <a:rPr lang="as-IN" sz="1200" dirty="0">
                <a:latin typeface="SolaimanLipi" pitchFamily="65" charset="0"/>
                <a:ea typeface="Nirmala UI" panose="020B0502040204020203" pitchFamily="34" charset="0"/>
                <a:cs typeface="SolaimanLipi" pitchFamily="65" charset="0"/>
              </a:rPr>
              <a:t>লক্ষ্য তৈরি করুন।</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পছন্দসই </a:t>
            </a:r>
            <a:r>
              <a:rPr lang="as-IN" sz="1200" dirty="0">
                <a:latin typeface="SolaimanLipi" pitchFamily="65" charset="0"/>
                <a:ea typeface="Nirmala UI" panose="020B0502040204020203" pitchFamily="34" charset="0"/>
                <a:cs typeface="SolaimanLipi" pitchFamily="65" charset="0"/>
              </a:rPr>
              <a:t>মনোভাব, আচরণ এবং নিয়মগুলি চিহ্নিত করুন।</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সংশ্লিষ্ট </a:t>
            </a:r>
            <a:r>
              <a:rPr lang="as-IN" sz="1200" dirty="0">
                <a:latin typeface="SolaimanLipi" pitchFamily="65" charset="0"/>
                <a:ea typeface="Nirmala UI" panose="020B0502040204020203" pitchFamily="34" charset="0"/>
                <a:cs typeface="SolaimanLipi" pitchFamily="65" charset="0"/>
              </a:rPr>
              <a:t>অন্যান্য ‘মানুষদেরকে’ যোগ করুন - ক্ষতিগ্রস্ত মানুষ, অন্যান্য মানুষ, সংস্থা বা কর্তৃপক্ষ যারা সমস্যাটির অংশ এবং এ বিষয়ে তাৎপর্যবাহী কিছু করার ক্ষমতা রাখে।</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লক্ষ্য </a:t>
            </a:r>
            <a:r>
              <a:rPr lang="as-IN" sz="1200" dirty="0">
                <a:latin typeface="SolaimanLipi" pitchFamily="65" charset="0"/>
                <a:ea typeface="Nirmala UI" panose="020B0502040204020203" pitchFamily="34" charset="0"/>
                <a:cs typeface="SolaimanLipi" pitchFamily="65" charset="0"/>
              </a:rPr>
              <a:t>অর্জনের জন্য আপনার কৌশল এবং প্রধান কার্যকলাপগুলি বেছে নিন এবং যুক্ত করুন।</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এই </a:t>
            </a:r>
            <a:r>
              <a:rPr lang="as-IN" sz="1200" dirty="0">
                <a:latin typeface="SolaimanLipi" pitchFamily="65" charset="0"/>
                <a:ea typeface="Nirmala UI" panose="020B0502040204020203" pitchFamily="34" charset="0"/>
                <a:cs typeface="SolaimanLipi" pitchFamily="65" charset="0"/>
              </a:rPr>
              <a:t>কার্যকলাপগুলি বাস্তবায়নের জন্য প্রয়োজনীয় কয়েকটি মূল ব্যবহারিক পদক্ষেপ চিহ্নিত করুন - তবে আজকে এ বিষয়টিতে খুব বেশি সময় ব্যয় করবেন না!</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সংশ্লিষ্ট </a:t>
            </a:r>
            <a:r>
              <a:rPr lang="as-IN" sz="1200" dirty="0">
                <a:latin typeface="SolaimanLipi" pitchFamily="65" charset="0"/>
                <a:ea typeface="Nirmala UI" panose="020B0502040204020203" pitchFamily="34" charset="0"/>
                <a:cs typeface="SolaimanLipi" pitchFamily="65" charset="0"/>
              </a:rPr>
              <a:t>ভিন্ন ভিন্ন মানুষের জন্য আপনার বার্তাগুলি কী তা চিহ্নিত করুন। কী যুক্তি দিলে তাদের মনে প্রত্যয় জন্মাবে?</a:t>
            </a:r>
          </a:p>
          <a:p>
            <a:pPr marL="228600" indent="-228600">
              <a:buFont typeface="+mj-lt"/>
              <a:buAutoNum type="arabicPeriod"/>
            </a:pPr>
            <a:r>
              <a:rPr lang="as-IN" sz="1200">
                <a:latin typeface="SolaimanLipi" pitchFamily="65" charset="0"/>
                <a:ea typeface="Nirmala UI" panose="020B0502040204020203" pitchFamily="34" charset="0"/>
                <a:cs typeface="SolaimanLipi" pitchFamily="65" charset="0"/>
              </a:rPr>
              <a:t>পরিশেষে</a:t>
            </a:r>
            <a:r>
              <a:rPr lang="as-IN" sz="1200" dirty="0">
                <a:latin typeface="SolaimanLipi" pitchFamily="65" charset="0"/>
                <a:ea typeface="Nirmala UI" panose="020B0502040204020203" pitchFamily="34" charset="0"/>
                <a:cs typeface="SolaimanLipi" pitchFamily="65" charset="0"/>
              </a:rPr>
              <a:t>, যাত্রাপথে আপনি কী ধরনের ঝুঁকির সম্মুখীন হতে পারেন সে সম্পর্কে চিন্তা করুন।</a:t>
            </a:r>
          </a:p>
          <a:p>
            <a:r>
              <a:rPr lang="as-IN" sz="1200" dirty="0">
                <a:latin typeface="SolaimanLipi" pitchFamily="65" charset="0"/>
                <a:ea typeface="Nirmala UI" panose="020B0502040204020203" pitchFamily="34" charset="0"/>
                <a:cs typeface="SolaimanLipi" pitchFamily="65" charset="0"/>
              </a:rPr>
              <a:t> </a:t>
            </a:r>
          </a:p>
          <a:p>
            <a:r>
              <a:rPr lang="as-IN" sz="1200" dirty="0">
                <a:latin typeface="SolaimanLipi" pitchFamily="65" charset="0"/>
                <a:ea typeface="Nirmala UI" panose="020B0502040204020203" pitchFamily="34" charset="0"/>
                <a:cs typeface="SolaimanLipi" pitchFamily="65" charset="0"/>
              </a:rPr>
              <a:t>উপরের এই ক্রম অনুসারেই যে আপনাকে এগুলো করতে হবে এমন কোন কথা নেই, এই ক্রমটি ধরে ধাপে ধাপে এগুলেই সম্ভবত সহজ হবে!</a:t>
            </a:r>
          </a:p>
          <a:p>
            <a:endParaRPr lang="as-IN" sz="1200" dirty="0">
              <a:latin typeface="SolaimanLipi" pitchFamily="65" charset="0"/>
              <a:ea typeface="Nirmala UI" panose="020B0502040204020203" pitchFamily="34" charset="0"/>
              <a:cs typeface="SolaimanLipi" pitchFamily="65" charset="0"/>
            </a:endParaRPr>
          </a:p>
          <a:p>
            <a:r>
              <a:rPr lang="as-IN" sz="1200" i="1" dirty="0">
                <a:latin typeface="SolaimanLipi" pitchFamily="65" charset="0"/>
                <a:ea typeface="Nirmala UI" panose="020B0502040204020203" pitchFamily="34" charset="0"/>
                <a:cs typeface="SolaimanLipi" pitchFamily="65" charset="0"/>
              </a:rPr>
              <a:t>নিম্নোক্ত বিষয়গুলির উপর জোর দিন:</a:t>
            </a:r>
          </a:p>
          <a:p>
            <a:r>
              <a:rPr lang="as-IN" sz="1200" dirty="0">
                <a:latin typeface="SolaimanLipi" pitchFamily="65" charset="0"/>
                <a:ea typeface="Nirmala UI" panose="020B0502040204020203" pitchFamily="34" charset="0"/>
                <a:cs typeface="SolaimanLipi" pitchFamily="65" charset="0"/>
              </a:rPr>
              <a:t>প্রতিটি প্রশ্ন নিয়ে গভীরভাবে চিন্তার জন্য দীর্ঘ সময় লাগাটা অসম্ভব কিছুই নয়, কিন্তু এই অনুশীলনের লক্ষ্য হল পরিকল্পনাটির একটি ‘কাঠামো’</a:t>
            </a:r>
            <a:r>
              <a:rPr lang="en-US" sz="1200" dirty="0">
                <a:latin typeface="SolaimanLipi" pitchFamily="65" charset="0"/>
                <a:ea typeface="Nirmala UI" panose="020B0502040204020203" pitchFamily="34" charset="0"/>
                <a:cs typeface="SolaimanLipi" pitchFamily="65" charset="0"/>
              </a:rPr>
              <a:t> </a:t>
            </a:r>
            <a:r>
              <a:rPr lang="as-IN" sz="1200" dirty="0">
                <a:latin typeface="SolaimanLipi" pitchFamily="65" charset="0"/>
                <a:ea typeface="Nirmala UI" panose="020B0502040204020203" pitchFamily="34" charset="0"/>
                <a:cs typeface="SolaimanLipi" pitchFamily="65" charset="0"/>
              </a:rPr>
              <a:t>বা একটি সার্বিক চিত্র তৈরি করা যা নিয়ে আমরা সহজেই গভীরভাবে চিন্তা-ভাবনা করতে পারি এবং পরবর্তীতে এটাকে আরও উন্নত করে বাস্তবায়ন করার সিদ্ধান্তও নিতে পারি।</a:t>
            </a:r>
          </a:p>
          <a:p>
            <a:r>
              <a:rPr lang="as-IN" sz="1200" dirty="0">
                <a:latin typeface="SolaimanLipi" pitchFamily="65" charset="0"/>
                <a:ea typeface="Nirmala UI" panose="020B0502040204020203" pitchFamily="34" charset="0"/>
                <a:cs typeface="SolaimanLipi" pitchFamily="65" charset="0"/>
              </a:rPr>
              <a:t>প্রতিটি অংশে ৮ মিনিটের মতো সময় ব্যয় করার লক্ষ্য রাখুন! মনে রাখবেন, এটা খসড়া পরিকল্পনার জন্য করা একটি সৃষ্টিশীল দলীয় আলোচনা মাত্র! আপনার স্বতঃস্ফূর্ত চিন্তাভাবনা এবং ধারণাগুলি লিখুন। সতর্কতার সাথে বিষয়গুলিকে সূত্রবদ্ধ করতে সময় ব্যয় করার প্রয়োজন নেই - আপনি কী বলতে চাচ্ছেন তা একটি বাক্য বা কয়েকটি বুলেট পয়েন্ট দিয়ে প্রকাশ করাই যথেষ্ট হবে।</a:t>
            </a:r>
          </a:p>
          <a:p>
            <a:r>
              <a:rPr lang="as-IN" sz="1200" dirty="0">
                <a:latin typeface="SolaimanLipi" pitchFamily="65" charset="0"/>
                <a:ea typeface="Nirmala UI" panose="020B0502040204020203" pitchFamily="34" charset="0"/>
                <a:cs typeface="SolaimanLipi" pitchFamily="65" charset="0"/>
              </a:rPr>
              <a:t>এবং ফ্লিপ চার্টের পদক্ষেপ সংশ্লিষ্ট ধারণাসমূহের কথা ভুলে যাবেন না! আপনার পরিকল্পনায় এগুলোর মধ্যে একটি বা দুটি থাকলেও থাকতে পারে।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26</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2023-11-27</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71199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SolaimanLipi" pitchFamily="65" charset="0"/>
                <a:ea typeface="Nirmala UI" panose="020B0502040204020203" pitchFamily="34" charset="0"/>
                <a:cs typeface="SolaimanLipi" pitchFamily="65" charset="0"/>
              </a:rPr>
              <a:t>স্লাইড ৩-২৪-এ অধিবেশন ৮-এর উপস্থাপনা তুলে ধরা হয়েছে।</a:t>
            </a:r>
          </a:p>
          <a:p>
            <a:r>
              <a:rPr lang="as-IN" dirty="0">
                <a:latin typeface="SolaimanLipi" pitchFamily="65" charset="0"/>
                <a:ea typeface="Nirmala UI" panose="020B0502040204020203" pitchFamily="34" charset="0"/>
                <a:cs typeface="SolaimanLipi" pitchFamily="65" charset="0"/>
              </a:rPr>
              <a:t> </a:t>
            </a:r>
          </a:p>
          <a:p>
            <a:r>
              <a:rPr lang="as-IN" b="1" dirty="0">
                <a:latin typeface="SolaimanLipi" pitchFamily="65" charset="0"/>
                <a:ea typeface="Nirmala UI" panose="020B0502040204020203" pitchFamily="34" charset="0"/>
                <a:cs typeface="SolaimanLipi" pitchFamily="65" charset="0"/>
              </a:rPr>
              <a:t>উপস্থাপনা: আমাদের পরিবর্তনের যাত্রা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কর্ম পরিকল্পনা 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এবং কেন গুরুত্বপূর্ণ? কর্ম পরিকল্পনা হল আমাদের বর্তমান অবস্থান থেকে কাঙ্খিত অবস্থানে পৌছানোর পরিকল্পনা।</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দীর্ঘ ভ্রমণে যাওয়ার সময় ভালো হয় যদি আমাদের কাছে একটা মানচিত্র থাকে এবং কীভাবে ভ্রমণ করবো তার একটা পরিকল্পনা থাকে। ধরা যাক আমরা বাস স্টেশনে পায়ে হেঁটে যাব, তারপর বাসে এবং অতঃপর ট্রেনে করে যাত্রা করবো। ট্রেন থেকে নেমে আমাদের চূড়ান্ত গন্তব্যে যাওয়ার জন্য হয়তো একটা গাড়ি ভাড়া করব! মানচিত্র এবং পরিকল্পনা ছাড়া আমরা আমাদের গন্তব্যে পৌঁছাতে নাও পারি, বা সেখানে পৌঁছাতে আমাদের আরও বেশি সময় লাগতে পারে।</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dirty="0"/>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কর্ম পরিকল্পনা খানিকটা মানচিত্রসহ ভ্রমণ পরিকল্পনার মতো – গন্তব্যে</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পৌঁছানোর জন্য আমরা যে পদক্ষেপগুলির পরিকল্পনা করি তা এখানে ফুটে ওঠে এবং আমাদেরকে কৌশলী</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হতে এবং ভেবে চিন্তে অগ্রসর হতে সাহায্য করে।</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আমরা </a:t>
            </a:r>
            <a:r>
              <a:rPr lang="as-IN" dirty="0">
                <a:latin typeface="SolaimanLipi" pitchFamily="65" charset="0"/>
                <a:ea typeface="Nirmala UI" panose="020B0502040204020203" pitchFamily="34" charset="0"/>
                <a:cs typeface="SolaimanLipi" pitchFamily="65" charset="0"/>
              </a:rPr>
              <a:t>সবাই কর্ম পরিকল্পনা করি। কখনও কখনও কর্ম পরিকল্পনাগুলো খুবই সাধাসিধা হয়। প্রায় প্রবৃত্তিগতভাবেই আমরা এসব পরিকল্পনাগুলো করি অর্থাৎ মনে মনে পরিকল্পনা করি এবং স্মরণ রাখি। কিন্তু জটিল সমস্যা - যেটা আমরা আগে মোকাবেলা করিনি এবং যেটা দলীয়ভাবে মোকাবেলা করা প্রয়োজন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 সেটার জন্য আমাদেরকে আরও সতর্কতার সাথে পরিকল্পনা করতে হয় এবং পরিকল্পনাগুলো লিখে রাখতে হয় যাতে সবাই সেগুলি মনে রাখতে পারে।</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dirty="0"/>
          </a:p>
        </p:txBody>
      </p:sp>
    </p:spTree>
    <p:extLst>
      <p:ext uri="{BB962C8B-B14F-4D97-AF65-F5344CB8AC3E}">
        <p14:creationId xmlns:p14="http://schemas.microsoft.com/office/powerpoint/2010/main" val="26722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এই উপস্থাপনার বাকি অংশে কর্ম পরিকল্পনা তৈরির জন্য ‘আমাদের পরিবর্তনের যাত্রা’ শীর্ষক একটি সাধারণ দৃষ্টিনির্ভর সরঞ্জাম ব্যবহার করতে শিখব।</a:t>
            </a:r>
            <a:endParaRPr lang="en-US"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dirty="0"/>
          </a:p>
        </p:txBody>
      </p:sp>
    </p:spTree>
    <p:extLst>
      <p:ext uri="{BB962C8B-B14F-4D97-AF65-F5344CB8AC3E}">
        <p14:creationId xmlns:p14="http://schemas.microsoft.com/office/powerpoint/2010/main" val="32323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ভ্রমণকারী</a:t>
            </a:r>
          </a:p>
          <a:p>
            <a:r>
              <a:rPr lang="as-IN" dirty="0">
                <a:latin typeface="SolaimanLipi" pitchFamily="65" charset="0"/>
                <a:ea typeface="Nirmala UI" panose="020B0502040204020203" pitchFamily="34" charset="0"/>
                <a:cs typeface="SolaimanLipi" pitchFamily="65" charset="0"/>
              </a:rPr>
              <a:t>পরিবর্তনের তাগিদে ভ্রমণের জন্য যখন আমরা কর্ম পরিকল্পনা তৈরি করি, তখন প্রথম যে প্রশ্নটি আসে সেটা হলো ‘আমরা </a:t>
            </a:r>
            <a:r>
              <a:rPr lang="as-IN" b="1" dirty="0">
                <a:latin typeface="SolaimanLipi" pitchFamily="65" charset="0"/>
                <a:ea typeface="Nirmala UI" panose="020B0502040204020203" pitchFamily="34" charset="0"/>
                <a:cs typeface="SolaimanLipi" pitchFamily="65" charset="0"/>
              </a:rPr>
              <a:t>কারা</a:t>
            </a:r>
            <a:r>
              <a:rPr lang="as-IN" dirty="0">
                <a:latin typeface="SolaimanLipi" pitchFamily="65" charset="0"/>
                <a:ea typeface="Nirmala UI" panose="020B0502040204020203" pitchFamily="34" charset="0"/>
                <a:cs typeface="SolaimanLipi" pitchFamily="65" charset="0"/>
              </a:rPr>
              <a:t>?’</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কারা সেই ভ্রমণকারী যারা পরিবর্তনের তাগিদে যাত্রায় যাচ্ছেন? কিছু ভ্রমণকারীকে পায়ে হেঁটে যাত্রা করতে হয় আবার অন্যরা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দেখা যায় যে গাড়ি বা বিমানে যাত্রা করেন। একইভাবে ব্যক্তি, গোষ্ঠী বা সংস্থা হিসাবে আমাদের বিভিন্ন সুযোগ, শক্তি এবং দুর্বলতা রয়েছে এবং বিভিন্ন ঝুঁকিরও সম্মুখীন হতে </a:t>
            </a:r>
            <a:r>
              <a:rPr lang="as-IN">
                <a:latin typeface="SolaimanLipi" pitchFamily="65" charset="0"/>
                <a:ea typeface="Nirmala UI" panose="020B0502040204020203" pitchFamily="34" charset="0"/>
                <a:cs typeface="SolaimanLipi" pitchFamily="65" charset="0"/>
              </a:rPr>
              <a:t>হয়।</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‘আমরা </a:t>
            </a:r>
            <a:r>
              <a:rPr lang="as-IN" b="1" dirty="0">
                <a:latin typeface="SolaimanLipi" pitchFamily="65" charset="0"/>
                <a:ea typeface="Nirmala UI" panose="020B0502040204020203" pitchFamily="34" charset="0"/>
                <a:cs typeface="SolaimanLipi" pitchFamily="65" charset="0"/>
              </a:rPr>
              <a:t>কারা</a:t>
            </a:r>
            <a:r>
              <a:rPr lang="as-IN" dirty="0">
                <a:latin typeface="SolaimanLipi" pitchFamily="65" charset="0"/>
                <a:ea typeface="Nirmala UI" panose="020B0502040204020203" pitchFamily="34" charset="0"/>
                <a:cs typeface="SolaimanLipi" pitchFamily="65" charset="0"/>
              </a:rPr>
              <a:t>?’ এই প্রশ্নটি আমাদেরকে এই বিষয়টিই মনে করিয়ে দেয়।  </a:t>
            </a:r>
            <a:endParaRPr lang="sv-SE"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dirty="0"/>
          </a:p>
        </p:txBody>
      </p:sp>
    </p:spTree>
    <p:extLst>
      <p:ext uri="{BB962C8B-B14F-4D97-AF65-F5344CB8AC3E}">
        <p14:creationId xmlns:p14="http://schemas.microsoft.com/office/powerpoint/2010/main" val="222736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আসুন একটি কাল্পনিক পরিবর্তনের যাত্রা তৈরি করি এবং ধরে নেই যে আমরা আমাদের শহরের ভিন্ন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ভিন্ন ধর্মীয় বা বিশ্বাসকেন্দ্রিক সম্প্রদায়ের একদল তরুণ বন্ধু। </a:t>
            </a:r>
            <a:endParaRPr lang="sv-SE"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dirty="0"/>
          </a:p>
        </p:txBody>
      </p:sp>
    </p:spTree>
    <p:extLst>
      <p:ext uri="{BB962C8B-B14F-4D97-AF65-F5344CB8AC3E}">
        <p14:creationId xmlns:p14="http://schemas.microsoft.com/office/powerpoint/2010/main" val="6305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আমাদের আদ্যস্থল</a:t>
            </a:r>
          </a:p>
          <a:p>
            <a:r>
              <a:rPr lang="as-IN" dirty="0">
                <a:latin typeface="SolaimanLipi" pitchFamily="65" charset="0"/>
                <a:ea typeface="Nirmala UI" panose="020B0502040204020203" pitchFamily="34" charset="0"/>
                <a:cs typeface="SolaimanLipi" pitchFamily="65" charset="0"/>
              </a:rPr>
              <a:t>আমরা যখন যাত্রার পরিকল্পনা করি, তখন প্রথমেই জানতে হবে যে আমরা যাত্রাটা কোন স্থান থেকে শুরু করবো। </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পরিবর্তনের যাত্রা’র আদ্যস্থল হলো কোন একটি সমস্যা, এবং সেই সমস্যাটিকে সংজ্ঞায়িত করার মাধ্যমে আমরা সেই যাত্রা শুরু করি।</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আমরা যতো বেশি সুনির্দিষ্টভাবে সমস্যাটিকে সংজ্ঞায়িত করবো, ততোই সহজ হবে পরিবর্তন ঘটানোর উপায়টি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সনাক্ত করা।</a:t>
            </a:r>
            <a:endParaRPr lang="en-US"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dirty="0"/>
          </a:p>
        </p:txBody>
      </p:sp>
    </p:spTree>
    <p:extLst>
      <p:ext uri="{BB962C8B-B14F-4D97-AF65-F5344CB8AC3E}">
        <p14:creationId xmlns:p14="http://schemas.microsoft.com/office/powerpoint/2010/main" val="34453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তাই সমস্যাটিকে ‘অসহিষ্ণুতা’ বলে আখ্যা দেয়ার পরিবর্তে, আমরা বলতে পারি যে ‘ভিন্ন ভিন্ন বিশ্বাসকেন্দ্রিক সম্প্রদায়গুলোর শিশুদের মধ্যে বন্ধুত্ব নেই’। এই বিবৃতিটি বিরাজমান অসহিষ্ণুতার ফলাফল, এবং কারণও বটে।</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2023-11-27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10097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41350D86-D745-4D0E-9ABF-9AF7C06D63D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69DBE517-CF7A-40FA-9446-721D09266BD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98255A6E-39BA-4A06-9619-433F1CBA72B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DC5F398-B41D-43B3-964C-BF4AC9DB901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B71DD5D4-127D-4013-8A0F-D76EC9769B7C}"/>
              </a:ext>
            </a:extLst>
          </p:cNvPr>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3" name="Rubrik 7">
            <a:extLst>
              <a:ext uri="{FF2B5EF4-FFF2-40B4-BE49-F238E27FC236}">
                <a16:creationId xmlns:a16="http://schemas.microsoft.com/office/drawing/2014/main" id="{7393BFB0-4742-4539-9D39-BAA57F6B1C6C}"/>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0E23EEC-BB22-42ED-BF0B-C7BD6AE918DD}"/>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7C029DC-CBA3-354F-B8EB-1EF18D23E6AA}"/>
              </a:ext>
            </a:extLst>
          </p:cNvPr>
          <p:cNvSpPr txBox="1"/>
          <p:nvPr/>
        </p:nvSpPr>
        <p:spPr>
          <a:xfrm>
            <a:off x="8955314" y="-290286"/>
            <a:ext cx="184731" cy="369332"/>
          </a:xfrm>
          <a:prstGeom prst="rect">
            <a:avLst/>
          </a:prstGeom>
          <a:noFill/>
        </p:spPr>
        <p:txBody>
          <a:bodyPr wrap="none" rtlCol="0">
            <a:spAutoFit/>
          </a:bodyPr>
          <a:lstStyle/>
          <a:p>
            <a:endParaRPr lang="sv-SE" dirty="0"/>
          </a:p>
        </p:txBody>
      </p:sp>
      <p:pic>
        <p:nvPicPr>
          <p:cNvPr id="12" name="Bildobjekt 11">
            <a:extLst>
              <a:ext uri="{FF2B5EF4-FFF2-40B4-BE49-F238E27FC236}">
                <a16:creationId xmlns:a16="http://schemas.microsoft.com/office/drawing/2014/main" id="{55B979EC-4433-2345-BCBF-2749A927E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14" name="textruta 13">
            <a:extLst>
              <a:ext uri="{FF2B5EF4-FFF2-40B4-BE49-F238E27FC236}">
                <a16:creationId xmlns:a16="http://schemas.microsoft.com/office/drawing/2014/main" id="{B342C2F5-718C-8840-94FD-3647C42BDEF0}"/>
              </a:ext>
            </a:extLst>
          </p:cNvPr>
          <p:cNvSpPr txBox="1"/>
          <p:nvPr/>
        </p:nvSpPr>
        <p:spPr>
          <a:xfrm>
            <a:off x="-4624" y="1144804"/>
            <a:ext cx="12192000" cy="1349344"/>
          </a:xfrm>
          <a:prstGeom prst="rect">
            <a:avLst/>
          </a:prstGeom>
          <a:noFill/>
        </p:spPr>
        <p:txBody>
          <a:bodyPr wrap="square" rtlCol="0">
            <a:spAutoFit/>
          </a:bodyPr>
          <a:lstStyle/>
          <a:p>
            <a:pPr algn="ctr">
              <a:lnSpc>
                <a:spcPct val="150000"/>
              </a:lnSpc>
            </a:pPr>
            <a:r>
              <a:rPr lang="as-IN" sz="6000" dirty="0">
                <a:latin typeface="SolaimanLipi" pitchFamily="65" charset="0"/>
                <a:ea typeface="Nirmala UI" panose="020B0502040204020203" pitchFamily="34" charset="0"/>
                <a:cs typeface="SolaimanLipi" pitchFamily="65" charset="0"/>
              </a:rPr>
              <a:t>স্থানীয় সমাজ </a:t>
            </a:r>
            <a:r>
              <a:rPr lang="as-IN" sz="6000" b="1" dirty="0">
                <a:latin typeface="SolaimanLipi" pitchFamily="65" charset="0"/>
                <a:ea typeface="Nirmala UI" panose="020B0502040204020203" pitchFamily="34" charset="0"/>
                <a:cs typeface="SolaimanLipi" pitchFamily="65" charset="0"/>
              </a:rPr>
              <a:t>পরিবর্তনকারীদের</a:t>
            </a:r>
            <a:r>
              <a:rPr lang="as-IN" sz="6000" dirty="0">
                <a:latin typeface="SolaimanLipi" pitchFamily="65" charset="0"/>
                <a:ea typeface="Nirmala UI" panose="020B0502040204020203" pitchFamily="34" charset="0"/>
                <a:cs typeface="SolaimanLipi" pitchFamily="65" charset="0"/>
              </a:rPr>
              <a:t> কোর্স</a:t>
            </a:r>
            <a:endParaRPr lang="sv-SE" sz="6000" dirty="0">
              <a:latin typeface="SolaimanLipi" pitchFamily="65" charset="0"/>
              <a:ea typeface="Nirmala UI" panose="020B0502040204020203" pitchFamily="34" charset="0"/>
              <a:cs typeface="SolaimanLipi" pitchFamily="65" charset="0"/>
            </a:endParaRPr>
          </a:p>
        </p:txBody>
      </p:sp>
      <p:pic>
        <p:nvPicPr>
          <p:cNvPr id="6" name="Bildobjekt 5">
            <a:extLst>
              <a:ext uri="{FF2B5EF4-FFF2-40B4-BE49-F238E27FC236}">
                <a16:creationId xmlns:a16="http://schemas.microsoft.com/office/drawing/2014/main" id="{F47A4F51-82F8-3F4D-ADDD-22CA7598E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EB0803C1-35BC-4499-8062-F9E607693370}"/>
              </a:ext>
            </a:extLst>
          </p:cNvPr>
          <p:cNvGrpSpPr/>
          <p:nvPr/>
        </p:nvGrpSpPr>
        <p:grpSpPr>
          <a:xfrm>
            <a:off x="5187685" y="2733895"/>
            <a:ext cx="5020628" cy="3025460"/>
            <a:chOff x="6209637" y="3530007"/>
            <a:chExt cx="3545525" cy="2568176"/>
          </a:xfrm>
        </p:grpSpPr>
        <p:pic>
          <p:nvPicPr>
            <p:cNvPr id="6" name="Picture 17">
              <a:extLst>
                <a:ext uri="{FF2B5EF4-FFF2-40B4-BE49-F238E27FC236}">
                  <a16:creationId xmlns:a16="http://schemas.microsoft.com/office/drawing/2014/main" id="{416A6531-9147-434C-9FB9-B8C5E27F61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09637" y="3530007"/>
              <a:ext cx="3545525" cy="2568176"/>
            </a:xfrm>
            <a:prstGeom prst="rect">
              <a:avLst/>
            </a:prstGeom>
          </p:spPr>
        </p:pic>
        <p:sp>
          <p:nvSpPr>
            <p:cNvPr id="7" name="textruta 6">
              <a:extLst>
                <a:ext uri="{FF2B5EF4-FFF2-40B4-BE49-F238E27FC236}">
                  <a16:creationId xmlns:a16="http://schemas.microsoft.com/office/drawing/2014/main" id="{0D2ECF56-C542-49CC-A61C-FF671A1158E5}"/>
                </a:ext>
              </a:extLst>
            </p:cNvPr>
            <p:cNvSpPr txBox="1"/>
            <p:nvPr/>
          </p:nvSpPr>
          <p:spPr>
            <a:xfrm>
              <a:off x="7038443" y="3672728"/>
              <a:ext cx="1063200" cy="496389"/>
            </a:xfrm>
            <a:prstGeom prst="rect">
              <a:avLst/>
            </a:prstGeom>
            <a:noFill/>
          </p:spPr>
          <p:txBody>
            <a:bodyPr wrap="none" lIns="91440" tIns="45720" rIns="91440" bIns="45720" rtlCol="0" anchor="t">
              <a:spAutoFit/>
            </a:bodyPr>
            <a:lstStyle/>
            <a:p>
              <a:r>
                <a:rPr lang="as-IN" sz="3200" dirty="0">
                  <a:latin typeface="SolaimanLipi" pitchFamily="65" charset="0"/>
                  <a:ea typeface="Nirmala UI" panose="020B0502040204020203" pitchFamily="34" charset="0"/>
                  <a:cs typeface="SolaimanLipi" pitchFamily="65" charset="0"/>
                </a:rPr>
                <a:t>দৃষ্টিভঙ্গি</a:t>
              </a:r>
              <a:endParaRPr lang="en-GB" sz="3200" dirty="0">
                <a:latin typeface="SolaimanLipi" pitchFamily="65" charset="0"/>
                <a:ea typeface="Nirmala UI" panose="020B0502040204020203" pitchFamily="34" charset="0"/>
                <a:cs typeface="SolaimanLipi" pitchFamily="65" charset="0"/>
              </a:endParaRPr>
            </a:p>
          </p:txBody>
        </p:sp>
        <p:sp>
          <p:nvSpPr>
            <p:cNvPr id="8" name="textruta 7">
              <a:extLst>
                <a:ext uri="{FF2B5EF4-FFF2-40B4-BE49-F238E27FC236}">
                  <a16:creationId xmlns:a16="http://schemas.microsoft.com/office/drawing/2014/main" id="{3857BF30-20B8-4583-8905-2CB0E6D4F7A8}"/>
                </a:ext>
              </a:extLst>
            </p:cNvPr>
            <p:cNvSpPr txBox="1"/>
            <p:nvPr/>
          </p:nvSpPr>
          <p:spPr>
            <a:xfrm>
              <a:off x="7038443" y="5334636"/>
              <a:ext cx="594541" cy="496389"/>
            </a:xfrm>
            <a:prstGeom prst="rect">
              <a:avLst/>
            </a:prstGeom>
            <a:noFill/>
          </p:spPr>
          <p:txBody>
            <a:bodyPr wrap="none" lIns="91440" tIns="45720" rIns="91440" bIns="45720" rtlCol="0" anchor="t">
              <a:spAutoFit/>
            </a:bodyPr>
            <a:lstStyle/>
            <a:p>
              <a:r>
                <a:rPr lang="as-IN" sz="3200" dirty="0">
                  <a:latin typeface="SolaimanLipi" pitchFamily="65" charset="0"/>
                  <a:ea typeface="Nirmala UI" panose="020B0502040204020203" pitchFamily="34" charset="0"/>
                  <a:cs typeface="SolaimanLipi" pitchFamily="65" charset="0"/>
                </a:rPr>
                <a:t>নিয়ম</a:t>
              </a:r>
              <a:endParaRPr lang="en-GB" sz="3200" dirty="0">
                <a:latin typeface="SolaimanLipi" pitchFamily="65" charset="0"/>
                <a:ea typeface="Nirmala UI" panose="020B0502040204020203" pitchFamily="34" charset="0"/>
                <a:cs typeface="SolaimanLipi" pitchFamily="65" charset="0"/>
              </a:endParaRPr>
            </a:p>
          </p:txBody>
        </p:sp>
        <p:sp>
          <p:nvSpPr>
            <p:cNvPr id="9" name="textruta 8">
              <a:extLst>
                <a:ext uri="{FF2B5EF4-FFF2-40B4-BE49-F238E27FC236}">
                  <a16:creationId xmlns:a16="http://schemas.microsoft.com/office/drawing/2014/main" id="{14A22E20-09E4-4CBB-AC23-DD47CC3351CD}"/>
                </a:ext>
              </a:extLst>
            </p:cNvPr>
            <p:cNvSpPr txBox="1"/>
            <p:nvPr/>
          </p:nvSpPr>
          <p:spPr>
            <a:xfrm>
              <a:off x="7038443" y="4519373"/>
              <a:ext cx="731516" cy="496389"/>
            </a:xfrm>
            <a:prstGeom prst="rect">
              <a:avLst/>
            </a:prstGeom>
            <a:noFill/>
          </p:spPr>
          <p:txBody>
            <a:bodyPr wrap="none" lIns="91440" tIns="45720" rIns="91440" bIns="45720" rtlCol="0" anchor="t">
              <a:spAutoFit/>
            </a:bodyPr>
            <a:lstStyle/>
            <a:p>
              <a:r>
                <a:rPr lang="as-IN" sz="3200" dirty="0">
                  <a:latin typeface="SolaimanLipi" pitchFamily="65" charset="0"/>
                  <a:ea typeface="Nirmala UI" panose="020B0502040204020203" pitchFamily="34" charset="0"/>
                  <a:cs typeface="SolaimanLipi" pitchFamily="65" charset="0"/>
                </a:rPr>
                <a:t>আচরণ</a:t>
              </a:r>
            </a:p>
          </p:txBody>
        </p:sp>
      </p:grpSp>
      <p:pic>
        <p:nvPicPr>
          <p:cNvPr id="14" name="Picture 21">
            <a:extLst>
              <a:ext uri="{FF2B5EF4-FFF2-40B4-BE49-F238E27FC236}">
                <a16:creationId xmlns:a16="http://schemas.microsoft.com/office/drawing/2014/main" id="{95469816-BF58-9348-9815-9426E9BCB1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11" name="textruta 10">
            <a:extLst>
              <a:ext uri="{FF2B5EF4-FFF2-40B4-BE49-F238E27FC236}">
                <a16:creationId xmlns:a16="http://schemas.microsoft.com/office/drawing/2014/main" id="{0ED0BCD7-946D-8A48-FB05-83D6BF5C8D53}"/>
              </a:ext>
            </a:extLst>
          </p:cNvPr>
          <p:cNvSpPr txBox="1"/>
          <p:nvPr/>
        </p:nvSpPr>
        <p:spPr>
          <a:xfrm>
            <a:off x="1580605" y="3925628"/>
            <a:ext cx="1840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800" b="1" dirty="0">
                <a:latin typeface="SolaimanLipi" pitchFamily="65" charset="0"/>
                <a:ea typeface="Nirmala UI" panose="020B0502040204020203" pitchFamily="34" charset="0"/>
                <a:cs typeface="SolaimanLipi" pitchFamily="65" charset="0"/>
              </a:rPr>
              <a:t>সমস্যা</a:t>
            </a:r>
          </a:p>
          <a:p>
            <a:pPr algn="ctr"/>
            <a:endParaRPr lang="sv-SE" sz="2800" b="1" dirty="0">
              <a:latin typeface="SolaimanLipi" pitchFamily="65" charset="0"/>
              <a:cs typeface="SolaimanLipi" pitchFamily="65" charset="0"/>
            </a:endParaRPr>
          </a:p>
        </p:txBody>
      </p:sp>
      <p:sp>
        <p:nvSpPr>
          <p:cNvPr id="13" name="textruta 12">
            <a:extLst>
              <a:ext uri="{FF2B5EF4-FFF2-40B4-BE49-F238E27FC236}">
                <a16:creationId xmlns:a16="http://schemas.microsoft.com/office/drawing/2014/main" id="{98C811EE-C023-69E7-B09B-F67ABA5AF41A}"/>
              </a:ext>
            </a:extLst>
          </p:cNvPr>
          <p:cNvSpPr txBox="1"/>
          <p:nvPr/>
        </p:nvSpPr>
        <p:spPr>
          <a:xfrm>
            <a:off x="1521080" y="4402681"/>
            <a:ext cx="19591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400" dirty="0">
                <a:latin typeface="SolaimanLipi" pitchFamily="65" charset="0"/>
                <a:ea typeface="Nirmala UI" panose="020B0502040204020203" pitchFamily="34" charset="0"/>
                <a:cs typeface="SolaimanLipi" pitchFamily="65" charset="0"/>
              </a:rPr>
              <a:t>ভিন্ন ভিন্ন ধর্মের শিশুদের মধ্যে বন্ধুত্ব নেই</a:t>
            </a:r>
            <a:endParaRPr lang="sv-SE" sz="2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9987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a:extLst>
              <a:ext uri="{FF2B5EF4-FFF2-40B4-BE49-F238E27FC236}">
                <a16:creationId xmlns:a16="http://schemas.microsoft.com/office/drawing/2014/main" id="{AEE47877-6C99-4F45-8AA1-3BFD3EEE27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3289" y="2733895"/>
            <a:ext cx="5020628" cy="3025460"/>
          </a:xfrm>
          <a:prstGeom prst="rect">
            <a:avLst/>
          </a:prstGeom>
        </p:spPr>
      </p:pic>
      <p:sp>
        <p:nvSpPr>
          <p:cNvPr id="10" name="textruta 9">
            <a:extLst>
              <a:ext uri="{FF2B5EF4-FFF2-40B4-BE49-F238E27FC236}">
                <a16:creationId xmlns:a16="http://schemas.microsoft.com/office/drawing/2014/main" id="{95CC49A5-84AB-44FC-90C7-9EAD6186605D}"/>
              </a:ext>
            </a:extLst>
          </p:cNvPr>
          <p:cNvSpPr txBox="1"/>
          <p:nvPr/>
        </p:nvSpPr>
        <p:spPr>
          <a:xfrm>
            <a:off x="6292386" y="3078014"/>
            <a:ext cx="2257349" cy="461665"/>
          </a:xfrm>
          <a:prstGeom prst="rect">
            <a:avLst/>
          </a:prstGeom>
          <a:noFill/>
        </p:spPr>
        <p:txBody>
          <a:bodyPr wrap="none" lIns="91440" tIns="45720" rIns="91440" bIns="45720" rtlCol="0" anchor="t">
            <a:spAutoFit/>
          </a:bodyPr>
          <a:lstStyle/>
          <a:p>
            <a:r>
              <a:rPr lang="as-IN" sz="2400" dirty="0">
                <a:latin typeface="SolaimanLipi" pitchFamily="65" charset="0"/>
                <a:ea typeface="Nirmala UI" panose="020B0502040204020203" pitchFamily="34" charset="0"/>
                <a:cs typeface="SolaimanLipi" pitchFamily="65" charset="0"/>
              </a:rPr>
              <a:t>পিতামাতা মনে করে...</a:t>
            </a:r>
            <a:endParaRPr lang="en-GB" sz="2400" dirty="0">
              <a:latin typeface="SolaimanLipi" pitchFamily="65" charset="0"/>
              <a:ea typeface="Nirmala UI" panose="020B0502040204020203" pitchFamily="34" charset="0"/>
              <a:cs typeface="SolaimanLipi" pitchFamily="65" charset="0"/>
            </a:endParaRPr>
          </a:p>
        </p:txBody>
      </p:sp>
      <p:sp>
        <p:nvSpPr>
          <p:cNvPr id="11" name="textruta 10">
            <a:extLst>
              <a:ext uri="{FF2B5EF4-FFF2-40B4-BE49-F238E27FC236}">
                <a16:creationId xmlns:a16="http://schemas.microsoft.com/office/drawing/2014/main" id="{B044F9D8-80C1-4FD3-9CB5-8511AD85A223}"/>
              </a:ext>
            </a:extLst>
          </p:cNvPr>
          <p:cNvSpPr txBox="1"/>
          <p:nvPr/>
        </p:nvSpPr>
        <p:spPr>
          <a:xfrm>
            <a:off x="6326570" y="4916572"/>
            <a:ext cx="3353803" cy="461665"/>
          </a:xfrm>
          <a:prstGeom prst="rect">
            <a:avLst/>
          </a:prstGeom>
          <a:noFill/>
        </p:spPr>
        <p:txBody>
          <a:bodyPr wrap="none" rtlCol="0">
            <a:spAutoFit/>
          </a:bodyPr>
          <a:lstStyle/>
          <a:p>
            <a:r>
              <a:rPr lang="as-IN" sz="2400" dirty="0">
                <a:latin typeface="SolaimanLipi" pitchFamily="65" charset="0"/>
                <a:ea typeface="Nirmala UI" panose="020B0502040204020203" pitchFamily="34" charset="0"/>
                <a:cs typeface="SolaimanLipi" pitchFamily="65" charset="0"/>
              </a:rPr>
              <a:t>ধর্মীয় নেতারা সমর্থন করে না...</a:t>
            </a:r>
          </a:p>
        </p:txBody>
      </p:sp>
      <p:sp>
        <p:nvSpPr>
          <p:cNvPr id="12" name="textruta 11">
            <a:extLst>
              <a:ext uri="{FF2B5EF4-FFF2-40B4-BE49-F238E27FC236}">
                <a16:creationId xmlns:a16="http://schemas.microsoft.com/office/drawing/2014/main" id="{7D349919-AF96-43B5-B3B1-B09B284D304F}"/>
              </a:ext>
            </a:extLst>
          </p:cNvPr>
          <p:cNvSpPr txBox="1"/>
          <p:nvPr/>
        </p:nvSpPr>
        <p:spPr>
          <a:xfrm>
            <a:off x="6326570" y="3996875"/>
            <a:ext cx="1920719" cy="461665"/>
          </a:xfrm>
          <a:prstGeom prst="rect">
            <a:avLst/>
          </a:prstGeom>
          <a:noFill/>
        </p:spPr>
        <p:txBody>
          <a:bodyPr wrap="none" rtlCol="0">
            <a:spAutoFit/>
          </a:bodyPr>
          <a:lstStyle/>
          <a:p>
            <a:r>
              <a:rPr lang="as-IN" sz="2400" dirty="0">
                <a:latin typeface="SolaimanLipi" pitchFamily="65" charset="0"/>
                <a:ea typeface="Nirmala UI" panose="020B0502040204020203" pitchFamily="34" charset="0"/>
                <a:cs typeface="SolaimanLipi" pitchFamily="65" charset="0"/>
              </a:rPr>
              <a:t>স্কুল মেনে নেয়...</a:t>
            </a:r>
            <a:endParaRPr lang="en-GB" sz="2400" dirty="0">
              <a:latin typeface="SolaimanLipi" pitchFamily="65" charset="0"/>
              <a:ea typeface="Nirmala UI" panose="020B0502040204020203" pitchFamily="34" charset="0"/>
              <a:cs typeface="SolaimanLipi" pitchFamily="65" charset="0"/>
            </a:endParaRPr>
          </a:p>
        </p:txBody>
      </p:sp>
      <p:pic>
        <p:nvPicPr>
          <p:cNvPr id="17" name="Picture 21">
            <a:extLst>
              <a:ext uri="{FF2B5EF4-FFF2-40B4-BE49-F238E27FC236}">
                <a16:creationId xmlns:a16="http://schemas.microsoft.com/office/drawing/2014/main" id="{EF09C7A7-E605-334D-83A7-BF2571102E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7" name="textruta 6">
            <a:extLst>
              <a:ext uri="{FF2B5EF4-FFF2-40B4-BE49-F238E27FC236}">
                <a16:creationId xmlns:a16="http://schemas.microsoft.com/office/drawing/2014/main" id="{40FEA401-5F68-D6B0-F62D-0C7FF6704F8E}"/>
              </a:ext>
            </a:extLst>
          </p:cNvPr>
          <p:cNvSpPr txBox="1"/>
          <p:nvPr/>
        </p:nvSpPr>
        <p:spPr>
          <a:xfrm>
            <a:off x="1580605" y="3925628"/>
            <a:ext cx="1840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800" b="1" dirty="0">
                <a:latin typeface="SolaimanLipi" pitchFamily="65" charset="0"/>
                <a:ea typeface="Nirmala UI" panose="020B0502040204020203" pitchFamily="34" charset="0"/>
                <a:cs typeface="SolaimanLipi" pitchFamily="65" charset="0"/>
              </a:rPr>
              <a:t>সমস্যা</a:t>
            </a:r>
          </a:p>
          <a:p>
            <a:pPr algn="ctr"/>
            <a:endParaRPr lang="sv-SE" sz="2800" b="1" dirty="0">
              <a:latin typeface="SolaimanLipi" pitchFamily="65" charset="0"/>
              <a:cs typeface="SolaimanLipi" pitchFamily="65" charset="0"/>
            </a:endParaRPr>
          </a:p>
        </p:txBody>
      </p:sp>
      <p:sp>
        <p:nvSpPr>
          <p:cNvPr id="8" name="textruta 7">
            <a:extLst>
              <a:ext uri="{FF2B5EF4-FFF2-40B4-BE49-F238E27FC236}">
                <a16:creationId xmlns:a16="http://schemas.microsoft.com/office/drawing/2014/main" id="{D848DD55-5968-9EB2-4E7E-FCB200393BA0}"/>
              </a:ext>
            </a:extLst>
          </p:cNvPr>
          <p:cNvSpPr txBox="1"/>
          <p:nvPr/>
        </p:nvSpPr>
        <p:spPr>
          <a:xfrm>
            <a:off x="1521080" y="4402681"/>
            <a:ext cx="19591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400" dirty="0">
                <a:latin typeface="SolaimanLipi" pitchFamily="65" charset="0"/>
                <a:ea typeface="Nirmala UI" panose="020B0502040204020203" pitchFamily="34" charset="0"/>
                <a:cs typeface="SolaimanLipi" pitchFamily="65" charset="0"/>
              </a:rPr>
              <a:t>ভিন্ন ভিন্ন ধর্মের শিশুদের মধ্যে বন্ধুত্ব নেই</a:t>
            </a:r>
            <a:endParaRPr lang="sv-SE" sz="2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79612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4">
            <a:extLst>
              <a:ext uri="{FF2B5EF4-FFF2-40B4-BE49-F238E27FC236}">
                <a16:creationId xmlns:a16="http://schemas.microsoft.com/office/drawing/2014/main" id="{B37CB7A5-21E7-431D-B054-8546ED4D44D0}"/>
              </a:ext>
            </a:extLst>
          </p:cNvPr>
          <p:cNvPicPr>
            <a:picLocks noChangeAspect="1"/>
          </p:cNvPicPr>
          <p:nvPr/>
        </p:nvPicPr>
        <p:blipFill>
          <a:blip r:embed="rId3" cstate="print"/>
          <a:stretch>
            <a:fillRect/>
          </a:stretch>
        </p:blipFill>
        <p:spPr>
          <a:xfrm>
            <a:off x="3985847" y="1203551"/>
            <a:ext cx="7302096" cy="4990405"/>
          </a:xfrm>
          <a:prstGeom prst="rect">
            <a:avLst/>
          </a:prstGeom>
        </p:spPr>
      </p:pic>
      <p:pic>
        <p:nvPicPr>
          <p:cNvPr id="4" name="Picture 21">
            <a:extLst>
              <a:ext uri="{FF2B5EF4-FFF2-40B4-BE49-F238E27FC236}">
                <a16:creationId xmlns:a16="http://schemas.microsoft.com/office/drawing/2014/main" id="{F15DBB5D-F441-4C7F-ADDC-1DEF020B5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2" y="976613"/>
            <a:ext cx="3249895" cy="3011938"/>
          </a:xfrm>
          <a:prstGeom prst="rect">
            <a:avLst/>
          </a:prstGeom>
        </p:spPr>
      </p:pic>
      <p:pic>
        <p:nvPicPr>
          <p:cNvPr id="5" name="Picture 17">
            <a:extLst>
              <a:ext uri="{FF2B5EF4-FFF2-40B4-BE49-F238E27FC236}">
                <a16:creationId xmlns:a16="http://schemas.microsoft.com/office/drawing/2014/main" id="{897D5B89-8979-4A13-AB0C-F9CDE929953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94956" y="4325752"/>
            <a:ext cx="2199079" cy="1670257"/>
          </a:xfrm>
          <a:prstGeom prst="rect">
            <a:avLst/>
          </a:prstGeom>
        </p:spPr>
      </p:pic>
      <p:pic>
        <p:nvPicPr>
          <p:cNvPr id="6" name="Bildobjekt 5">
            <a:extLst>
              <a:ext uri="{FF2B5EF4-FFF2-40B4-BE49-F238E27FC236}">
                <a16:creationId xmlns:a16="http://schemas.microsoft.com/office/drawing/2014/main" id="{6EECCBA0-B706-44C5-B66F-FE0EAC907B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94725" y="2258359"/>
            <a:ext cx="1338394" cy="661733"/>
          </a:xfrm>
          <a:prstGeom prst="rect">
            <a:avLst/>
          </a:prstGeom>
        </p:spPr>
      </p:pic>
      <p:sp>
        <p:nvSpPr>
          <p:cNvPr id="7" name="textruta 6">
            <a:extLst>
              <a:ext uri="{FF2B5EF4-FFF2-40B4-BE49-F238E27FC236}">
                <a16:creationId xmlns:a16="http://schemas.microsoft.com/office/drawing/2014/main" id="{79E0CF2B-FEDB-4EBE-95E3-E3F46250FCB6}"/>
              </a:ext>
            </a:extLst>
          </p:cNvPr>
          <p:cNvSpPr txBox="1"/>
          <p:nvPr/>
        </p:nvSpPr>
        <p:spPr>
          <a:xfrm>
            <a:off x="9479638" y="2658482"/>
            <a:ext cx="1556662" cy="400110"/>
          </a:xfrm>
          <a:prstGeom prst="rect">
            <a:avLst/>
          </a:prstGeom>
          <a:noFill/>
        </p:spPr>
        <p:txBody>
          <a:bodyPr wrap="square" rtlCol="0">
            <a:spAutoFit/>
          </a:bodyPr>
          <a:lstStyle/>
          <a:p>
            <a:r>
              <a:rPr lang="as-IN" sz="2000" b="1" spc="-150" dirty="0">
                <a:latin typeface="SolaimanLipi" pitchFamily="65" charset="0"/>
                <a:ea typeface="Nirmala UI" panose="020B0502040204020203" pitchFamily="34" charset="0"/>
                <a:cs typeface="SolaimanLipi" pitchFamily="65" charset="0"/>
              </a:rPr>
              <a:t>লক্ষ্য/গন্তব্য</a:t>
            </a:r>
            <a:endParaRPr lang="en-GB" sz="2000" b="1" spc="-150" dirty="0">
              <a:latin typeface="SolaimanLipi" pitchFamily="65" charset="0"/>
              <a:ea typeface="Nirmala UI" panose="020B0502040204020203" pitchFamily="34" charset="0"/>
              <a:cs typeface="SolaimanLipi" pitchFamily="65" charset="0"/>
            </a:endParaRPr>
          </a:p>
        </p:txBody>
      </p:sp>
      <p:sp>
        <p:nvSpPr>
          <p:cNvPr id="8" name="textruta 7">
            <a:extLst>
              <a:ext uri="{FF2B5EF4-FFF2-40B4-BE49-F238E27FC236}">
                <a16:creationId xmlns:a16="http://schemas.microsoft.com/office/drawing/2014/main" id="{C9FD7C6A-DAAE-448A-9935-21A49A860EBB}"/>
              </a:ext>
            </a:extLst>
          </p:cNvPr>
          <p:cNvSpPr txBox="1"/>
          <p:nvPr/>
        </p:nvSpPr>
        <p:spPr>
          <a:xfrm>
            <a:off x="10694725" y="2360347"/>
            <a:ext cx="979755" cy="246221"/>
          </a:xfrm>
          <a:prstGeom prst="rect">
            <a:avLst/>
          </a:prstGeom>
          <a:noFill/>
        </p:spPr>
        <p:txBody>
          <a:bodyPr wrap="none" lIns="91440" tIns="45720" rIns="91440" bIns="45720" rtlCol="0" anchor="t">
            <a:spAutoFit/>
          </a:bodyPr>
          <a:lstStyle/>
          <a:p>
            <a:r>
              <a:rPr lang="as-IN" sz="1000" dirty="0">
                <a:latin typeface="SolaimanLipi" panose="02000500020000020004" pitchFamily="2" charset="0"/>
                <a:ea typeface="Nirmala UI" panose="020B0502040204020203" pitchFamily="34" charset="0"/>
                <a:cs typeface="SolaimanLipi" panose="02000500020000020004" pitchFamily="2" charset="0"/>
              </a:rPr>
              <a:t>আগামী বছরের মধ্যে</a:t>
            </a:r>
            <a:endParaRPr lang="en-GB" sz="1000" dirty="0">
              <a:latin typeface="SolaimanLipi" panose="02000500020000020004" pitchFamily="2" charset="0"/>
              <a:ea typeface="Nirmala UI" panose="020B0502040204020203" pitchFamily="34" charset="0"/>
              <a:cs typeface="SolaimanLipi" panose="02000500020000020004" pitchFamily="2" charset="0"/>
            </a:endParaRPr>
          </a:p>
        </p:txBody>
      </p:sp>
      <p:sp>
        <p:nvSpPr>
          <p:cNvPr id="12" name="textruta 11">
            <a:extLst>
              <a:ext uri="{FF2B5EF4-FFF2-40B4-BE49-F238E27FC236}">
                <a16:creationId xmlns:a16="http://schemas.microsoft.com/office/drawing/2014/main" id="{BBEF8DEF-E60B-9AB6-EA66-3EA9087090DC}"/>
              </a:ext>
            </a:extLst>
          </p:cNvPr>
          <p:cNvSpPr txBox="1"/>
          <p:nvPr/>
        </p:nvSpPr>
        <p:spPr>
          <a:xfrm>
            <a:off x="1580605" y="3831622"/>
            <a:ext cx="1840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800" b="1" dirty="0">
                <a:latin typeface="SolaimanLipi" pitchFamily="65" charset="0"/>
                <a:ea typeface="Nirmala UI" panose="020B0502040204020203" pitchFamily="34" charset="0"/>
                <a:cs typeface="SolaimanLipi" pitchFamily="65" charset="0"/>
              </a:rPr>
              <a:t>সমস্যা</a:t>
            </a:r>
          </a:p>
          <a:p>
            <a:pPr algn="ctr"/>
            <a:endParaRPr lang="sv-SE" sz="2800" b="1" dirty="0">
              <a:latin typeface="SolaimanLipi" pitchFamily="65" charset="0"/>
              <a:cs typeface="SolaimanLipi" pitchFamily="65" charset="0"/>
            </a:endParaRPr>
          </a:p>
        </p:txBody>
      </p:sp>
    </p:spTree>
    <p:extLst>
      <p:ext uri="{BB962C8B-B14F-4D97-AF65-F5344CB8AC3E}">
        <p14:creationId xmlns:p14="http://schemas.microsoft.com/office/powerpoint/2010/main" val="8248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6FA6FE1-9EC0-41B3-85C9-4D16E71609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80435" y="919873"/>
            <a:ext cx="5502805" cy="5502805"/>
          </a:xfrm>
          <a:prstGeom prst="rect">
            <a:avLst/>
          </a:prstGeom>
        </p:spPr>
      </p:pic>
      <p:pic>
        <p:nvPicPr>
          <p:cNvPr id="4" name="Picture 28">
            <a:extLst>
              <a:ext uri="{FF2B5EF4-FFF2-40B4-BE49-F238E27FC236}">
                <a16:creationId xmlns:a16="http://schemas.microsoft.com/office/drawing/2014/main" id="{4D3D74BA-E5AC-415E-A4B0-9B8F51823E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08760" y="1130892"/>
            <a:ext cx="4482443" cy="3179784"/>
          </a:xfrm>
          <a:prstGeom prst="rect">
            <a:avLst/>
          </a:prstGeom>
        </p:spPr>
      </p:pic>
      <p:sp>
        <p:nvSpPr>
          <p:cNvPr id="5" name="textruta 4">
            <a:extLst>
              <a:ext uri="{FF2B5EF4-FFF2-40B4-BE49-F238E27FC236}">
                <a16:creationId xmlns:a16="http://schemas.microsoft.com/office/drawing/2014/main" id="{47D848D8-E0BB-4F4A-A990-B293515F6BF9}"/>
              </a:ext>
            </a:extLst>
          </p:cNvPr>
          <p:cNvSpPr txBox="1"/>
          <p:nvPr/>
        </p:nvSpPr>
        <p:spPr>
          <a:xfrm>
            <a:off x="7316308" y="4330706"/>
            <a:ext cx="1785600" cy="584775"/>
          </a:xfrm>
          <a:prstGeom prst="rect">
            <a:avLst/>
          </a:prstGeom>
          <a:noFill/>
        </p:spPr>
        <p:txBody>
          <a:bodyPr wrap="none" rtlCol="0">
            <a:spAutoFit/>
          </a:bodyPr>
          <a:lstStyle/>
          <a:p>
            <a:r>
              <a:rPr lang="as-IN" sz="3200" b="1" dirty="0">
                <a:latin typeface="SolaimanLipi" pitchFamily="65" charset="0"/>
                <a:ea typeface="Nirmala UI" panose="020B0502040204020203" pitchFamily="34" charset="0"/>
                <a:cs typeface="SolaimanLipi" pitchFamily="65" charset="0"/>
              </a:rPr>
              <a:t>লক্ষ্য/গন্তব্য</a:t>
            </a:r>
            <a:endParaRPr lang="en-GB" sz="3200" b="1" dirty="0">
              <a:latin typeface="SolaimanLipi" pitchFamily="65" charset="0"/>
              <a:cs typeface="SolaimanLipi" pitchFamily="65" charset="0"/>
            </a:endParaRPr>
          </a:p>
        </p:txBody>
      </p:sp>
      <p:sp>
        <p:nvSpPr>
          <p:cNvPr id="6" name="TextBox 32">
            <a:extLst>
              <a:ext uri="{FF2B5EF4-FFF2-40B4-BE49-F238E27FC236}">
                <a16:creationId xmlns:a16="http://schemas.microsoft.com/office/drawing/2014/main" id="{275169EC-1A29-4DA1-862D-CDEFBC0EDEAF}"/>
              </a:ext>
            </a:extLst>
          </p:cNvPr>
          <p:cNvSpPr txBox="1"/>
          <p:nvPr/>
        </p:nvSpPr>
        <p:spPr>
          <a:xfrm>
            <a:off x="7497059" y="4954162"/>
            <a:ext cx="1894769" cy="1015663"/>
          </a:xfrm>
          <a:prstGeom prst="rect">
            <a:avLst/>
          </a:prstGeom>
          <a:noFill/>
        </p:spPr>
        <p:txBody>
          <a:bodyPr wrap="square" rtlCol="0">
            <a:spAutoFit/>
          </a:bodyPr>
          <a:lstStyle/>
          <a:p>
            <a:pPr algn="ctr"/>
            <a:r>
              <a:rPr lang="as-IN" sz="2000" dirty="0">
                <a:latin typeface="SolaimanLipi" pitchFamily="65" charset="0"/>
                <a:ea typeface="Nirmala UI" panose="020B0502040204020203" pitchFamily="34" charset="0"/>
                <a:cs typeface="SolaimanLipi" pitchFamily="65" charset="0"/>
              </a:rPr>
              <a:t>ভিন্ন ভিন্ন ধর্মের শিশুদের মধ্যে বন্ধুত্ব আছে</a:t>
            </a:r>
            <a:endParaRPr lang="sv-SE" sz="2000" dirty="0">
              <a:latin typeface="SolaimanLipi" pitchFamily="65" charset="0"/>
              <a:ea typeface="Nirmala UI" panose="020B0502040204020203" pitchFamily="34" charset="0"/>
              <a:cs typeface="SolaimanLipi" pitchFamily="65" charset="0"/>
            </a:endParaRPr>
          </a:p>
        </p:txBody>
      </p:sp>
      <p:sp>
        <p:nvSpPr>
          <p:cNvPr id="7" name="textruta 6">
            <a:extLst>
              <a:ext uri="{FF2B5EF4-FFF2-40B4-BE49-F238E27FC236}">
                <a16:creationId xmlns:a16="http://schemas.microsoft.com/office/drawing/2014/main" id="{C23C0012-A3DD-4C18-809B-5FB2FC664BC1}"/>
              </a:ext>
            </a:extLst>
          </p:cNvPr>
          <p:cNvSpPr txBox="1"/>
          <p:nvPr/>
        </p:nvSpPr>
        <p:spPr>
          <a:xfrm>
            <a:off x="2516553" y="1457500"/>
            <a:ext cx="2484976" cy="461665"/>
          </a:xfrm>
          <a:prstGeom prst="rect">
            <a:avLst/>
          </a:prstGeom>
          <a:noFill/>
        </p:spPr>
        <p:txBody>
          <a:bodyPr wrap="none" rtlCol="0">
            <a:spAutoFit/>
          </a:bodyPr>
          <a:lstStyle/>
          <a:p>
            <a:r>
              <a:rPr lang="as-IN" sz="2400" dirty="0">
                <a:latin typeface="SolaimanLipi" pitchFamily="65" charset="0"/>
                <a:ea typeface="Nirmala UI" panose="020B0502040204020203" pitchFamily="34" charset="0"/>
                <a:cs typeface="SolaimanLipi" pitchFamily="65" charset="0"/>
              </a:rPr>
              <a:t>পিতামাতা উৎসাহ দেয়...</a:t>
            </a:r>
            <a:endParaRPr lang="en-GB" sz="2400" dirty="0">
              <a:latin typeface="SolaimanLipi" pitchFamily="65" charset="0"/>
              <a:ea typeface="Nirmala UI" panose="020B0502040204020203" pitchFamily="34" charset="0"/>
              <a:cs typeface="SolaimanLipi" pitchFamily="65" charset="0"/>
            </a:endParaRPr>
          </a:p>
        </p:txBody>
      </p:sp>
      <p:sp>
        <p:nvSpPr>
          <p:cNvPr id="8" name="textruta 7">
            <a:extLst>
              <a:ext uri="{FF2B5EF4-FFF2-40B4-BE49-F238E27FC236}">
                <a16:creationId xmlns:a16="http://schemas.microsoft.com/office/drawing/2014/main" id="{D1A8050F-6527-4DA4-9FA9-E112B385E43C}"/>
              </a:ext>
            </a:extLst>
          </p:cNvPr>
          <p:cNvSpPr txBox="1"/>
          <p:nvPr/>
        </p:nvSpPr>
        <p:spPr>
          <a:xfrm>
            <a:off x="2401429" y="3547253"/>
            <a:ext cx="2951449" cy="461665"/>
          </a:xfrm>
          <a:prstGeom prst="rect">
            <a:avLst/>
          </a:prstGeom>
          <a:noFill/>
        </p:spPr>
        <p:txBody>
          <a:bodyPr wrap="none" lIns="91440" tIns="45720" rIns="91440" bIns="45720" rtlCol="0" anchor="t">
            <a:spAutoFit/>
          </a:bodyPr>
          <a:lstStyle/>
          <a:p>
            <a:r>
              <a:rPr lang="as-IN" sz="2400" dirty="0">
                <a:latin typeface="SolaimanLipi" pitchFamily="65" charset="0"/>
                <a:ea typeface="Nirmala UI" panose="020B0502040204020203" pitchFamily="34" charset="0"/>
                <a:cs typeface="SolaimanLipi" pitchFamily="65" charset="0"/>
              </a:rPr>
              <a:t>ধর্মীয় নেতারা উৎসাহ দেয়...</a:t>
            </a:r>
            <a:endParaRPr lang="en-GB" sz="2400" dirty="0">
              <a:latin typeface="SolaimanLipi" pitchFamily="65" charset="0"/>
              <a:ea typeface="Nirmala UI" panose="020B0502040204020203" pitchFamily="34" charset="0"/>
              <a:cs typeface="SolaimanLipi" pitchFamily="65" charset="0"/>
            </a:endParaRPr>
          </a:p>
        </p:txBody>
      </p:sp>
      <p:sp>
        <p:nvSpPr>
          <p:cNvPr id="9" name="textruta 8">
            <a:extLst>
              <a:ext uri="{FF2B5EF4-FFF2-40B4-BE49-F238E27FC236}">
                <a16:creationId xmlns:a16="http://schemas.microsoft.com/office/drawing/2014/main" id="{CF83F1EE-069E-468D-9B7B-964364FEC9D1}"/>
              </a:ext>
            </a:extLst>
          </p:cNvPr>
          <p:cNvSpPr txBox="1"/>
          <p:nvPr/>
        </p:nvSpPr>
        <p:spPr>
          <a:xfrm>
            <a:off x="2401429" y="2471371"/>
            <a:ext cx="2557110" cy="461665"/>
          </a:xfrm>
          <a:prstGeom prst="rect">
            <a:avLst/>
          </a:prstGeom>
          <a:noFill/>
        </p:spPr>
        <p:txBody>
          <a:bodyPr wrap="none" rtlCol="0">
            <a:spAutoFit/>
          </a:bodyPr>
          <a:lstStyle/>
          <a:p>
            <a:r>
              <a:rPr lang="as-IN" sz="2400" dirty="0">
                <a:latin typeface="SolaimanLipi" pitchFamily="65" charset="0"/>
                <a:ea typeface="Nirmala UI" panose="020B0502040204020203" pitchFamily="34" charset="0"/>
                <a:cs typeface="SolaimanLipi" pitchFamily="65" charset="0"/>
              </a:rPr>
              <a:t>স্কুল মোকাবেলা করে</a:t>
            </a:r>
            <a:r>
              <a:rPr lang="en-US" sz="2400" dirty="0">
                <a:latin typeface="SolaimanLipi" pitchFamily="65" charset="0"/>
                <a:ea typeface="Nirmala UI" panose="020B0502040204020203" pitchFamily="34" charset="0"/>
                <a:cs typeface="SolaimanLipi" pitchFamily="65" charset="0"/>
              </a:rPr>
              <a:t>…</a:t>
            </a:r>
            <a:endParaRPr lang="en-GB" sz="2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341223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1248569-05CF-4077-A235-2B4EA2B3D5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60628" y="533083"/>
            <a:ext cx="4502232" cy="4502232"/>
          </a:xfrm>
          <a:prstGeom prst="rect">
            <a:avLst/>
          </a:prstGeom>
        </p:spPr>
      </p:pic>
      <p:pic>
        <p:nvPicPr>
          <p:cNvPr id="3" name="Picture 28">
            <a:extLst>
              <a:ext uri="{FF2B5EF4-FFF2-40B4-BE49-F238E27FC236}">
                <a16:creationId xmlns:a16="http://schemas.microsoft.com/office/drawing/2014/main" id="{58655AAC-8BEE-43BD-A543-F165D66B8B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91582" y="712829"/>
            <a:ext cx="3332500" cy="2322586"/>
          </a:xfrm>
          <a:prstGeom prst="rect">
            <a:avLst/>
          </a:prstGeom>
        </p:spPr>
      </p:pic>
      <p:sp>
        <p:nvSpPr>
          <p:cNvPr id="6" name="textruta 5">
            <a:extLst>
              <a:ext uri="{FF2B5EF4-FFF2-40B4-BE49-F238E27FC236}">
                <a16:creationId xmlns:a16="http://schemas.microsoft.com/office/drawing/2014/main" id="{631E2FB3-3434-4411-9BE4-D71E3A003C81}"/>
              </a:ext>
            </a:extLst>
          </p:cNvPr>
          <p:cNvSpPr txBox="1"/>
          <p:nvPr/>
        </p:nvSpPr>
        <p:spPr>
          <a:xfrm>
            <a:off x="6171983" y="923310"/>
            <a:ext cx="3595079" cy="369332"/>
          </a:xfrm>
          <a:prstGeom prst="rect">
            <a:avLst/>
          </a:prstGeom>
          <a:noFill/>
        </p:spPr>
        <p:txBody>
          <a:bodyPr wrap="square" rtlCol="0">
            <a:spAutoFit/>
          </a:bodyPr>
          <a:lstStyle/>
          <a:p>
            <a:r>
              <a:rPr lang="as-IN" dirty="0">
                <a:latin typeface="SolaimanLipi" pitchFamily="65" charset="0"/>
                <a:ea typeface="Nirmala UI" panose="020B0502040204020203" pitchFamily="34" charset="0"/>
                <a:cs typeface="SolaimanLipi" pitchFamily="65" charset="0"/>
              </a:rPr>
              <a:t>পিতামাতা উৎসাহ দেয়...</a:t>
            </a:r>
            <a:endParaRPr lang="en-GB" dirty="0">
              <a:latin typeface="SolaimanLipi" pitchFamily="65" charset="0"/>
              <a:ea typeface="Nirmala UI" panose="020B0502040204020203" pitchFamily="34" charset="0"/>
              <a:cs typeface="SolaimanLipi" pitchFamily="65" charset="0"/>
            </a:endParaRPr>
          </a:p>
        </p:txBody>
      </p:sp>
      <p:sp>
        <p:nvSpPr>
          <p:cNvPr id="7" name="textruta 6">
            <a:extLst>
              <a:ext uri="{FF2B5EF4-FFF2-40B4-BE49-F238E27FC236}">
                <a16:creationId xmlns:a16="http://schemas.microsoft.com/office/drawing/2014/main" id="{1DFF8EDE-09B0-4642-8646-EDF25A058AA3}"/>
              </a:ext>
            </a:extLst>
          </p:cNvPr>
          <p:cNvSpPr txBox="1"/>
          <p:nvPr/>
        </p:nvSpPr>
        <p:spPr>
          <a:xfrm>
            <a:off x="6082613" y="2437016"/>
            <a:ext cx="3667402" cy="369332"/>
          </a:xfrm>
          <a:prstGeom prst="rect">
            <a:avLst/>
          </a:prstGeom>
          <a:noFill/>
        </p:spPr>
        <p:txBody>
          <a:bodyPr wrap="square" rtlCol="0">
            <a:spAutoFit/>
          </a:bodyPr>
          <a:lstStyle/>
          <a:p>
            <a:r>
              <a:rPr lang="as-IN" dirty="0">
                <a:latin typeface="SolaimanLipi" pitchFamily="65" charset="0"/>
                <a:ea typeface="Nirmala UI" panose="020B0502040204020203" pitchFamily="34" charset="0"/>
                <a:cs typeface="SolaimanLipi" pitchFamily="65" charset="0"/>
              </a:rPr>
              <a:t>ধর্মীয় নেতারা উৎসাহ দেয়...</a:t>
            </a:r>
            <a:endParaRPr lang="en-GB" dirty="0">
              <a:latin typeface="SolaimanLipi" pitchFamily="65" charset="0"/>
              <a:ea typeface="Nirmala UI" panose="020B0502040204020203" pitchFamily="34" charset="0"/>
              <a:cs typeface="SolaimanLipi" pitchFamily="65" charset="0"/>
            </a:endParaRPr>
          </a:p>
        </p:txBody>
      </p:sp>
      <p:sp>
        <p:nvSpPr>
          <p:cNvPr id="8" name="textruta 7">
            <a:extLst>
              <a:ext uri="{FF2B5EF4-FFF2-40B4-BE49-F238E27FC236}">
                <a16:creationId xmlns:a16="http://schemas.microsoft.com/office/drawing/2014/main" id="{8FCC831B-2D96-4EAB-918C-57AC407D5991}"/>
              </a:ext>
            </a:extLst>
          </p:cNvPr>
          <p:cNvSpPr txBox="1"/>
          <p:nvPr/>
        </p:nvSpPr>
        <p:spPr>
          <a:xfrm>
            <a:off x="6090233" y="1660399"/>
            <a:ext cx="2773413" cy="369332"/>
          </a:xfrm>
          <a:prstGeom prst="rect">
            <a:avLst/>
          </a:prstGeom>
          <a:noFill/>
        </p:spPr>
        <p:txBody>
          <a:bodyPr wrap="square" rtlCol="0">
            <a:spAutoFit/>
          </a:bodyPr>
          <a:lstStyle/>
          <a:p>
            <a:r>
              <a:rPr lang="as-IN" dirty="0">
                <a:latin typeface="SolaimanLipi" pitchFamily="65" charset="0"/>
                <a:ea typeface="Nirmala UI" panose="020B0502040204020203" pitchFamily="34" charset="0"/>
                <a:cs typeface="SolaimanLipi" pitchFamily="65" charset="0"/>
              </a:rPr>
              <a:t>স্কুল মোকাবেলা করে</a:t>
            </a:r>
            <a:r>
              <a:rPr lang="en-US" dirty="0">
                <a:latin typeface="SolaimanLipi" pitchFamily="65" charset="0"/>
                <a:ea typeface="Nirmala UI" panose="020B0502040204020203" pitchFamily="34" charset="0"/>
                <a:cs typeface="SolaimanLipi" pitchFamily="65" charset="0"/>
              </a:rPr>
              <a:t>…</a:t>
            </a:r>
            <a:endParaRPr lang="en-GB" dirty="0">
              <a:latin typeface="SolaimanLipi" pitchFamily="65" charset="0"/>
              <a:ea typeface="Nirmala UI" panose="020B0502040204020203" pitchFamily="34" charset="0"/>
              <a:cs typeface="SolaimanLipi" pitchFamily="65" charset="0"/>
            </a:endParaRPr>
          </a:p>
        </p:txBody>
      </p:sp>
      <p:sp>
        <p:nvSpPr>
          <p:cNvPr id="12" name="textruta 11">
            <a:extLst>
              <a:ext uri="{FF2B5EF4-FFF2-40B4-BE49-F238E27FC236}">
                <a16:creationId xmlns:a16="http://schemas.microsoft.com/office/drawing/2014/main" id="{F8C12D77-3BEE-4F30-8821-C6755D6CBB6C}"/>
              </a:ext>
            </a:extLst>
          </p:cNvPr>
          <p:cNvSpPr txBox="1"/>
          <p:nvPr/>
        </p:nvSpPr>
        <p:spPr>
          <a:xfrm>
            <a:off x="1178140" y="3891325"/>
            <a:ext cx="18401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3200" b="1" dirty="0">
                <a:latin typeface="SolaimanLipi" pitchFamily="65" charset="0"/>
                <a:ea typeface="Nirmala UI" panose="020B0502040204020203" pitchFamily="34" charset="0"/>
                <a:cs typeface="SolaimanLipi" pitchFamily="65" charset="0"/>
              </a:rPr>
              <a:t>সমস্যা</a:t>
            </a:r>
            <a:endParaRPr lang="sv-SE" sz="3200" b="1" dirty="0">
              <a:latin typeface="SolaimanLipi" pitchFamily="65" charset="0"/>
              <a:cs typeface="SolaimanLipi" pitchFamily="65" charset="0"/>
            </a:endParaRPr>
          </a:p>
        </p:txBody>
      </p:sp>
      <p:sp>
        <p:nvSpPr>
          <p:cNvPr id="13" name="textruta 12">
            <a:extLst>
              <a:ext uri="{FF2B5EF4-FFF2-40B4-BE49-F238E27FC236}">
                <a16:creationId xmlns:a16="http://schemas.microsoft.com/office/drawing/2014/main" id="{729833E5-54D9-43F7-839C-9F813354EEB6}"/>
              </a:ext>
            </a:extLst>
          </p:cNvPr>
          <p:cNvSpPr txBox="1"/>
          <p:nvPr/>
        </p:nvSpPr>
        <p:spPr>
          <a:xfrm>
            <a:off x="1351495" y="4429686"/>
            <a:ext cx="14344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000" dirty="0">
                <a:latin typeface="SolaimanLipi" pitchFamily="65" charset="0"/>
                <a:ea typeface="Nirmala UI" panose="020B0502040204020203" pitchFamily="34" charset="0"/>
                <a:cs typeface="SolaimanLipi" pitchFamily="65" charset="0"/>
              </a:rPr>
              <a:t>ভিন্ন ভিন্ন ধর্মের শিশুদের মধ্যে বন্ধুত্ব নেই</a:t>
            </a:r>
            <a:endParaRPr lang="sv-SE" sz="2000" dirty="0">
              <a:latin typeface="SolaimanLipi" pitchFamily="65" charset="0"/>
              <a:ea typeface="Nirmala UI" panose="020B0502040204020203" pitchFamily="34" charset="0"/>
              <a:cs typeface="SolaimanLipi" pitchFamily="65" charset="0"/>
            </a:endParaRPr>
          </a:p>
        </p:txBody>
      </p:sp>
      <p:pic>
        <p:nvPicPr>
          <p:cNvPr id="14" name="Picture 21">
            <a:extLst>
              <a:ext uri="{FF2B5EF4-FFF2-40B4-BE49-F238E27FC236}">
                <a16:creationId xmlns:a16="http://schemas.microsoft.com/office/drawing/2014/main" id="{C22FB874-C5AB-45D5-B61D-C67FEB1918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4273" y="851563"/>
            <a:ext cx="3520034" cy="3262297"/>
          </a:xfrm>
          <a:prstGeom prst="rect">
            <a:avLst/>
          </a:prstGeom>
        </p:spPr>
      </p:pic>
      <p:pic>
        <p:nvPicPr>
          <p:cNvPr id="15" name="Picture 17">
            <a:extLst>
              <a:ext uri="{FF2B5EF4-FFF2-40B4-BE49-F238E27FC236}">
                <a16:creationId xmlns:a16="http://schemas.microsoft.com/office/drawing/2014/main" id="{385B436A-0783-455D-B05E-86E107E958E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51253" y="4146225"/>
            <a:ext cx="3667401" cy="2344079"/>
          </a:xfrm>
          <a:prstGeom prst="rect">
            <a:avLst/>
          </a:prstGeom>
        </p:spPr>
      </p:pic>
      <p:sp>
        <p:nvSpPr>
          <p:cNvPr id="16" name="textruta 15">
            <a:extLst>
              <a:ext uri="{FF2B5EF4-FFF2-40B4-BE49-F238E27FC236}">
                <a16:creationId xmlns:a16="http://schemas.microsoft.com/office/drawing/2014/main" id="{2C6B2051-CD86-462D-85FE-BB2FE3797ED1}"/>
              </a:ext>
            </a:extLst>
          </p:cNvPr>
          <p:cNvSpPr txBox="1"/>
          <p:nvPr/>
        </p:nvSpPr>
        <p:spPr>
          <a:xfrm>
            <a:off x="4487205" y="4427953"/>
            <a:ext cx="3595079" cy="369332"/>
          </a:xfrm>
          <a:prstGeom prst="rect">
            <a:avLst/>
          </a:prstGeom>
          <a:noFill/>
        </p:spPr>
        <p:txBody>
          <a:bodyPr wrap="square" rtlCol="0">
            <a:spAutoFit/>
          </a:bodyPr>
          <a:lstStyle/>
          <a:p>
            <a:r>
              <a:rPr lang="as-IN" dirty="0">
                <a:latin typeface="SolaimanLipi" panose="02000500020000020004" pitchFamily="2" charset="0"/>
                <a:ea typeface="Nirmala UI" panose="020B0502040204020203" pitchFamily="34" charset="0"/>
                <a:cs typeface="SolaimanLipi" panose="02000500020000020004" pitchFamily="2" charset="0"/>
              </a:rPr>
              <a:t>পিতামাতা মনে করে...</a:t>
            </a:r>
            <a:endParaRPr lang="en-GB" dirty="0">
              <a:latin typeface="SolaimanLipi" panose="02000500020000020004" pitchFamily="2" charset="0"/>
              <a:ea typeface="Nirmala UI" panose="020B0502040204020203" pitchFamily="34" charset="0"/>
              <a:cs typeface="SolaimanLipi" panose="02000500020000020004" pitchFamily="2" charset="0"/>
            </a:endParaRPr>
          </a:p>
        </p:txBody>
      </p:sp>
      <p:sp>
        <p:nvSpPr>
          <p:cNvPr id="17" name="textruta 16">
            <a:extLst>
              <a:ext uri="{FF2B5EF4-FFF2-40B4-BE49-F238E27FC236}">
                <a16:creationId xmlns:a16="http://schemas.microsoft.com/office/drawing/2014/main" id="{1D6AFF1D-670A-4934-B833-7FD74A2D4952}"/>
              </a:ext>
            </a:extLst>
          </p:cNvPr>
          <p:cNvSpPr txBox="1"/>
          <p:nvPr/>
        </p:nvSpPr>
        <p:spPr>
          <a:xfrm>
            <a:off x="4487205" y="5885863"/>
            <a:ext cx="3667402" cy="369332"/>
          </a:xfrm>
          <a:prstGeom prst="rect">
            <a:avLst/>
          </a:prstGeom>
          <a:noFill/>
        </p:spPr>
        <p:txBody>
          <a:bodyPr wrap="square" rtlCol="0">
            <a:spAutoFit/>
          </a:bodyPr>
          <a:lstStyle/>
          <a:p>
            <a:r>
              <a:rPr lang="as-IN" spc="-150" dirty="0">
                <a:latin typeface="SolaimanLipi" panose="02000500020000020004" pitchFamily="2" charset="0"/>
                <a:ea typeface="Nirmala UI" panose="020B0502040204020203" pitchFamily="34" charset="0"/>
                <a:cs typeface="SolaimanLipi" panose="02000500020000020004" pitchFamily="2" charset="0"/>
              </a:rPr>
              <a:t>ধর্মীয় নেতারা সমর্থন করে না...</a:t>
            </a:r>
          </a:p>
        </p:txBody>
      </p:sp>
      <p:sp>
        <p:nvSpPr>
          <p:cNvPr id="18" name="textruta 17">
            <a:extLst>
              <a:ext uri="{FF2B5EF4-FFF2-40B4-BE49-F238E27FC236}">
                <a16:creationId xmlns:a16="http://schemas.microsoft.com/office/drawing/2014/main" id="{B80EE362-265C-4FA2-B5F8-EDDEA053F81C}"/>
              </a:ext>
            </a:extLst>
          </p:cNvPr>
          <p:cNvSpPr txBox="1"/>
          <p:nvPr/>
        </p:nvSpPr>
        <p:spPr>
          <a:xfrm>
            <a:off x="4487205" y="5147291"/>
            <a:ext cx="2773413" cy="369332"/>
          </a:xfrm>
          <a:prstGeom prst="rect">
            <a:avLst/>
          </a:prstGeom>
          <a:noFill/>
        </p:spPr>
        <p:txBody>
          <a:bodyPr wrap="square" lIns="91440" tIns="45720" rIns="91440" bIns="45720" rtlCol="0" anchor="t">
            <a:spAutoFit/>
          </a:bodyPr>
          <a:lstStyle/>
          <a:p>
            <a:r>
              <a:rPr lang="as-IN" dirty="0">
                <a:latin typeface="SolaimanLipi" panose="02000500020000020004" pitchFamily="2" charset="0"/>
                <a:ea typeface="Nirmala UI" panose="020B0502040204020203" pitchFamily="34" charset="0"/>
                <a:cs typeface="SolaimanLipi" panose="02000500020000020004" pitchFamily="2" charset="0"/>
              </a:rPr>
              <a:t>স্কুল সহ্য করে...</a:t>
            </a:r>
            <a:endParaRPr lang="en-GB" dirty="0">
              <a:latin typeface="SolaimanLipi" panose="02000500020000020004" pitchFamily="2" charset="0"/>
              <a:ea typeface="Nirmala UI" panose="020B0502040204020203" pitchFamily="34" charset="0"/>
              <a:cs typeface="SolaimanLipi" panose="02000500020000020004" pitchFamily="2" charset="0"/>
            </a:endParaRPr>
          </a:p>
        </p:txBody>
      </p:sp>
      <p:sp>
        <p:nvSpPr>
          <p:cNvPr id="9" name="textruta 8">
            <a:extLst>
              <a:ext uri="{FF2B5EF4-FFF2-40B4-BE49-F238E27FC236}">
                <a16:creationId xmlns:a16="http://schemas.microsoft.com/office/drawing/2014/main" id="{4E33F7E7-2C7E-8785-449A-3BB996D79B77}"/>
              </a:ext>
            </a:extLst>
          </p:cNvPr>
          <p:cNvSpPr txBox="1"/>
          <p:nvPr/>
        </p:nvSpPr>
        <p:spPr>
          <a:xfrm>
            <a:off x="8857783" y="3386205"/>
            <a:ext cx="1784463" cy="584775"/>
          </a:xfrm>
          <a:prstGeom prst="rect">
            <a:avLst/>
          </a:prstGeom>
          <a:noFill/>
        </p:spPr>
        <p:txBody>
          <a:bodyPr wrap="none" rtlCol="0">
            <a:spAutoFit/>
          </a:bodyPr>
          <a:lstStyle/>
          <a:p>
            <a:r>
              <a:rPr lang="as-IN" sz="3200" b="1" dirty="0">
                <a:latin typeface="SolaimanLipi" pitchFamily="65" charset="0"/>
                <a:ea typeface="Nirmala UI" panose="020B0502040204020203" pitchFamily="34" charset="0"/>
                <a:cs typeface="SolaimanLipi" pitchFamily="65" charset="0"/>
              </a:rPr>
              <a:t>লক্ষ্য/গন্তব্য</a:t>
            </a:r>
            <a:endParaRPr lang="en-GB" sz="3200" b="1" dirty="0">
              <a:latin typeface="SolaimanLipi" pitchFamily="65" charset="0"/>
              <a:cs typeface="SolaimanLipi" pitchFamily="65" charset="0"/>
            </a:endParaRPr>
          </a:p>
        </p:txBody>
      </p:sp>
      <p:sp>
        <p:nvSpPr>
          <p:cNvPr id="10" name="TextBox 32">
            <a:extLst>
              <a:ext uri="{FF2B5EF4-FFF2-40B4-BE49-F238E27FC236}">
                <a16:creationId xmlns:a16="http://schemas.microsoft.com/office/drawing/2014/main" id="{ABADF664-9FB2-64DB-4847-F7197FEB58FD}"/>
              </a:ext>
            </a:extLst>
          </p:cNvPr>
          <p:cNvSpPr txBox="1"/>
          <p:nvPr/>
        </p:nvSpPr>
        <p:spPr>
          <a:xfrm>
            <a:off x="8920098" y="3970980"/>
            <a:ext cx="1894769" cy="1015663"/>
          </a:xfrm>
          <a:prstGeom prst="rect">
            <a:avLst/>
          </a:prstGeom>
          <a:noFill/>
        </p:spPr>
        <p:txBody>
          <a:bodyPr wrap="square" rtlCol="0">
            <a:spAutoFit/>
          </a:bodyPr>
          <a:lstStyle/>
          <a:p>
            <a:pPr algn="ctr"/>
            <a:r>
              <a:rPr lang="as-IN" sz="2000" dirty="0">
                <a:latin typeface="SolaimanLipi" pitchFamily="65" charset="0"/>
                <a:ea typeface="Nirmala UI" panose="020B0502040204020203" pitchFamily="34" charset="0"/>
                <a:cs typeface="SolaimanLipi" pitchFamily="65" charset="0"/>
              </a:rPr>
              <a:t>ভিন্ন ভিন্ন ধর্মের শিশুদের মধ্যে বন্ধুত্ব আছে</a:t>
            </a:r>
            <a:endParaRPr lang="sv-SE" sz="20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502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BAA9776-A1F7-499A-B358-44A4FC474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BB75B08C-87F8-4B28-A43E-F6D497CFA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22564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BA85FCE-3DF0-4B22-814A-645DD73F7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4" name="Picture 6" descr="A picture containing text, clipart&#10;&#10;Description automatically generated">
            <a:extLst>
              <a:ext uri="{FF2B5EF4-FFF2-40B4-BE49-F238E27FC236}">
                <a16:creationId xmlns:a16="http://schemas.microsoft.com/office/drawing/2014/main" id="{A3D87D15-01CD-4EC7-938F-EEDE73EBC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15" name="Picture 7" descr="Icon&#10;&#10;Description automatically generated">
            <a:extLst>
              <a:ext uri="{FF2B5EF4-FFF2-40B4-BE49-F238E27FC236}">
                <a16:creationId xmlns:a16="http://schemas.microsoft.com/office/drawing/2014/main" id="{AC3125B5-9B47-463F-8415-14C4B89FB2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sp>
        <p:nvSpPr>
          <p:cNvPr id="19" name="textruta 18">
            <a:extLst>
              <a:ext uri="{FF2B5EF4-FFF2-40B4-BE49-F238E27FC236}">
                <a16:creationId xmlns:a16="http://schemas.microsoft.com/office/drawing/2014/main" id="{5690BF2E-351A-4362-A741-198B02313A01}"/>
              </a:ext>
            </a:extLst>
          </p:cNvPr>
          <p:cNvSpPr txBox="1"/>
          <p:nvPr/>
        </p:nvSpPr>
        <p:spPr>
          <a:xfrm>
            <a:off x="5866713" y="4821542"/>
            <a:ext cx="1020471" cy="738664"/>
          </a:xfrm>
          <a:prstGeom prst="rect">
            <a:avLst/>
          </a:prstGeom>
          <a:noFill/>
        </p:spPr>
        <p:txBody>
          <a:bodyPr wrap="square" rtlCol="0">
            <a:spAutoFit/>
          </a:bodyPr>
          <a:lstStyle/>
          <a:p>
            <a:pPr algn="ctr"/>
            <a:r>
              <a:rPr lang="as-IN" sz="1400" dirty="0">
                <a:latin typeface="SolaimanLipi" pitchFamily="65" charset="0"/>
                <a:ea typeface="Nirmala UI" panose="020B0502040204020203" pitchFamily="34" charset="0"/>
                <a:cs typeface="SolaimanLipi" pitchFamily="65" charset="0"/>
              </a:rPr>
              <a:t>পিতামাতা স্কুলবোর্ড</a:t>
            </a:r>
          </a:p>
          <a:p>
            <a:pPr algn="ctr"/>
            <a:r>
              <a:rPr lang="as-IN" sz="1400" dirty="0">
                <a:latin typeface="SolaimanLipi" pitchFamily="65" charset="0"/>
                <a:ea typeface="Nirmala UI" panose="020B0502040204020203" pitchFamily="34" charset="0"/>
                <a:cs typeface="SolaimanLipi" pitchFamily="65" charset="0"/>
              </a:rPr>
              <a:t>ধর্মীয় নেতা</a:t>
            </a:r>
            <a:endParaRPr lang="en-GB" sz="1400" dirty="0">
              <a:latin typeface="SolaimanLipi" pitchFamily="65" charset="0"/>
              <a:ea typeface="Nirmala UI" panose="020B0502040204020203" pitchFamily="34" charset="0"/>
              <a:cs typeface="SolaimanLipi" pitchFamily="65" charset="0"/>
            </a:endParaRPr>
          </a:p>
        </p:txBody>
      </p:sp>
      <p:pic>
        <p:nvPicPr>
          <p:cNvPr id="22" name="Bildobjekt 21" descr="En bild som visar text&#10;&#10;Automatiskt genererad beskrivning">
            <a:extLst>
              <a:ext uri="{FF2B5EF4-FFF2-40B4-BE49-F238E27FC236}">
                <a16:creationId xmlns:a16="http://schemas.microsoft.com/office/drawing/2014/main" id="{1B85F9E2-681D-4066-8566-07D2F91A1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8" name="textruta 7">
            <a:extLst>
              <a:ext uri="{FF2B5EF4-FFF2-40B4-BE49-F238E27FC236}">
                <a16:creationId xmlns:a16="http://schemas.microsoft.com/office/drawing/2014/main" id="{44801B93-9EB4-DE46-A440-BCEBB4338716}"/>
              </a:ext>
            </a:extLst>
          </p:cNvPr>
          <p:cNvSpPr txBox="1"/>
          <p:nvPr/>
        </p:nvSpPr>
        <p:spPr>
          <a:xfrm>
            <a:off x="4569377" y="5096807"/>
            <a:ext cx="582211" cy="307777"/>
          </a:xfrm>
          <a:prstGeom prst="rect">
            <a:avLst/>
          </a:prstGeom>
          <a:noFill/>
        </p:spPr>
        <p:txBody>
          <a:bodyPr wrap="none" lIns="91440" tIns="45720" rIns="91440" bIns="45720" rtlCol="0" anchor="t">
            <a:spAutoFit/>
          </a:bodyPr>
          <a:lstStyle/>
          <a:p>
            <a:pPr algn="ctr"/>
            <a:r>
              <a:rPr lang="as-IN" sz="1400" dirty="0">
                <a:latin typeface="SolaimanLipi" pitchFamily="65" charset="0"/>
                <a:ea typeface="Nirmala UI" panose="020B0502040204020203" pitchFamily="34" charset="0"/>
                <a:cs typeface="SolaimanLipi" pitchFamily="65" charset="0"/>
              </a:rPr>
              <a:t>শিশুরা</a:t>
            </a:r>
            <a:endParaRPr lang="en-GB" sz="1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632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BF047E-92DC-4554-AD79-89702A766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4" name="Picture 6" descr="A picture containing text, clipart&#10;&#10;Description automatically generated">
            <a:extLst>
              <a:ext uri="{FF2B5EF4-FFF2-40B4-BE49-F238E27FC236}">
                <a16:creationId xmlns:a16="http://schemas.microsoft.com/office/drawing/2014/main" id="{DE3ECA43-8034-4442-B846-D2129E99C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5" name="Picture 7" descr="Icon&#10;&#10;Description automatically generated">
            <a:extLst>
              <a:ext uri="{FF2B5EF4-FFF2-40B4-BE49-F238E27FC236}">
                <a16:creationId xmlns:a16="http://schemas.microsoft.com/office/drawing/2014/main" id="{1FD8175D-B064-4302-A3F9-E33644D96A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pic>
        <p:nvPicPr>
          <p:cNvPr id="6" name="Picture 8" descr="A picture containing text, clipart&#10;&#10;Description automatically generated">
            <a:extLst>
              <a:ext uri="{FF2B5EF4-FFF2-40B4-BE49-F238E27FC236}">
                <a16:creationId xmlns:a16="http://schemas.microsoft.com/office/drawing/2014/main" id="{EC7407ED-D1FD-4EE0-AF79-5863F4012C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8907" y="2730793"/>
            <a:ext cx="1096775" cy="2565962"/>
          </a:xfrm>
          <a:prstGeom prst="rect">
            <a:avLst/>
          </a:prstGeom>
        </p:spPr>
      </p:pic>
      <p:pic>
        <p:nvPicPr>
          <p:cNvPr id="7" name="Picture 9" descr="A picture containing text, clipart&#10;&#10;Description automatically generated">
            <a:extLst>
              <a:ext uri="{FF2B5EF4-FFF2-40B4-BE49-F238E27FC236}">
                <a16:creationId xmlns:a16="http://schemas.microsoft.com/office/drawing/2014/main" id="{9B458F51-C753-43DB-8BA6-5DA8A69282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2808" y="1207080"/>
            <a:ext cx="1217000" cy="2971406"/>
          </a:xfrm>
          <a:prstGeom prst="rect">
            <a:avLst/>
          </a:prstGeom>
        </p:spPr>
      </p:pic>
      <p:sp>
        <p:nvSpPr>
          <p:cNvPr id="10" name="textruta 9">
            <a:extLst>
              <a:ext uri="{FF2B5EF4-FFF2-40B4-BE49-F238E27FC236}">
                <a16:creationId xmlns:a16="http://schemas.microsoft.com/office/drawing/2014/main" id="{4048CD6C-4182-48DB-9D5F-540C4FE22CF9}"/>
              </a:ext>
            </a:extLst>
          </p:cNvPr>
          <p:cNvSpPr txBox="1"/>
          <p:nvPr/>
        </p:nvSpPr>
        <p:spPr>
          <a:xfrm>
            <a:off x="7344192" y="4574881"/>
            <a:ext cx="833883" cy="492443"/>
          </a:xfrm>
          <a:prstGeom prst="rect">
            <a:avLst/>
          </a:prstGeom>
          <a:noFill/>
        </p:spPr>
        <p:txBody>
          <a:bodyPr wrap="none" lIns="91440" tIns="45720" rIns="91440" bIns="45720" rtlCol="0" anchor="t">
            <a:spAutoFit/>
          </a:bodyPr>
          <a:lstStyle/>
          <a:p>
            <a:pPr algn="ctr"/>
            <a:r>
              <a:rPr lang="as-IN" sz="1400" dirty="0">
                <a:latin typeface="SolaimanLipi" pitchFamily="65" charset="0"/>
                <a:ea typeface="Nirmala UI" panose="020B0502040204020203" pitchFamily="34" charset="0"/>
                <a:cs typeface="SolaimanLipi" pitchFamily="65" charset="0"/>
              </a:rPr>
              <a:t>আন্ত:ধর্মীয়</a:t>
            </a:r>
          </a:p>
          <a:p>
            <a:pPr algn="ctr"/>
            <a:r>
              <a:rPr lang="as-IN" sz="1200" dirty="0">
                <a:latin typeface="Nirmala UI" panose="020B0502040204020203" pitchFamily="34" charset="0"/>
                <a:ea typeface="Nirmala UI" panose="020B0502040204020203" pitchFamily="34" charset="0"/>
                <a:cs typeface="Nirmala UI" panose="020B0502040204020203" pitchFamily="34" charset="0"/>
              </a:rPr>
              <a:t>পরিষদ</a:t>
            </a:r>
            <a:endParaRPr lang="as-IN" sz="1200" dirty="0">
              <a:latin typeface="SolaimanLipi" pitchFamily="65" charset="0"/>
              <a:ea typeface="Nirmala UI" panose="020B0502040204020203" pitchFamily="34" charset="0"/>
              <a:cs typeface="SolaimanLipi" pitchFamily="65" charset="0"/>
            </a:endParaRPr>
          </a:p>
        </p:txBody>
      </p:sp>
      <p:sp>
        <p:nvSpPr>
          <p:cNvPr id="11" name="textruta 10">
            <a:extLst>
              <a:ext uri="{FF2B5EF4-FFF2-40B4-BE49-F238E27FC236}">
                <a16:creationId xmlns:a16="http://schemas.microsoft.com/office/drawing/2014/main" id="{BACC6B53-53D7-4029-B249-F47407EEEAB0}"/>
              </a:ext>
            </a:extLst>
          </p:cNvPr>
          <p:cNvSpPr txBox="1"/>
          <p:nvPr/>
        </p:nvSpPr>
        <p:spPr>
          <a:xfrm>
            <a:off x="8684475" y="3362810"/>
            <a:ext cx="1000594" cy="713080"/>
          </a:xfrm>
          <a:prstGeom prst="rect">
            <a:avLst/>
          </a:prstGeom>
          <a:noFill/>
        </p:spPr>
        <p:txBody>
          <a:bodyPr wrap="none" rtlCol="0">
            <a:spAutoFit/>
          </a:bodyPr>
          <a:lstStyle/>
          <a:p>
            <a:pPr algn="ctr">
              <a:lnSpc>
                <a:spcPts val="1240"/>
              </a:lnSpc>
            </a:pPr>
            <a:r>
              <a:rPr lang="as-IN" sz="1200" spc="-150" dirty="0">
                <a:latin typeface="SolaimanLipi" pitchFamily="65" charset="0"/>
                <a:ea typeface="Nirmala UI" panose="020B0502040204020203" pitchFamily="34" charset="0"/>
                <a:cs typeface="SolaimanLipi" pitchFamily="65" charset="0"/>
              </a:rPr>
              <a:t>সামাজিক যোগাযোগ</a:t>
            </a:r>
          </a:p>
          <a:p>
            <a:pPr algn="ctr">
              <a:lnSpc>
                <a:spcPts val="1240"/>
              </a:lnSpc>
            </a:pPr>
            <a:r>
              <a:rPr lang="as-IN" sz="1200" dirty="0">
                <a:latin typeface="SolaimanLipi" pitchFamily="65" charset="0"/>
                <a:ea typeface="Nirmala UI" panose="020B0502040204020203" pitchFamily="34" charset="0"/>
                <a:cs typeface="SolaimanLipi" pitchFamily="65" charset="0"/>
              </a:rPr>
              <a:t>মাধ্যমে  </a:t>
            </a:r>
          </a:p>
          <a:p>
            <a:pPr algn="ctr">
              <a:lnSpc>
                <a:spcPts val="1240"/>
              </a:lnSpc>
            </a:pPr>
            <a:r>
              <a:rPr lang="as-IN" sz="1200" spc="-150">
                <a:latin typeface="SolaimanLipi" pitchFamily="65" charset="0"/>
                <a:ea typeface="Nirmala UI" panose="020B0502040204020203" pitchFamily="34" charset="0"/>
                <a:cs typeface="SolaimanLipi" pitchFamily="65" charset="0"/>
              </a:rPr>
              <a:t>প্রভাব বিস্তারকারী </a:t>
            </a:r>
            <a:endParaRPr lang="as-IN" sz="1200" spc="-150" dirty="0">
              <a:latin typeface="SolaimanLipi" pitchFamily="65" charset="0"/>
              <a:ea typeface="Nirmala UI" panose="020B0502040204020203" pitchFamily="34" charset="0"/>
              <a:cs typeface="SolaimanLipi" pitchFamily="65" charset="0"/>
            </a:endParaRPr>
          </a:p>
          <a:p>
            <a:pPr algn="ctr">
              <a:lnSpc>
                <a:spcPts val="1240"/>
              </a:lnSpc>
            </a:pPr>
            <a:r>
              <a:rPr lang="as-IN" sz="1200" spc="-150">
                <a:latin typeface="SolaimanLipi" pitchFamily="65" charset="0"/>
                <a:ea typeface="Nirmala UI" panose="020B0502040204020203" pitchFamily="34" charset="0"/>
                <a:cs typeface="SolaimanLipi" pitchFamily="65" charset="0"/>
              </a:rPr>
              <a:t>অসহিষ্ণু </a:t>
            </a:r>
            <a:r>
              <a:rPr lang="as-IN" sz="1200" spc="-150" dirty="0">
                <a:latin typeface="SolaimanLipi" pitchFamily="65" charset="0"/>
                <a:ea typeface="Nirmala UI" panose="020B0502040204020203" pitchFamily="34" charset="0"/>
                <a:cs typeface="SolaimanLipi" pitchFamily="65" charset="0"/>
              </a:rPr>
              <a:t>ব্যক্তি</a:t>
            </a:r>
          </a:p>
        </p:txBody>
      </p:sp>
      <p:pic>
        <p:nvPicPr>
          <p:cNvPr id="13" name="Bildobjekt 12" descr="En bild som visar text&#10;&#10;Automatiskt genererad beskrivning">
            <a:extLst>
              <a:ext uri="{FF2B5EF4-FFF2-40B4-BE49-F238E27FC236}">
                <a16:creationId xmlns:a16="http://schemas.microsoft.com/office/drawing/2014/main" id="{D616B5D6-D40B-48B3-B448-1AADF7D0A1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3" name="textruta 2">
            <a:extLst>
              <a:ext uri="{FF2B5EF4-FFF2-40B4-BE49-F238E27FC236}">
                <a16:creationId xmlns:a16="http://schemas.microsoft.com/office/drawing/2014/main" id="{D8561613-B02A-E918-F727-E508FCA7AAFE}"/>
              </a:ext>
            </a:extLst>
          </p:cNvPr>
          <p:cNvSpPr txBox="1"/>
          <p:nvPr/>
        </p:nvSpPr>
        <p:spPr>
          <a:xfrm>
            <a:off x="4569377" y="5096807"/>
            <a:ext cx="582211" cy="307777"/>
          </a:xfrm>
          <a:prstGeom prst="rect">
            <a:avLst/>
          </a:prstGeom>
          <a:noFill/>
        </p:spPr>
        <p:txBody>
          <a:bodyPr wrap="none" lIns="91440" tIns="45720" rIns="91440" bIns="45720" rtlCol="0" anchor="t">
            <a:spAutoFit/>
          </a:bodyPr>
          <a:lstStyle/>
          <a:p>
            <a:pPr algn="ctr"/>
            <a:r>
              <a:rPr lang="as-IN" sz="1400" dirty="0">
                <a:latin typeface="SolaimanLipi" pitchFamily="65" charset="0"/>
                <a:ea typeface="Nirmala UI" panose="020B0502040204020203" pitchFamily="34" charset="0"/>
                <a:cs typeface="SolaimanLipi" pitchFamily="65" charset="0"/>
              </a:rPr>
              <a:t>শিশুরা</a:t>
            </a:r>
            <a:endParaRPr lang="en-GB" sz="1400" dirty="0">
              <a:latin typeface="SolaimanLipi" pitchFamily="65" charset="0"/>
              <a:ea typeface="Nirmala UI" panose="020B0502040204020203" pitchFamily="34" charset="0"/>
              <a:cs typeface="SolaimanLipi" pitchFamily="65" charset="0"/>
            </a:endParaRPr>
          </a:p>
        </p:txBody>
      </p:sp>
      <p:sp>
        <p:nvSpPr>
          <p:cNvPr id="14" name="textruta 13">
            <a:extLst>
              <a:ext uri="{FF2B5EF4-FFF2-40B4-BE49-F238E27FC236}">
                <a16:creationId xmlns:a16="http://schemas.microsoft.com/office/drawing/2014/main" id="{79C4E5FC-A48F-D563-9099-901630BAFEF0}"/>
              </a:ext>
            </a:extLst>
          </p:cNvPr>
          <p:cNvSpPr txBox="1"/>
          <p:nvPr/>
        </p:nvSpPr>
        <p:spPr>
          <a:xfrm>
            <a:off x="5866713" y="4821542"/>
            <a:ext cx="1020471" cy="738664"/>
          </a:xfrm>
          <a:prstGeom prst="rect">
            <a:avLst/>
          </a:prstGeom>
          <a:noFill/>
        </p:spPr>
        <p:txBody>
          <a:bodyPr wrap="square" rtlCol="0">
            <a:spAutoFit/>
          </a:bodyPr>
          <a:lstStyle/>
          <a:p>
            <a:pPr algn="ctr"/>
            <a:r>
              <a:rPr lang="as-IN" sz="1400" dirty="0">
                <a:latin typeface="SolaimanLipi" pitchFamily="65" charset="0"/>
                <a:ea typeface="Nirmala UI" panose="020B0502040204020203" pitchFamily="34" charset="0"/>
                <a:cs typeface="SolaimanLipi" pitchFamily="65" charset="0"/>
              </a:rPr>
              <a:t>পিতামাতা স্কুলবোর্ড</a:t>
            </a:r>
          </a:p>
          <a:p>
            <a:pPr algn="ctr"/>
            <a:r>
              <a:rPr lang="as-IN" sz="1400" dirty="0">
                <a:latin typeface="SolaimanLipi" pitchFamily="65" charset="0"/>
                <a:ea typeface="Nirmala UI" panose="020B0502040204020203" pitchFamily="34" charset="0"/>
                <a:cs typeface="SolaimanLipi" pitchFamily="65" charset="0"/>
              </a:rPr>
              <a:t>ধর্মীয় নেতা</a:t>
            </a:r>
            <a:endParaRPr lang="en-GB" sz="1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28138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clipart&#10;&#10;Automatiskt genererad beskrivning">
            <a:extLst>
              <a:ext uri="{FF2B5EF4-FFF2-40B4-BE49-F238E27FC236}">
                <a16:creationId xmlns:a16="http://schemas.microsoft.com/office/drawing/2014/main" id="{2748BC46-15A5-4632-9A17-84F2FB510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7317" y="1231760"/>
            <a:ext cx="1673134" cy="4577737"/>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8824A31-788E-46EB-8D01-F5E1078E91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872" y="2002290"/>
            <a:ext cx="1597595" cy="3794289"/>
          </a:xfrm>
          <a:prstGeom prst="rect">
            <a:avLst/>
          </a:prstGeom>
        </p:spPr>
      </p:pic>
      <p:pic>
        <p:nvPicPr>
          <p:cNvPr id="13" name="Bildobjekt 12">
            <a:extLst>
              <a:ext uri="{FF2B5EF4-FFF2-40B4-BE49-F238E27FC236}">
                <a16:creationId xmlns:a16="http://schemas.microsoft.com/office/drawing/2014/main" id="{1D3F9CBA-4385-4A28-A878-FB34CA30D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3074" y="1244680"/>
            <a:ext cx="1779088" cy="4551899"/>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2EFD24-7C8C-47D0-A3A5-36D9CDBEDC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6713" y="2097004"/>
            <a:ext cx="1764496" cy="3699575"/>
          </a:xfrm>
          <a:prstGeom prst="rect">
            <a:avLst/>
          </a:prstGeom>
        </p:spPr>
      </p:pic>
      <p:sp>
        <p:nvSpPr>
          <p:cNvPr id="9" name="textruta 8">
            <a:extLst>
              <a:ext uri="{FF2B5EF4-FFF2-40B4-BE49-F238E27FC236}">
                <a16:creationId xmlns:a16="http://schemas.microsoft.com/office/drawing/2014/main" id="{F409C4DB-6327-4921-A5AF-9D7923C01A8A}"/>
              </a:ext>
            </a:extLst>
          </p:cNvPr>
          <p:cNvSpPr txBox="1"/>
          <p:nvPr/>
        </p:nvSpPr>
        <p:spPr>
          <a:xfrm>
            <a:off x="3039701" y="5005236"/>
            <a:ext cx="562975" cy="338554"/>
          </a:xfrm>
          <a:prstGeom prst="rect">
            <a:avLst/>
          </a:prstGeom>
          <a:noFill/>
        </p:spPr>
        <p:txBody>
          <a:bodyPr wrap="none" rtlCol="0">
            <a:spAutoFit/>
          </a:bodyPr>
          <a:lstStyle/>
          <a:p>
            <a:pPr algn="ctr"/>
            <a:r>
              <a:rPr lang="as-IN" sz="1600" dirty="0">
                <a:latin typeface="SolaimanLipi" pitchFamily="65" charset="0"/>
                <a:ea typeface="Nirmala UI" panose="020B0502040204020203" pitchFamily="34" charset="0"/>
                <a:cs typeface="SolaimanLipi" pitchFamily="65" charset="0"/>
              </a:rPr>
              <a:t>শিশুরা</a:t>
            </a:r>
            <a:endParaRPr lang="en-GB" sz="1400" dirty="0">
              <a:latin typeface="SolaimanLipi" pitchFamily="65" charset="0"/>
              <a:cs typeface="SolaimanLipi" pitchFamily="65" charset="0"/>
            </a:endParaRPr>
          </a:p>
        </p:txBody>
      </p:sp>
      <p:sp>
        <p:nvSpPr>
          <p:cNvPr id="10" name="textruta 9">
            <a:extLst>
              <a:ext uri="{FF2B5EF4-FFF2-40B4-BE49-F238E27FC236}">
                <a16:creationId xmlns:a16="http://schemas.microsoft.com/office/drawing/2014/main" id="{CCCA97F5-033B-4B2F-815F-1689F89AAB26}"/>
              </a:ext>
            </a:extLst>
          </p:cNvPr>
          <p:cNvSpPr txBox="1"/>
          <p:nvPr/>
        </p:nvSpPr>
        <p:spPr>
          <a:xfrm>
            <a:off x="4626628" y="4666075"/>
            <a:ext cx="1311980" cy="861774"/>
          </a:xfrm>
          <a:prstGeom prst="rect">
            <a:avLst/>
          </a:prstGeom>
          <a:noFill/>
        </p:spPr>
        <p:txBody>
          <a:bodyPr wrap="square" rtlCol="0">
            <a:spAutoFit/>
          </a:bodyPr>
          <a:lstStyle/>
          <a:p>
            <a:pPr algn="ctr"/>
            <a:r>
              <a:rPr lang="as-IN" sz="1600" dirty="0">
                <a:latin typeface="SolaimanLipi" pitchFamily="65" charset="0"/>
                <a:ea typeface="Nirmala UI" panose="020B0502040204020203" pitchFamily="34" charset="0"/>
                <a:cs typeface="SolaimanLipi" pitchFamily="65" charset="0"/>
              </a:rPr>
              <a:t>পিতামাতা স্কুলবোর্ড</a:t>
            </a:r>
          </a:p>
          <a:p>
            <a:pPr algn="ctr"/>
            <a:r>
              <a:rPr lang="as-IN" sz="1600" dirty="0">
                <a:latin typeface="SolaimanLipi" pitchFamily="65" charset="0"/>
                <a:ea typeface="Nirmala UI" panose="020B0502040204020203" pitchFamily="34" charset="0"/>
                <a:cs typeface="SolaimanLipi" pitchFamily="65" charset="0"/>
              </a:rPr>
              <a:t>ধর্মীয় নেতা</a:t>
            </a:r>
            <a:endParaRPr lang="en-GB" sz="1600" dirty="0">
              <a:latin typeface="SolaimanLipi" pitchFamily="65" charset="0"/>
              <a:ea typeface="Nirmala UI" panose="020B0502040204020203" pitchFamily="34" charset="0"/>
              <a:cs typeface="SolaimanLipi" pitchFamily="65" charset="0"/>
            </a:endParaRPr>
          </a:p>
        </p:txBody>
      </p:sp>
      <p:sp>
        <p:nvSpPr>
          <p:cNvPr id="11" name="textruta 10">
            <a:extLst>
              <a:ext uri="{FF2B5EF4-FFF2-40B4-BE49-F238E27FC236}">
                <a16:creationId xmlns:a16="http://schemas.microsoft.com/office/drawing/2014/main" id="{E7339BD4-88D7-4BEC-8490-78E401F6CA55}"/>
              </a:ext>
            </a:extLst>
          </p:cNvPr>
          <p:cNvSpPr txBox="1"/>
          <p:nvPr/>
        </p:nvSpPr>
        <p:spPr>
          <a:xfrm>
            <a:off x="6659783" y="4759015"/>
            <a:ext cx="849913" cy="584775"/>
          </a:xfrm>
          <a:prstGeom prst="rect">
            <a:avLst/>
          </a:prstGeom>
          <a:noFill/>
        </p:spPr>
        <p:txBody>
          <a:bodyPr wrap="none" lIns="91440" tIns="45720" rIns="91440" bIns="45720" rtlCol="0" anchor="t">
            <a:spAutoFit/>
          </a:bodyPr>
          <a:lstStyle/>
          <a:p>
            <a:pPr algn="ctr"/>
            <a:r>
              <a:rPr lang="as-IN" sz="1600" dirty="0">
                <a:latin typeface="SolaimanLipi" pitchFamily="65" charset="0"/>
                <a:ea typeface="Nirmala UI" panose="020B0502040204020203" pitchFamily="34" charset="0"/>
                <a:cs typeface="SolaimanLipi" pitchFamily="65" charset="0"/>
              </a:rPr>
              <a:t>আন্ত:ধর্মীয়</a:t>
            </a:r>
          </a:p>
          <a:p>
            <a:pPr algn="ctr"/>
            <a:r>
              <a:rPr lang="as-IN" sz="1600" dirty="0">
                <a:latin typeface="SolaimanLipi" pitchFamily="65" charset="0"/>
                <a:ea typeface="Nirmala UI" panose="020B0502040204020203" pitchFamily="34" charset="0"/>
                <a:cs typeface="SolaimanLipi" pitchFamily="65" charset="0"/>
              </a:rPr>
              <a:t>পরিষদ</a:t>
            </a:r>
          </a:p>
        </p:txBody>
      </p:sp>
      <p:sp>
        <p:nvSpPr>
          <p:cNvPr id="12" name="textruta 11">
            <a:extLst>
              <a:ext uri="{FF2B5EF4-FFF2-40B4-BE49-F238E27FC236}">
                <a16:creationId xmlns:a16="http://schemas.microsoft.com/office/drawing/2014/main" id="{CD221BCF-F43E-4C82-911C-C077E5EF2BFE}"/>
              </a:ext>
            </a:extLst>
          </p:cNvPr>
          <p:cNvSpPr txBox="1"/>
          <p:nvPr/>
        </p:nvSpPr>
        <p:spPr>
          <a:xfrm>
            <a:off x="8235051" y="4610134"/>
            <a:ext cx="1268296" cy="975395"/>
          </a:xfrm>
          <a:prstGeom prst="rect">
            <a:avLst/>
          </a:prstGeom>
          <a:noFill/>
        </p:spPr>
        <p:txBody>
          <a:bodyPr wrap="none" rtlCol="0">
            <a:spAutoFit/>
          </a:bodyPr>
          <a:lstStyle/>
          <a:p>
            <a:pPr algn="ctr">
              <a:lnSpc>
                <a:spcPts val="1720"/>
              </a:lnSpc>
            </a:pPr>
            <a:r>
              <a:rPr lang="as-IN" sz="1600" spc="-150" dirty="0">
                <a:latin typeface="SolaimanLipi" pitchFamily="65" charset="0"/>
                <a:ea typeface="Nirmala UI" panose="020B0502040204020203" pitchFamily="34" charset="0"/>
                <a:cs typeface="SolaimanLipi" pitchFamily="65" charset="0"/>
              </a:rPr>
              <a:t>সামাজিক যোগাযোগ</a:t>
            </a:r>
          </a:p>
          <a:p>
            <a:pPr algn="ctr">
              <a:lnSpc>
                <a:spcPts val="1720"/>
              </a:lnSpc>
            </a:pPr>
            <a:r>
              <a:rPr lang="as-IN" sz="1600" dirty="0">
                <a:latin typeface="SolaimanLipi" pitchFamily="65" charset="0"/>
                <a:ea typeface="Nirmala UI" panose="020B0502040204020203" pitchFamily="34" charset="0"/>
                <a:cs typeface="SolaimanLipi" pitchFamily="65" charset="0"/>
              </a:rPr>
              <a:t>মাধ্যমে  </a:t>
            </a:r>
          </a:p>
          <a:p>
            <a:pPr algn="ctr">
              <a:lnSpc>
                <a:spcPts val="1720"/>
              </a:lnSpc>
            </a:pPr>
            <a:r>
              <a:rPr lang="as-IN" sz="1600" spc="-150" dirty="0">
                <a:latin typeface="SolaimanLipi" pitchFamily="65" charset="0"/>
                <a:ea typeface="Nirmala UI" panose="020B0502040204020203" pitchFamily="34" charset="0"/>
                <a:cs typeface="SolaimanLipi" pitchFamily="65" charset="0"/>
              </a:rPr>
              <a:t>প্রভাব বিস্তারকারী </a:t>
            </a:r>
          </a:p>
          <a:p>
            <a:pPr algn="ctr">
              <a:lnSpc>
                <a:spcPts val="1720"/>
              </a:lnSpc>
            </a:pPr>
            <a:r>
              <a:rPr lang="as-IN" sz="1600" spc="-150" dirty="0">
                <a:latin typeface="SolaimanLipi" pitchFamily="65" charset="0"/>
                <a:ea typeface="Nirmala UI" panose="020B0502040204020203" pitchFamily="34" charset="0"/>
                <a:cs typeface="SolaimanLipi" pitchFamily="65" charset="0"/>
              </a:rPr>
              <a:t>অসহিষ্ণু ব্যক্তি</a:t>
            </a:r>
          </a:p>
        </p:txBody>
      </p:sp>
    </p:spTree>
    <p:extLst>
      <p:ext uri="{BB962C8B-B14F-4D97-AF65-F5344CB8AC3E}">
        <p14:creationId xmlns:p14="http://schemas.microsoft.com/office/powerpoint/2010/main" val="337726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F42D9D8-A496-43C8-91ED-00E00BA7D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9128" y="614915"/>
            <a:ext cx="10331565" cy="5628169"/>
          </a:xfrm>
          <a:prstGeom prst="rect">
            <a:avLst/>
          </a:prstGeom>
        </p:spPr>
      </p:pic>
      <p:sp>
        <p:nvSpPr>
          <p:cNvPr id="3" name="textruta 14">
            <a:extLst>
              <a:ext uri="{FF2B5EF4-FFF2-40B4-BE49-F238E27FC236}">
                <a16:creationId xmlns:a16="http://schemas.microsoft.com/office/drawing/2014/main" id="{BF753CC2-10EB-A6EE-927B-4A0B7D032C56}"/>
              </a:ext>
            </a:extLst>
          </p:cNvPr>
          <p:cNvSpPr txBox="1"/>
          <p:nvPr/>
        </p:nvSpPr>
        <p:spPr>
          <a:xfrm>
            <a:off x="1419709" y="3451036"/>
            <a:ext cx="1749071" cy="769441"/>
          </a:xfrm>
          <a:prstGeom prst="rect">
            <a:avLst/>
          </a:prstGeom>
          <a:noFill/>
        </p:spPr>
        <p:txBody>
          <a:bodyPr wrap="square" rtlCol="0">
            <a:spAutoFit/>
          </a:bodyPr>
          <a:lstStyle/>
          <a:p>
            <a:r>
              <a:rPr lang="as-IN" sz="4400" b="1" dirty="0">
                <a:latin typeface="SolaimanLipi" pitchFamily="65" charset="0"/>
                <a:ea typeface="Nirmala UI" panose="020B0502040204020203" pitchFamily="34" charset="0"/>
                <a:cs typeface="SolaimanLipi" pitchFamily="65" charset="0"/>
              </a:rPr>
              <a:t>কৌশল</a:t>
            </a:r>
            <a:endParaRPr lang="en-GB" sz="4400" b="1"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72961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3000821"/>
          </a:xfrm>
          <a:prstGeom prst="rect">
            <a:avLst/>
          </a:prstGeom>
          <a:noFill/>
        </p:spPr>
        <p:txBody>
          <a:bodyPr wrap="square" rtlCol="0">
            <a:spAutoFit/>
          </a:bodyPr>
          <a:lstStyle/>
          <a:p>
            <a:pPr algn="ctr">
              <a:lnSpc>
                <a:spcPct val="150000"/>
              </a:lnSpc>
            </a:pPr>
            <a:r>
              <a:rPr lang="as-IN" sz="3600" spc="600" dirty="0">
                <a:solidFill>
                  <a:schemeClr val="bg1"/>
                </a:solidFill>
                <a:latin typeface="SolaimanLipi" pitchFamily="65" charset="0"/>
                <a:ea typeface="Nirmala UI" panose="020B0502040204020203" pitchFamily="34" charset="0"/>
                <a:cs typeface="SolaimanLipi" pitchFamily="65" charset="0"/>
              </a:rPr>
              <a:t>অধিবেশন ৮</a:t>
            </a:r>
            <a:endParaRPr lang="sv-SE" sz="3600" spc="600" dirty="0">
              <a:solidFill>
                <a:schemeClr val="bg1"/>
              </a:solidFill>
              <a:latin typeface="SolaimanLipi" pitchFamily="65" charset="0"/>
              <a:ea typeface="Nirmala UI" panose="020B0502040204020203" pitchFamily="34" charset="0"/>
              <a:cs typeface="SolaimanLipi" pitchFamily="65" charset="0"/>
            </a:endParaRPr>
          </a:p>
          <a:p>
            <a:pPr algn="ctr">
              <a:lnSpc>
                <a:spcPct val="150000"/>
              </a:lnSpc>
            </a:pPr>
            <a:endParaRPr lang="as-IN" sz="1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spc="600" dirty="0">
                <a:solidFill>
                  <a:schemeClr val="bg1"/>
                </a:solidFill>
                <a:latin typeface="SolaimanLipi" panose="02000500020000020004" pitchFamily="2" charset="0"/>
                <a:ea typeface="Nirmala UI" panose="020B0502040204020203" pitchFamily="34" charset="0"/>
                <a:cs typeface="SolaimanLipi" panose="02000500020000020004" pitchFamily="2" charset="0"/>
              </a:rPr>
              <a:t>আমাদের পরিবর্তনের যাত্রা </a:t>
            </a:r>
            <a:r>
              <a:rPr lang="nb-NO" sz="6000" dirty="0">
                <a:solidFill>
                  <a:schemeClr val="bg1"/>
                </a:solidFill>
                <a:latin typeface="SolaimanLipi" panose="02000500020000020004" pitchFamily="2" charset="0"/>
                <a:cs typeface="SolaimanLipi" panose="02000500020000020004" pitchFamily="2" charset="0"/>
              </a:rPr>
              <a:t> </a:t>
            </a:r>
            <a:r>
              <a:rPr lang="sv-SE" sz="6000" dirty="0">
                <a:solidFill>
                  <a:schemeClr val="bg1"/>
                </a:solidFill>
                <a:latin typeface="SolaimanLipi" panose="02000500020000020004" pitchFamily="2" charset="0"/>
                <a:cs typeface="SolaimanLipi" panose="02000500020000020004" pitchFamily="2" charset="0"/>
              </a:rPr>
              <a:t>  </a:t>
            </a:r>
          </a:p>
          <a:p>
            <a:pPr algn="ctr"/>
            <a:endParaRPr lang="sv-SE" sz="600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5721E71B-2084-D641-B79F-2A2A5C837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196" y="3799301"/>
            <a:ext cx="1777036" cy="1777036"/>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8BC95B0-C59F-4050-8652-B3B92CBAB8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13" name="Bildobjekt 12">
            <a:extLst>
              <a:ext uri="{FF2B5EF4-FFF2-40B4-BE49-F238E27FC236}">
                <a16:creationId xmlns:a16="http://schemas.microsoft.com/office/drawing/2014/main" id="{3F71D358-1D8C-104B-8D89-79AB40BC0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E1C846F6-86F0-6743-A153-42DBC35CC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sp>
        <p:nvSpPr>
          <p:cNvPr id="16" name="textruta 15">
            <a:extLst>
              <a:ext uri="{FF2B5EF4-FFF2-40B4-BE49-F238E27FC236}">
                <a16:creationId xmlns:a16="http://schemas.microsoft.com/office/drawing/2014/main" id="{AD7918AC-22B9-134E-8D20-E02B8876AEB7}"/>
              </a:ext>
            </a:extLst>
          </p:cNvPr>
          <p:cNvSpPr txBox="1"/>
          <p:nvPr/>
        </p:nvSpPr>
        <p:spPr>
          <a:xfrm>
            <a:off x="2007218" y="4317468"/>
            <a:ext cx="859530" cy="338554"/>
          </a:xfrm>
          <a:prstGeom prst="rect">
            <a:avLst/>
          </a:prstGeom>
          <a:noFill/>
        </p:spPr>
        <p:txBody>
          <a:bodyPr wrap="none" rtlCol="0">
            <a:spAutoFit/>
          </a:bodyPr>
          <a:lstStyle/>
          <a:p>
            <a:pPr algn="r"/>
            <a:r>
              <a:rPr lang="as-IN" sz="1600" dirty="0">
                <a:latin typeface="SolaimanLipi" pitchFamily="65" charset="0"/>
                <a:ea typeface="Nirmala UI" panose="020B0502040204020203" pitchFamily="34" charset="0"/>
                <a:cs typeface="SolaimanLipi" pitchFamily="65" charset="0"/>
              </a:rPr>
              <a:t>ফুটবল দল</a:t>
            </a:r>
            <a:endParaRPr lang="en-GB" sz="1600" dirty="0">
              <a:latin typeface="SolaimanLipi" pitchFamily="65" charset="0"/>
              <a:ea typeface="Nirmala UI" panose="020B0502040204020203" pitchFamily="34" charset="0"/>
              <a:cs typeface="SolaimanLipi" pitchFamily="65" charset="0"/>
            </a:endParaRPr>
          </a:p>
        </p:txBody>
      </p:sp>
      <p:sp>
        <p:nvSpPr>
          <p:cNvPr id="17" name="textruta 16">
            <a:extLst>
              <a:ext uri="{FF2B5EF4-FFF2-40B4-BE49-F238E27FC236}">
                <a16:creationId xmlns:a16="http://schemas.microsoft.com/office/drawing/2014/main" id="{289BFBCB-B4EA-4040-BA09-B74549214317}"/>
              </a:ext>
            </a:extLst>
          </p:cNvPr>
          <p:cNvSpPr txBox="1"/>
          <p:nvPr/>
        </p:nvSpPr>
        <p:spPr>
          <a:xfrm>
            <a:off x="1561284" y="4756826"/>
            <a:ext cx="1301958" cy="338554"/>
          </a:xfrm>
          <a:prstGeom prst="rect">
            <a:avLst/>
          </a:prstGeom>
          <a:noFill/>
        </p:spPr>
        <p:txBody>
          <a:bodyPr wrap="none" rtlCol="0">
            <a:spAutoFit/>
          </a:bodyPr>
          <a:lstStyle/>
          <a:p>
            <a:pPr algn="r"/>
            <a:r>
              <a:rPr lang="as-IN" sz="1600" dirty="0">
                <a:latin typeface="SolaimanLipi" pitchFamily="65" charset="0"/>
                <a:ea typeface="Nirmala UI" panose="020B0502040204020203" pitchFamily="34" charset="0"/>
                <a:cs typeface="SolaimanLipi" pitchFamily="65" charset="0"/>
              </a:rPr>
              <a:t>উৎপীড়নের জড়িপ</a:t>
            </a:r>
            <a:endParaRPr lang="en-GB" sz="1600" dirty="0">
              <a:latin typeface="SolaimanLipi" pitchFamily="65" charset="0"/>
              <a:ea typeface="Nirmala UI" panose="020B0502040204020203" pitchFamily="34" charset="0"/>
              <a:cs typeface="SolaimanLipi" pitchFamily="65" charset="0"/>
            </a:endParaRPr>
          </a:p>
        </p:txBody>
      </p:sp>
      <p:sp>
        <p:nvSpPr>
          <p:cNvPr id="18" name="textruta 17">
            <a:extLst>
              <a:ext uri="{FF2B5EF4-FFF2-40B4-BE49-F238E27FC236}">
                <a16:creationId xmlns:a16="http://schemas.microsoft.com/office/drawing/2014/main" id="{571EB93D-59F9-FE47-8E29-FCCE351A7EB0}"/>
              </a:ext>
            </a:extLst>
          </p:cNvPr>
          <p:cNvSpPr txBox="1"/>
          <p:nvPr/>
        </p:nvSpPr>
        <p:spPr>
          <a:xfrm>
            <a:off x="1295499" y="5220710"/>
            <a:ext cx="1571264" cy="307777"/>
          </a:xfrm>
          <a:prstGeom prst="rect">
            <a:avLst/>
          </a:prstGeom>
          <a:noFill/>
        </p:spPr>
        <p:txBody>
          <a:bodyPr wrap="none" rtlCol="0">
            <a:spAutoFit/>
          </a:bodyPr>
          <a:lstStyle/>
          <a:p>
            <a:pPr algn="r"/>
            <a:r>
              <a:rPr lang="as-IN" sz="1400" dirty="0">
                <a:latin typeface="SolaimanLipi" pitchFamily="65" charset="0"/>
                <a:ea typeface="Nirmala UI" panose="020B0502040204020203" pitchFamily="34" charset="0"/>
                <a:cs typeface="SolaimanLipi" pitchFamily="65" charset="0"/>
              </a:rPr>
              <a:t>রাজি বা সম্মত করার চেষ্টা</a:t>
            </a:r>
            <a:endParaRPr lang="en-GB" sz="1400" dirty="0">
              <a:latin typeface="SolaimanLipi" pitchFamily="65" charset="0"/>
              <a:ea typeface="Nirmala UI" panose="020B0502040204020203" pitchFamily="34" charset="0"/>
              <a:cs typeface="SolaimanLipi" pitchFamily="65" charset="0"/>
            </a:endParaRPr>
          </a:p>
        </p:txBody>
      </p:sp>
      <p:sp>
        <p:nvSpPr>
          <p:cNvPr id="19" name="textruta 18">
            <a:extLst>
              <a:ext uri="{FF2B5EF4-FFF2-40B4-BE49-F238E27FC236}">
                <a16:creationId xmlns:a16="http://schemas.microsoft.com/office/drawing/2014/main" id="{01FAAB7F-FB79-7F4D-9868-44267F1D6D49}"/>
              </a:ext>
            </a:extLst>
          </p:cNvPr>
          <p:cNvSpPr txBox="1"/>
          <p:nvPr/>
        </p:nvSpPr>
        <p:spPr>
          <a:xfrm>
            <a:off x="1425816" y="5707664"/>
            <a:ext cx="1468672" cy="307777"/>
          </a:xfrm>
          <a:prstGeom prst="rect">
            <a:avLst/>
          </a:prstGeom>
          <a:noFill/>
        </p:spPr>
        <p:txBody>
          <a:bodyPr wrap="none" rtlCol="0">
            <a:spAutoFit/>
          </a:bodyPr>
          <a:lstStyle/>
          <a:p>
            <a:pPr algn="r"/>
            <a:r>
              <a:rPr lang="as-IN" sz="1400" dirty="0">
                <a:latin typeface="SolaimanLipi" pitchFamily="65" charset="0"/>
                <a:ea typeface="Nirmala UI" panose="020B0502040204020203" pitchFamily="34" charset="0"/>
                <a:cs typeface="SolaimanLipi" pitchFamily="65" charset="0"/>
              </a:rPr>
              <a:t>শিক্ষকদের জন্য পুরস্কার</a:t>
            </a:r>
            <a:endParaRPr lang="en-GB" sz="1400" dirty="0">
              <a:latin typeface="SolaimanLipi" pitchFamily="65" charset="0"/>
              <a:ea typeface="Nirmala UI" panose="020B0502040204020203" pitchFamily="34" charset="0"/>
              <a:cs typeface="SolaimanLipi" pitchFamily="65" charset="0"/>
            </a:endParaRPr>
          </a:p>
        </p:txBody>
      </p:sp>
      <p:pic>
        <p:nvPicPr>
          <p:cNvPr id="4" name="Bildobjekt 3" descr="En bild som visar text, silhuett, natthimmel&#10;&#10;Automatiskt genererad beskrivning">
            <a:extLst>
              <a:ext uri="{FF2B5EF4-FFF2-40B4-BE49-F238E27FC236}">
                <a16:creationId xmlns:a16="http://schemas.microsoft.com/office/drawing/2014/main" id="{11991317-0B8B-5E47-9345-88029B1F7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6" name="Bildobjekt 5">
            <a:extLst>
              <a:ext uri="{FF2B5EF4-FFF2-40B4-BE49-F238E27FC236}">
                <a16:creationId xmlns:a16="http://schemas.microsoft.com/office/drawing/2014/main" id="{2E4A8E8F-5419-4C42-9CB5-B2BE45D3B9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0479D893-270F-48E3-B687-09EBCCD832D2}"/>
              </a:ext>
            </a:extLst>
          </p:cNvPr>
          <p:cNvPicPr>
            <a:picLocks noChangeAspect="1"/>
          </p:cNvPicPr>
          <p:nvPr/>
        </p:nvPicPr>
        <p:blipFill>
          <a:blip r:embed="rId8" cstate="print"/>
          <a:stretch>
            <a:fillRect/>
          </a:stretch>
        </p:blipFill>
        <p:spPr>
          <a:xfrm>
            <a:off x="812808" y="1566586"/>
            <a:ext cx="2633035" cy="1779078"/>
          </a:xfrm>
          <a:prstGeom prst="rect">
            <a:avLst/>
          </a:prstGeom>
        </p:spPr>
      </p:pic>
      <p:sp>
        <p:nvSpPr>
          <p:cNvPr id="3" name="textruta 14">
            <a:extLst>
              <a:ext uri="{FF2B5EF4-FFF2-40B4-BE49-F238E27FC236}">
                <a16:creationId xmlns:a16="http://schemas.microsoft.com/office/drawing/2014/main" id="{2B2F3B75-AF78-F659-AC25-F1CE91160910}"/>
              </a:ext>
            </a:extLst>
          </p:cNvPr>
          <p:cNvSpPr txBox="1"/>
          <p:nvPr/>
        </p:nvSpPr>
        <p:spPr>
          <a:xfrm>
            <a:off x="1419709" y="3440778"/>
            <a:ext cx="1749071" cy="769441"/>
          </a:xfrm>
          <a:prstGeom prst="rect">
            <a:avLst/>
          </a:prstGeom>
          <a:noFill/>
        </p:spPr>
        <p:txBody>
          <a:bodyPr wrap="square" rtlCol="0">
            <a:spAutoFit/>
          </a:bodyPr>
          <a:lstStyle/>
          <a:p>
            <a:r>
              <a:rPr lang="as-IN" sz="4400" b="1" dirty="0">
                <a:latin typeface="SolaimanLipi" pitchFamily="65" charset="0"/>
                <a:ea typeface="Nirmala UI" panose="020B0502040204020203" pitchFamily="34" charset="0"/>
                <a:cs typeface="SolaimanLipi" pitchFamily="65" charset="0"/>
              </a:rPr>
              <a:t>কৌশল</a:t>
            </a:r>
            <a:endParaRPr lang="en-GB" sz="4400" b="1"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1924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D981441-EAC9-4DB7-8A26-6DA532821E21}"/>
              </a:ext>
            </a:extLst>
          </p:cNvPr>
          <p:cNvPicPr>
            <a:picLocks noChangeAspect="1"/>
          </p:cNvPicPr>
          <p:nvPr/>
        </p:nvPicPr>
        <p:blipFill>
          <a:blip r:embed="rId4" cstate="print"/>
          <a:stretch>
            <a:fillRect/>
          </a:stretch>
        </p:blipFill>
        <p:spPr>
          <a:xfrm>
            <a:off x="2957978" y="1585440"/>
            <a:ext cx="2633035" cy="1779078"/>
          </a:xfrm>
          <a:prstGeom prst="rect">
            <a:avLst/>
          </a:prstGeom>
        </p:spPr>
      </p:pic>
      <p:sp>
        <p:nvSpPr>
          <p:cNvPr id="13" name="textruta 14">
            <a:extLst>
              <a:ext uri="{FF2B5EF4-FFF2-40B4-BE49-F238E27FC236}">
                <a16:creationId xmlns:a16="http://schemas.microsoft.com/office/drawing/2014/main" id="{EAC510DD-B028-4D24-AF69-643FD3F7287E}"/>
              </a:ext>
            </a:extLst>
          </p:cNvPr>
          <p:cNvSpPr txBox="1"/>
          <p:nvPr/>
        </p:nvSpPr>
        <p:spPr>
          <a:xfrm>
            <a:off x="2781684" y="3356989"/>
            <a:ext cx="3138022" cy="769441"/>
          </a:xfrm>
          <a:prstGeom prst="rect">
            <a:avLst/>
          </a:prstGeom>
          <a:noFill/>
        </p:spPr>
        <p:txBody>
          <a:bodyPr wrap="square" rtlCol="0">
            <a:spAutoFit/>
          </a:bodyPr>
          <a:lstStyle/>
          <a:p>
            <a:pPr algn="ctr"/>
            <a:r>
              <a:rPr lang="as-IN" sz="4400" b="1" dirty="0">
                <a:latin typeface="SolaimanLipi" pitchFamily="65" charset="0"/>
                <a:ea typeface="Nirmala UI" panose="020B0502040204020203" pitchFamily="34" charset="0"/>
                <a:cs typeface="SolaimanLipi" pitchFamily="65" charset="0"/>
              </a:rPr>
              <a:t>ধাপ</a:t>
            </a:r>
            <a:r>
              <a:rPr lang="en-US" sz="4400" b="1" dirty="0">
                <a:latin typeface="SolaimanLipi" pitchFamily="65" charset="0"/>
                <a:ea typeface="Nirmala UI" panose="020B0502040204020203" pitchFamily="34" charset="0"/>
                <a:cs typeface="SolaimanLipi" pitchFamily="65" charset="0"/>
              </a:rPr>
              <a:t>/</a:t>
            </a:r>
            <a:r>
              <a:rPr lang="as-IN" sz="4400" b="1" dirty="0">
                <a:latin typeface="SolaimanLipi" pitchFamily="65" charset="0"/>
                <a:ea typeface="Nirmala UI" panose="020B0502040204020203" pitchFamily="34" charset="0"/>
                <a:cs typeface="SolaimanLipi" pitchFamily="65" charset="0"/>
              </a:rPr>
              <a:t>পদক্ষেপ</a:t>
            </a:r>
            <a:endParaRPr lang="en-GB" sz="4400" b="1" dirty="0">
              <a:latin typeface="SolaimanLipi" pitchFamily="65" charset="0"/>
              <a:ea typeface="Nirmala UI" panose="020B0502040204020203" pitchFamily="34" charset="0"/>
              <a:cs typeface="SolaimanLipi" pitchFamily="65" charset="0"/>
            </a:endParaRPr>
          </a:p>
        </p:txBody>
      </p:sp>
      <p:pic>
        <p:nvPicPr>
          <p:cNvPr id="14" name="Bildobjekt 13">
            <a:extLst>
              <a:ext uri="{FF2B5EF4-FFF2-40B4-BE49-F238E27FC236}">
                <a16:creationId xmlns:a16="http://schemas.microsoft.com/office/drawing/2014/main" id="{6772F203-8E9C-5D4E-A03E-2B15BBAA8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6EBF2611-4F15-324C-8844-83B7CFFCCB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pic>
        <p:nvPicPr>
          <p:cNvPr id="20" name="Bildobjekt 19" descr="En bild som visar text, silhuett, natthimmel&#10;&#10;Automatiskt genererad beskrivning">
            <a:extLst>
              <a:ext uri="{FF2B5EF4-FFF2-40B4-BE49-F238E27FC236}">
                <a16:creationId xmlns:a16="http://schemas.microsoft.com/office/drawing/2014/main" id="{04F5B5ED-14B0-0240-8B34-844EAACEE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21" name="Bildobjekt 20">
            <a:extLst>
              <a:ext uri="{FF2B5EF4-FFF2-40B4-BE49-F238E27FC236}">
                <a16:creationId xmlns:a16="http://schemas.microsoft.com/office/drawing/2014/main" id="{626B64DE-AF7E-494F-8323-49949A7BCA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
        <p:nvSpPr>
          <p:cNvPr id="22" name="textruta 21">
            <a:extLst>
              <a:ext uri="{FF2B5EF4-FFF2-40B4-BE49-F238E27FC236}">
                <a16:creationId xmlns:a16="http://schemas.microsoft.com/office/drawing/2014/main" id="{3BD94969-DDAB-4763-ACA1-A753388E45B0}"/>
              </a:ext>
            </a:extLst>
          </p:cNvPr>
          <p:cNvSpPr txBox="1"/>
          <p:nvPr/>
        </p:nvSpPr>
        <p:spPr>
          <a:xfrm>
            <a:off x="2007216" y="4317468"/>
            <a:ext cx="859530" cy="338554"/>
          </a:xfrm>
          <a:prstGeom prst="rect">
            <a:avLst/>
          </a:prstGeom>
          <a:noFill/>
        </p:spPr>
        <p:txBody>
          <a:bodyPr wrap="none" rtlCol="0">
            <a:spAutoFit/>
          </a:bodyPr>
          <a:lstStyle/>
          <a:p>
            <a:pPr algn="r"/>
            <a:r>
              <a:rPr lang="as-IN" sz="1600" dirty="0">
                <a:latin typeface="SolaimanLipi" pitchFamily="65" charset="0"/>
                <a:ea typeface="Nirmala UI" panose="020B0502040204020203" pitchFamily="34" charset="0"/>
                <a:cs typeface="SolaimanLipi" pitchFamily="65" charset="0"/>
              </a:rPr>
              <a:t>ফুটবল দল</a:t>
            </a:r>
            <a:endParaRPr lang="en-GB" sz="1600" dirty="0">
              <a:latin typeface="SolaimanLipi" pitchFamily="65" charset="0"/>
              <a:ea typeface="Nirmala UI" panose="020B0502040204020203" pitchFamily="34" charset="0"/>
              <a:cs typeface="SolaimanLipi" pitchFamily="65" charset="0"/>
            </a:endParaRPr>
          </a:p>
        </p:txBody>
      </p:sp>
      <p:sp>
        <p:nvSpPr>
          <p:cNvPr id="23" name="textruta 22">
            <a:extLst>
              <a:ext uri="{FF2B5EF4-FFF2-40B4-BE49-F238E27FC236}">
                <a16:creationId xmlns:a16="http://schemas.microsoft.com/office/drawing/2014/main" id="{1CF543A3-3372-4E96-99C4-B256F7283327}"/>
              </a:ext>
            </a:extLst>
          </p:cNvPr>
          <p:cNvSpPr txBox="1"/>
          <p:nvPr/>
        </p:nvSpPr>
        <p:spPr>
          <a:xfrm>
            <a:off x="1351275" y="4756826"/>
            <a:ext cx="1511952" cy="338554"/>
          </a:xfrm>
          <a:prstGeom prst="rect">
            <a:avLst/>
          </a:prstGeom>
          <a:noFill/>
        </p:spPr>
        <p:txBody>
          <a:bodyPr wrap="none" rtlCol="0">
            <a:spAutoFit/>
          </a:bodyPr>
          <a:lstStyle/>
          <a:p>
            <a:pPr algn="r"/>
            <a:r>
              <a:rPr lang="as-IN" sz="1600">
                <a:latin typeface="SolaimanLipi" pitchFamily="65" charset="0"/>
                <a:ea typeface="Nirmala UI" panose="020B0502040204020203" pitchFamily="34" charset="0"/>
                <a:cs typeface="SolaimanLipi" pitchFamily="65" charset="0"/>
              </a:rPr>
              <a:t>উৎপীড়নের মাঠজরিপ</a:t>
            </a:r>
            <a:endParaRPr lang="en-GB" sz="1600" dirty="0">
              <a:latin typeface="SolaimanLipi" pitchFamily="65" charset="0"/>
              <a:ea typeface="Nirmala UI" panose="020B0502040204020203" pitchFamily="34" charset="0"/>
              <a:cs typeface="SolaimanLipi" pitchFamily="65" charset="0"/>
            </a:endParaRPr>
          </a:p>
        </p:txBody>
      </p:sp>
      <p:sp>
        <p:nvSpPr>
          <p:cNvPr id="24" name="textruta 23">
            <a:extLst>
              <a:ext uri="{FF2B5EF4-FFF2-40B4-BE49-F238E27FC236}">
                <a16:creationId xmlns:a16="http://schemas.microsoft.com/office/drawing/2014/main" id="{EEA6E5B6-0CD4-4E5E-AD87-122F21911DA2}"/>
              </a:ext>
            </a:extLst>
          </p:cNvPr>
          <p:cNvSpPr txBox="1"/>
          <p:nvPr/>
        </p:nvSpPr>
        <p:spPr>
          <a:xfrm>
            <a:off x="1295482" y="5220710"/>
            <a:ext cx="1571264" cy="307777"/>
          </a:xfrm>
          <a:prstGeom prst="rect">
            <a:avLst/>
          </a:prstGeom>
          <a:noFill/>
        </p:spPr>
        <p:txBody>
          <a:bodyPr wrap="none" rtlCol="0">
            <a:spAutoFit/>
          </a:bodyPr>
          <a:lstStyle/>
          <a:p>
            <a:pPr algn="r"/>
            <a:r>
              <a:rPr lang="as-IN" sz="1400" dirty="0">
                <a:latin typeface="SolaimanLipi" pitchFamily="65" charset="0"/>
                <a:ea typeface="Nirmala UI" panose="020B0502040204020203" pitchFamily="34" charset="0"/>
                <a:cs typeface="SolaimanLipi" pitchFamily="65" charset="0"/>
              </a:rPr>
              <a:t>রাজি বা সম্মত করার চেষ্টা</a:t>
            </a:r>
            <a:endParaRPr lang="en-GB" sz="1400" dirty="0">
              <a:latin typeface="SolaimanLipi" pitchFamily="65" charset="0"/>
              <a:ea typeface="Nirmala UI" panose="020B0502040204020203" pitchFamily="34" charset="0"/>
              <a:cs typeface="SolaimanLipi" pitchFamily="65" charset="0"/>
            </a:endParaRPr>
          </a:p>
        </p:txBody>
      </p:sp>
      <p:sp>
        <p:nvSpPr>
          <p:cNvPr id="25" name="textruta 24">
            <a:extLst>
              <a:ext uri="{FF2B5EF4-FFF2-40B4-BE49-F238E27FC236}">
                <a16:creationId xmlns:a16="http://schemas.microsoft.com/office/drawing/2014/main" id="{A8844985-4EB7-4D66-8077-983335FCC7BE}"/>
              </a:ext>
            </a:extLst>
          </p:cNvPr>
          <p:cNvSpPr txBox="1"/>
          <p:nvPr/>
        </p:nvSpPr>
        <p:spPr>
          <a:xfrm>
            <a:off x="1431751" y="5707664"/>
            <a:ext cx="1468672" cy="307777"/>
          </a:xfrm>
          <a:prstGeom prst="rect">
            <a:avLst/>
          </a:prstGeom>
          <a:noFill/>
        </p:spPr>
        <p:txBody>
          <a:bodyPr wrap="none" rtlCol="0">
            <a:spAutoFit/>
          </a:bodyPr>
          <a:lstStyle/>
          <a:p>
            <a:pPr algn="r"/>
            <a:r>
              <a:rPr lang="as-IN" sz="1400" dirty="0">
                <a:latin typeface="SolaimanLipi" pitchFamily="65" charset="0"/>
                <a:ea typeface="Nirmala UI" panose="020B0502040204020203" pitchFamily="34" charset="0"/>
                <a:cs typeface="SolaimanLipi" pitchFamily="65" charset="0"/>
              </a:rPr>
              <a:t>শিক্ষকদের জন্য পুরস্কার</a:t>
            </a:r>
            <a:endParaRPr lang="en-GB" sz="1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384996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67027E-6CC3-4196-BCB0-0E365971D727}"/>
              </a:ext>
            </a:extLst>
          </p:cNvPr>
          <p:cNvGrpSpPr/>
          <p:nvPr/>
        </p:nvGrpSpPr>
        <p:grpSpPr>
          <a:xfrm>
            <a:off x="3291840" y="656924"/>
            <a:ext cx="6304548" cy="5544152"/>
            <a:chOff x="3186124" y="1001336"/>
            <a:chExt cx="3674607" cy="3256690"/>
          </a:xfrm>
        </p:grpSpPr>
        <p:pic>
          <p:nvPicPr>
            <p:cNvPr id="3" name="Picture 14">
              <a:extLst>
                <a:ext uri="{FF2B5EF4-FFF2-40B4-BE49-F238E27FC236}">
                  <a16:creationId xmlns:a16="http://schemas.microsoft.com/office/drawing/2014/main" id="{D10F9A67-BCC4-47C5-87D4-884E89DAC1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6124" y="1001336"/>
              <a:ext cx="3674607" cy="3256690"/>
            </a:xfrm>
            <a:prstGeom prst="rect">
              <a:avLst/>
            </a:prstGeom>
          </p:spPr>
        </p:pic>
        <p:sp>
          <p:nvSpPr>
            <p:cNvPr id="4" name="TextBox 37">
              <a:extLst>
                <a:ext uri="{FF2B5EF4-FFF2-40B4-BE49-F238E27FC236}">
                  <a16:creationId xmlns:a16="http://schemas.microsoft.com/office/drawing/2014/main" id="{5EF748AC-0019-4956-B823-B6203DF5BA49}"/>
                </a:ext>
              </a:extLst>
            </p:cNvPr>
            <p:cNvSpPr txBox="1"/>
            <p:nvPr/>
          </p:nvSpPr>
          <p:spPr>
            <a:xfrm>
              <a:off x="3878470" y="2620325"/>
              <a:ext cx="847562" cy="307345"/>
            </a:xfrm>
            <a:prstGeom prst="rect">
              <a:avLst/>
            </a:prstGeom>
            <a:noFill/>
          </p:spPr>
          <p:txBody>
            <a:bodyPr wrap="square" rtlCol="0">
              <a:spAutoFit/>
            </a:bodyPr>
            <a:lstStyle/>
            <a:p>
              <a:pPr algn="ctr"/>
              <a:r>
                <a:rPr lang="as-IN" sz="1200" dirty="0">
                  <a:latin typeface="SolaimanLipi" pitchFamily="65" charset="0"/>
                  <a:ea typeface="Nirmala UI" panose="020B0502040204020203" pitchFamily="34" charset="0"/>
                  <a:cs typeface="SolaimanLipi" pitchFamily="65" charset="0"/>
                </a:rPr>
                <a:t>শিশুরা</a:t>
              </a:r>
              <a:endParaRPr lang="en-GB" sz="1400" dirty="0">
                <a:latin typeface="SolaimanLipi" pitchFamily="65" charset="0"/>
                <a:cs typeface="SolaimanLipi" pitchFamily="65" charset="0"/>
              </a:endParaRPr>
            </a:p>
            <a:p>
              <a:pPr algn="ctr"/>
              <a:endParaRPr lang="en-GB" sz="1600" dirty="0">
                <a:latin typeface="SolaimanLipi" pitchFamily="65" charset="0"/>
                <a:cs typeface="SolaimanLipi" pitchFamily="65" charset="0"/>
              </a:endParaRPr>
            </a:p>
          </p:txBody>
        </p:sp>
        <p:sp>
          <p:nvSpPr>
            <p:cNvPr id="5" name="TextBox 38">
              <a:extLst>
                <a:ext uri="{FF2B5EF4-FFF2-40B4-BE49-F238E27FC236}">
                  <a16:creationId xmlns:a16="http://schemas.microsoft.com/office/drawing/2014/main" id="{ECAB8E5C-F24F-4993-9511-E63F2A925848}"/>
                </a:ext>
              </a:extLst>
            </p:cNvPr>
            <p:cNvSpPr txBox="1"/>
            <p:nvPr/>
          </p:nvSpPr>
          <p:spPr>
            <a:xfrm>
              <a:off x="4712401" y="2489796"/>
              <a:ext cx="688434" cy="271187"/>
            </a:xfrm>
            <a:prstGeom prst="rect">
              <a:avLst/>
            </a:prstGeom>
            <a:noFill/>
          </p:spPr>
          <p:txBody>
            <a:bodyPr wrap="square" lIns="91440" tIns="45720" rIns="91440" bIns="45720" rtlCol="0" anchor="t">
              <a:spAutoFit/>
            </a:bodyPr>
            <a:lstStyle/>
            <a:p>
              <a:pPr algn="ctr"/>
              <a:r>
                <a:rPr lang="as-IN" sz="1200" dirty="0">
                  <a:latin typeface="SolaimanLipi" pitchFamily="65" charset="0"/>
                  <a:ea typeface="Nirmala UI" panose="020B0502040204020203" pitchFamily="34" charset="0"/>
                  <a:cs typeface="SolaimanLipi" pitchFamily="65" charset="0"/>
                </a:rPr>
                <a:t>পিতামাতা স্কুলবোর্ড</a:t>
              </a:r>
            </a:p>
            <a:p>
              <a:pPr algn="ctr"/>
              <a:r>
                <a:rPr lang="as-IN" sz="1200" dirty="0">
                  <a:latin typeface="SolaimanLipi" pitchFamily="65" charset="0"/>
                  <a:ea typeface="Nirmala UI" panose="020B0502040204020203" pitchFamily="34" charset="0"/>
                  <a:cs typeface="SolaimanLipi" pitchFamily="65" charset="0"/>
                </a:rPr>
                <a:t>ধর্মীয় নেতা</a:t>
              </a:r>
              <a:endParaRPr lang="en-GB" sz="1200" dirty="0">
                <a:latin typeface="SolaimanLipi" pitchFamily="65" charset="0"/>
                <a:ea typeface="Nirmala UI" panose="020B0502040204020203" pitchFamily="34" charset="0"/>
                <a:cs typeface="SolaimanLipi" pitchFamily="65" charset="0"/>
              </a:endParaRPr>
            </a:p>
          </p:txBody>
        </p:sp>
        <p:sp>
          <p:nvSpPr>
            <p:cNvPr id="6" name="TextBox 39">
              <a:extLst>
                <a:ext uri="{FF2B5EF4-FFF2-40B4-BE49-F238E27FC236}">
                  <a16:creationId xmlns:a16="http://schemas.microsoft.com/office/drawing/2014/main" id="{B04ADF60-B573-479B-BD2B-D7A16C8A89B6}"/>
                </a:ext>
              </a:extLst>
            </p:cNvPr>
            <p:cNvSpPr txBox="1"/>
            <p:nvPr/>
          </p:nvSpPr>
          <p:spPr>
            <a:xfrm>
              <a:off x="5418378" y="2552812"/>
              <a:ext cx="648330" cy="271187"/>
            </a:xfrm>
            <a:prstGeom prst="rect">
              <a:avLst/>
            </a:prstGeom>
            <a:noFill/>
          </p:spPr>
          <p:txBody>
            <a:bodyPr wrap="square" lIns="91440" tIns="45720" rIns="91440" bIns="45720" rtlCol="0" anchor="t">
              <a:spAutoFit/>
            </a:bodyPr>
            <a:lstStyle/>
            <a:p>
              <a:pPr algn="ctr"/>
              <a:r>
                <a:rPr lang="as-IN" sz="1200" dirty="0">
                  <a:latin typeface="SolaimanLipi" pitchFamily="65" charset="0"/>
                  <a:ea typeface="Nirmala UI" panose="020B0502040204020203" pitchFamily="34" charset="0"/>
                  <a:cs typeface="SolaimanLipi" pitchFamily="65" charset="0"/>
                </a:rPr>
                <a:t>আন্ত:ধর্মীয়</a:t>
              </a:r>
            </a:p>
            <a:p>
              <a:pPr algn="ctr"/>
              <a:r>
                <a:rPr lang="as-IN" sz="1200" dirty="0">
                  <a:latin typeface="SolaimanLipi" pitchFamily="65" charset="0"/>
                  <a:ea typeface="Nirmala UI" panose="020B0502040204020203" pitchFamily="34" charset="0"/>
                  <a:cs typeface="SolaimanLipi" pitchFamily="65" charset="0"/>
                </a:rPr>
                <a:t>পরিষদ</a:t>
              </a:r>
            </a:p>
          </p:txBody>
        </p:sp>
        <p:sp>
          <p:nvSpPr>
            <p:cNvPr id="7" name="TextBox 40">
              <a:extLst>
                <a:ext uri="{FF2B5EF4-FFF2-40B4-BE49-F238E27FC236}">
                  <a16:creationId xmlns:a16="http://schemas.microsoft.com/office/drawing/2014/main" id="{DC580A42-8643-4F82-B775-8AEF29C632FA}"/>
                </a:ext>
              </a:extLst>
            </p:cNvPr>
            <p:cNvSpPr txBox="1"/>
            <p:nvPr/>
          </p:nvSpPr>
          <p:spPr>
            <a:xfrm>
              <a:off x="6026685" y="2434860"/>
              <a:ext cx="665873" cy="423126"/>
            </a:xfrm>
            <a:prstGeom prst="rect">
              <a:avLst/>
            </a:prstGeom>
            <a:noFill/>
          </p:spPr>
          <p:txBody>
            <a:bodyPr wrap="square" rtlCol="0">
              <a:spAutoFit/>
            </a:bodyPr>
            <a:lstStyle/>
            <a:p>
              <a:pPr algn="ctr">
                <a:lnSpc>
                  <a:spcPts val="1240"/>
                </a:lnSpc>
              </a:pPr>
              <a:r>
                <a:rPr lang="as-IN" sz="1200" spc="-150" dirty="0">
                  <a:latin typeface="SolaimanLipi" pitchFamily="65" charset="0"/>
                  <a:ea typeface="Nirmala UI" panose="020B0502040204020203" pitchFamily="34" charset="0"/>
                  <a:cs typeface="SolaimanLipi" pitchFamily="65" charset="0"/>
                </a:rPr>
                <a:t>সামাজিক যোগাযোগ</a:t>
              </a:r>
            </a:p>
            <a:p>
              <a:pPr algn="ctr">
                <a:lnSpc>
                  <a:spcPts val="1240"/>
                </a:lnSpc>
              </a:pPr>
              <a:r>
                <a:rPr lang="as-IN" sz="1200" dirty="0">
                  <a:latin typeface="SolaimanLipi" pitchFamily="65" charset="0"/>
                  <a:ea typeface="Nirmala UI" panose="020B0502040204020203" pitchFamily="34" charset="0"/>
                  <a:cs typeface="SolaimanLipi" pitchFamily="65" charset="0"/>
                </a:rPr>
                <a:t>মাধ্যমে  </a:t>
              </a:r>
            </a:p>
            <a:p>
              <a:pPr algn="ctr">
                <a:lnSpc>
                  <a:spcPts val="1240"/>
                </a:lnSpc>
              </a:pPr>
              <a:r>
                <a:rPr lang="as-IN" sz="1200" spc="-150" dirty="0">
                  <a:latin typeface="SolaimanLipi" pitchFamily="65" charset="0"/>
                  <a:ea typeface="Nirmala UI" panose="020B0502040204020203" pitchFamily="34" charset="0"/>
                  <a:cs typeface="SolaimanLipi" pitchFamily="65" charset="0"/>
                </a:rPr>
                <a:t>প্রভাব বিস্তারকারী </a:t>
              </a:r>
            </a:p>
            <a:p>
              <a:pPr algn="ctr">
                <a:lnSpc>
                  <a:spcPts val="1240"/>
                </a:lnSpc>
              </a:pPr>
              <a:r>
                <a:rPr lang="as-IN" sz="1200" spc="-150" dirty="0">
                  <a:latin typeface="SolaimanLipi" pitchFamily="65" charset="0"/>
                  <a:ea typeface="Nirmala UI" panose="020B0502040204020203" pitchFamily="34" charset="0"/>
                  <a:cs typeface="SolaimanLipi" pitchFamily="65" charset="0"/>
                </a:rPr>
                <a:t>অসহিষ্ণু ব্যক্তি</a:t>
              </a:r>
            </a:p>
          </p:txBody>
        </p:sp>
      </p:grpSp>
      <p:sp>
        <p:nvSpPr>
          <p:cNvPr id="8" name="textruta 7">
            <a:extLst>
              <a:ext uri="{FF2B5EF4-FFF2-40B4-BE49-F238E27FC236}">
                <a16:creationId xmlns:a16="http://schemas.microsoft.com/office/drawing/2014/main" id="{67FAAFD2-A7DC-4856-9B15-EEF072E9B69F}"/>
              </a:ext>
            </a:extLst>
          </p:cNvPr>
          <p:cNvSpPr txBox="1"/>
          <p:nvPr/>
        </p:nvSpPr>
        <p:spPr>
          <a:xfrm>
            <a:off x="1903535" y="4164760"/>
            <a:ext cx="962123" cy="769441"/>
          </a:xfrm>
          <a:prstGeom prst="rect">
            <a:avLst/>
          </a:prstGeom>
          <a:noFill/>
        </p:spPr>
        <p:txBody>
          <a:bodyPr wrap="none" rtlCol="0">
            <a:spAutoFit/>
          </a:bodyPr>
          <a:lstStyle/>
          <a:p>
            <a:r>
              <a:rPr lang="as-IN" sz="4400" b="1" dirty="0">
                <a:latin typeface="SolaimanLipi" pitchFamily="65" charset="0"/>
                <a:ea typeface="Nirmala UI" panose="020B0502040204020203" pitchFamily="34" charset="0"/>
                <a:cs typeface="SolaimanLipi" pitchFamily="65" charset="0"/>
              </a:rPr>
              <a:t>বার্তা</a:t>
            </a:r>
          </a:p>
        </p:txBody>
      </p:sp>
    </p:spTree>
    <p:extLst>
      <p:ext uri="{BB962C8B-B14F-4D97-AF65-F5344CB8AC3E}">
        <p14:creationId xmlns:p14="http://schemas.microsoft.com/office/powerpoint/2010/main" val="31463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10" name="Bildobjekt 9">
            <a:extLst>
              <a:ext uri="{FF2B5EF4-FFF2-40B4-BE49-F238E27FC236}">
                <a16:creationId xmlns:a16="http://schemas.microsoft.com/office/drawing/2014/main" id="{5D50CDDB-4733-4F95-85F7-F418B0F6A0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23975" y="875262"/>
            <a:ext cx="1537805" cy="1985907"/>
          </a:xfrm>
          <a:prstGeom prst="rect">
            <a:avLst/>
          </a:prstGeom>
        </p:spPr>
      </p:pic>
      <p:sp>
        <p:nvSpPr>
          <p:cNvPr id="8" name="textruta 7">
            <a:extLst>
              <a:ext uri="{FF2B5EF4-FFF2-40B4-BE49-F238E27FC236}">
                <a16:creationId xmlns:a16="http://schemas.microsoft.com/office/drawing/2014/main" id="{4BA497BE-2CAF-4997-920F-D147C87EDB22}"/>
              </a:ext>
            </a:extLst>
          </p:cNvPr>
          <p:cNvSpPr txBox="1"/>
          <p:nvPr/>
        </p:nvSpPr>
        <p:spPr>
          <a:xfrm>
            <a:off x="1680293" y="2984919"/>
            <a:ext cx="915635" cy="769441"/>
          </a:xfrm>
          <a:prstGeom prst="rect">
            <a:avLst/>
          </a:prstGeom>
          <a:noFill/>
        </p:spPr>
        <p:txBody>
          <a:bodyPr wrap="none" rtlCol="0">
            <a:spAutoFit/>
          </a:bodyPr>
          <a:lstStyle/>
          <a:p>
            <a:r>
              <a:rPr lang="as-IN" sz="4400" b="1" dirty="0">
                <a:latin typeface="SolaimanLipi" pitchFamily="65" charset="0"/>
                <a:ea typeface="Nirmala UI" panose="020B0502040204020203" pitchFamily="34" charset="0"/>
                <a:cs typeface="SolaimanLipi" pitchFamily="65" charset="0"/>
              </a:rPr>
              <a:t>ঝুঁকি</a:t>
            </a:r>
          </a:p>
        </p:txBody>
      </p:sp>
      <p:pic>
        <p:nvPicPr>
          <p:cNvPr id="9" name="Bildobjekt 8">
            <a:extLst>
              <a:ext uri="{FF2B5EF4-FFF2-40B4-BE49-F238E27FC236}">
                <a16:creationId xmlns:a16="http://schemas.microsoft.com/office/drawing/2014/main" id="{2F720D9A-A6F8-484C-B027-EC9D1CF26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E2F41A1B-ADE7-AC4F-9B02-1DDE7F0EF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pic>
        <p:nvPicPr>
          <p:cNvPr id="20" name="Bildobjekt 19" descr="En bild som visar text, silhuett, natthimmel&#10;&#10;Automatiskt genererad beskrivning">
            <a:extLst>
              <a:ext uri="{FF2B5EF4-FFF2-40B4-BE49-F238E27FC236}">
                <a16:creationId xmlns:a16="http://schemas.microsoft.com/office/drawing/2014/main" id="{AABD527A-3A5B-FB4F-B06E-F8E7B8A3D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21" name="Bildobjekt 20">
            <a:extLst>
              <a:ext uri="{FF2B5EF4-FFF2-40B4-BE49-F238E27FC236}">
                <a16:creationId xmlns:a16="http://schemas.microsoft.com/office/drawing/2014/main" id="{DC1B0AA2-BAC7-894D-A32B-164ED34CB7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
        <p:nvSpPr>
          <p:cNvPr id="7" name="textruta 6">
            <a:extLst>
              <a:ext uri="{FF2B5EF4-FFF2-40B4-BE49-F238E27FC236}">
                <a16:creationId xmlns:a16="http://schemas.microsoft.com/office/drawing/2014/main" id="{C486AF73-A74D-43E5-DCB5-B8B720F7ADD7}"/>
              </a:ext>
            </a:extLst>
          </p:cNvPr>
          <p:cNvSpPr txBox="1"/>
          <p:nvPr/>
        </p:nvSpPr>
        <p:spPr>
          <a:xfrm>
            <a:off x="2007216" y="4317468"/>
            <a:ext cx="859530" cy="338554"/>
          </a:xfrm>
          <a:prstGeom prst="rect">
            <a:avLst/>
          </a:prstGeom>
          <a:noFill/>
        </p:spPr>
        <p:txBody>
          <a:bodyPr wrap="none" rtlCol="0">
            <a:spAutoFit/>
          </a:bodyPr>
          <a:lstStyle/>
          <a:p>
            <a:pPr algn="r"/>
            <a:r>
              <a:rPr lang="as-IN" sz="1600" dirty="0">
                <a:latin typeface="SolaimanLipi" pitchFamily="65" charset="0"/>
                <a:ea typeface="Nirmala UI" panose="020B0502040204020203" pitchFamily="34" charset="0"/>
                <a:cs typeface="SolaimanLipi" pitchFamily="65" charset="0"/>
              </a:rPr>
              <a:t>ফুটবল দল</a:t>
            </a:r>
            <a:endParaRPr lang="en-GB" sz="1600" dirty="0">
              <a:latin typeface="SolaimanLipi" pitchFamily="65" charset="0"/>
              <a:ea typeface="Nirmala UI" panose="020B0502040204020203" pitchFamily="34" charset="0"/>
              <a:cs typeface="SolaimanLipi" pitchFamily="65" charset="0"/>
            </a:endParaRPr>
          </a:p>
        </p:txBody>
      </p:sp>
      <p:sp>
        <p:nvSpPr>
          <p:cNvPr id="11" name="textruta 10">
            <a:extLst>
              <a:ext uri="{FF2B5EF4-FFF2-40B4-BE49-F238E27FC236}">
                <a16:creationId xmlns:a16="http://schemas.microsoft.com/office/drawing/2014/main" id="{634F0ED0-A122-3254-9A4A-31F49E133F6B}"/>
              </a:ext>
            </a:extLst>
          </p:cNvPr>
          <p:cNvSpPr txBox="1"/>
          <p:nvPr/>
        </p:nvSpPr>
        <p:spPr>
          <a:xfrm>
            <a:off x="1561269" y="4756826"/>
            <a:ext cx="1301958" cy="338554"/>
          </a:xfrm>
          <a:prstGeom prst="rect">
            <a:avLst/>
          </a:prstGeom>
          <a:noFill/>
        </p:spPr>
        <p:txBody>
          <a:bodyPr wrap="none" rtlCol="0">
            <a:spAutoFit/>
          </a:bodyPr>
          <a:lstStyle/>
          <a:p>
            <a:pPr algn="r"/>
            <a:r>
              <a:rPr lang="as-IN" sz="1600" dirty="0">
                <a:latin typeface="SolaimanLipi" pitchFamily="65" charset="0"/>
                <a:ea typeface="Nirmala UI" panose="020B0502040204020203" pitchFamily="34" charset="0"/>
                <a:cs typeface="SolaimanLipi" pitchFamily="65" charset="0"/>
              </a:rPr>
              <a:t>উৎপীড়নের জড়িপ</a:t>
            </a:r>
            <a:endParaRPr lang="en-GB" sz="1600" dirty="0">
              <a:latin typeface="SolaimanLipi" pitchFamily="65" charset="0"/>
              <a:ea typeface="Nirmala UI" panose="020B0502040204020203" pitchFamily="34" charset="0"/>
              <a:cs typeface="SolaimanLipi" pitchFamily="65" charset="0"/>
            </a:endParaRPr>
          </a:p>
        </p:txBody>
      </p:sp>
      <p:sp>
        <p:nvSpPr>
          <p:cNvPr id="12" name="textruta 11">
            <a:extLst>
              <a:ext uri="{FF2B5EF4-FFF2-40B4-BE49-F238E27FC236}">
                <a16:creationId xmlns:a16="http://schemas.microsoft.com/office/drawing/2014/main" id="{72284F73-DCF1-B877-3CCC-5872029E49E4}"/>
              </a:ext>
            </a:extLst>
          </p:cNvPr>
          <p:cNvSpPr txBox="1"/>
          <p:nvPr/>
        </p:nvSpPr>
        <p:spPr>
          <a:xfrm>
            <a:off x="1295482" y="5220710"/>
            <a:ext cx="1571264" cy="307777"/>
          </a:xfrm>
          <a:prstGeom prst="rect">
            <a:avLst/>
          </a:prstGeom>
          <a:noFill/>
        </p:spPr>
        <p:txBody>
          <a:bodyPr wrap="none" rtlCol="0">
            <a:spAutoFit/>
          </a:bodyPr>
          <a:lstStyle/>
          <a:p>
            <a:pPr algn="r"/>
            <a:r>
              <a:rPr lang="as-IN" sz="1400" dirty="0">
                <a:latin typeface="SolaimanLipi" pitchFamily="65" charset="0"/>
                <a:ea typeface="Nirmala UI" panose="020B0502040204020203" pitchFamily="34" charset="0"/>
                <a:cs typeface="SolaimanLipi" pitchFamily="65" charset="0"/>
              </a:rPr>
              <a:t>রাজি বা সম্মত করার চেষ্টা</a:t>
            </a:r>
            <a:endParaRPr lang="en-GB" sz="1400" dirty="0">
              <a:latin typeface="SolaimanLipi" pitchFamily="65" charset="0"/>
              <a:ea typeface="Nirmala UI" panose="020B0502040204020203" pitchFamily="34" charset="0"/>
              <a:cs typeface="SolaimanLipi" pitchFamily="65" charset="0"/>
            </a:endParaRPr>
          </a:p>
        </p:txBody>
      </p:sp>
      <p:sp>
        <p:nvSpPr>
          <p:cNvPr id="13" name="textruta 12">
            <a:extLst>
              <a:ext uri="{FF2B5EF4-FFF2-40B4-BE49-F238E27FC236}">
                <a16:creationId xmlns:a16="http://schemas.microsoft.com/office/drawing/2014/main" id="{4BC89C0B-A607-75EE-F9D8-121264965B13}"/>
              </a:ext>
            </a:extLst>
          </p:cNvPr>
          <p:cNvSpPr txBox="1"/>
          <p:nvPr/>
        </p:nvSpPr>
        <p:spPr>
          <a:xfrm>
            <a:off x="1419051" y="5707664"/>
            <a:ext cx="1468672" cy="307777"/>
          </a:xfrm>
          <a:prstGeom prst="rect">
            <a:avLst/>
          </a:prstGeom>
          <a:noFill/>
        </p:spPr>
        <p:txBody>
          <a:bodyPr wrap="none" rtlCol="0">
            <a:spAutoFit/>
          </a:bodyPr>
          <a:lstStyle/>
          <a:p>
            <a:pPr algn="r"/>
            <a:r>
              <a:rPr lang="as-IN" sz="1400" dirty="0">
                <a:latin typeface="SolaimanLipi" pitchFamily="65" charset="0"/>
                <a:ea typeface="Nirmala UI" panose="020B0502040204020203" pitchFamily="34" charset="0"/>
                <a:cs typeface="SolaimanLipi" pitchFamily="65" charset="0"/>
              </a:rPr>
              <a:t>শিক্ষকদের জন্য পুরস্কার</a:t>
            </a:r>
            <a:endParaRPr lang="en-GB" sz="14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81304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4AAD6A0-A2D1-4CA9-A406-E6E9CB5D67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90069" y="394636"/>
            <a:ext cx="9135330" cy="6234862"/>
          </a:xfrm>
          <a:prstGeom prst="rect">
            <a:avLst/>
          </a:prstGeom>
        </p:spPr>
      </p:pic>
      <p:pic>
        <p:nvPicPr>
          <p:cNvPr id="5" name="Picture 16">
            <a:extLst>
              <a:ext uri="{FF2B5EF4-FFF2-40B4-BE49-F238E27FC236}">
                <a16:creationId xmlns:a16="http://schemas.microsoft.com/office/drawing/2014/main" id="{8C2A275C-F133-4F4F-BB9A-87B2D8971B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5717" y="4980992"/>
            <a:ext cx="1871554" cy="1427372"/>
          </a:xfrm>
          <a:prstGeom prst="rect">
            <a:avLst/>
          </a:prstGeom>
        </p:spPr>
      </p:pic>
      <p:pic>
        <p:nvPicPr>
          <p:cNvPr id="6" name="Picture 6">
            <a:extLst>
              <a:ext uri="{FF2B5EF4-FFF2-40B4-BE49-F238E27FC236}">
                <a16:creationId xmlns:a16="http://schemas.microsoft.com/office/drawing/2014/main" id="{C58EA4CC-7D1C-423A-8F92-0FA1F7F939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5507" y="633723"/>
            <a:ext cx="2389608" cy="1613153"/>
          </a:xfrm>
          <a:prstGeom prst="rect">
            <a:avLst/>
          </a:prstGeom>
        </p:spPr>
      </p:pic>
      <p:pic>
        <p:nvPicPr>
          <p:cNvPr id="7" name="Picture 4">
            <a:extLst>
              <a:ext uri="{FF2B5EF4-FFF2-40B4-BE49-F238E27FC236}">
                <a16:creationId xmlns:a16="http://schemas.microsoft.com/office/drawing/2014/main" id="{CEE4738A-7FEF-4E7D-9F0E-E436FDB0CB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2967" y="2383777"/>
            <a:ext cx="2654689" cy="2460314"/>
          </a:xfrm>
          <a:prstGeom prst="rect">
            <a:avLst/>
          </a:prstGeom>
        </p:spPr>
      </p:pic>
      <p:pic>
        <p:nvPicPr>
          <p:cNvPr id="8" name="Picture 35">
            <a:extLst>
              <a:ext uri="{FF2B5EF4-FFF2-40B4-BE49-F238E27FC236}">
                <a16:creationId xmlns:a16="http://schemas.microsoft.com/office/drawing/2014/main" id="{B0B8AE28-6C3D-45D5-930A-0DA1C3CC84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940743" y="633723"/>
            <a:ext cx="1776137" cy="1443706"/>
          </a:xfrm>
          <a:prstGeom prst="rect">
            <a:avLst/>
          </a:prstGeom>
        </p:spPr>
      </p:pic>
      <p:pic>
        <p:nvPicPr>
          <p:cNvPr id="9" name="Picture 14">
            <a:extLst>
              <a:ext uri="{FF2B5EF4-FFF2-40B4-BE49-F238E27FC236}">
                <a16:creationId xmlns:a16="http://schemas.microsoft.com/office/drawing/2014/main" id="{AD0B4C45-6066-4F6F-8456-44ACB20C44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1650" y="1470510"/>
            <a:ext cx="2936763" cy="2521221"/>
          </a:xfrm>
          <a:prstGeom prst="rect">
            <a:avLst/>
          </a:prstGeom>
        </p:spPr>
      </p:pic>
      <p:pic>
        <p:nvPicPr>
          <p:cNvPr id="10" name="Picture 45">
            <a:extLst>
              <a:ext uri="{FF2B5EF4-FFF2-40B4-BE49-F238E27FC236}">
                <a16:creationId xmlns:a16="http://schemas.microsoft.com/office/drawing/2014/main" id="{6335786D-41B1-414D-9E0E-6874B22E1BE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466325" y="4524246"/>
            <a:ext cx="1480814" cy="2105253"/>
          </a:xfrm>
          <a:prstGeom prst="rect">
            <a:avLst/>
          </a:prstGeom>
        </p:spPr>
      </p:pic>
      <p:sp>
        <p:nvSpPr>
          <p:cNvPr id="11" name="TextBox 4">
            <a:extLst>
              <a:ext uri="{FF2B5EF4-FFF2-40B4-BE49-F238E27FC236}">
                <a16:creationId xmlns:a16="http://schemas.microsoft.com/office/drawing/2014/main" id="{E7C9A1A0-B789-4BB1-BF7D-1B2D3E0987E0}"/>
              </a:ext>
            </a:extLst>
          </p:cNvPr>
          <p:cNvSpPr txBox="1"/>
          <p:nvPr/>
        </p:nvSpPr>
        <p:spPr>
          <a:xfrm>
            <a:off x="2719428" y="761040"/>
            <a:ext cx="5237943" cy="707886"/>
          </a:xfrm>
          <a:custGeom>
            <a:avLst/>
            <a:gdLst>
              <a:gd name="connsiteX0" fmla="*/ 0 w 5237943"/>
              <a:gd name="connsiteY0" fmla="*/ 0 h 707886"/>
              <a:gd name="connsiteX1" fmla="*/ 759502 w 5237943"/>
              <a:gd name="connsiteY1" fmla="*/ 0 h 707886"/>
              <a:gd name="connsiteX2" fmla="*/ 1519003 w 5237943"/>
              <a:gd name="connsiteY2" fmla="*/ 0 h 707886"/>
              <a:gd name="connsiteX3" fmla="*/ 2016608 w 5237943"/>
              <a:gd name="connsiteY3" fmla="*/ 0 h 707886"/>
              <a:gd name="connsiteX4" fmla="*/ 2776110 w 5237943"/>
              <a:gd name="connsiteY4" fmla="*/ 0 h 707886"/>
              <a:gd name="connsiteX5" fmla="*/ 3326094 w 5237943"/>
              <a:gd name="connsiteY5" fmla="*/ 0 h 707886"/>
              <a:gd name="connsiteX6" fmla="*/ 3876078 w 5237943"/>
              <a:gd name="connsiteY6" fmla="*/ 0 h 707886"/>
              <a:gd name="connsiteX7" fmla="*/ 4530821 w 5237943"/>
              <a:gd name="connsiteY7" fmla="*/ 0 h 707886"/>
              <a:gd name="connsiteX8" fmla="*/ 5237943 w 5237943"/>
              <a:gd name="connsiteY8" fmla="*/ 0 h 707886"/>
              <a:gd name="connsiteX9" fmla="*/ 5237943 w 5237943"/>
              <a:gd name="connsiteY9" fmla="*/ 332706 h 707886"/>
              <a:gd name="connsiteX10" fmla="*/ 5237943 w 5237943"/>
              <a:gd name="connsiteY10" fmla="*/ 707886 h 707886"/>
              <a:gd name="connsiteX11" fmla="*/ 4530821 w 5237943"/>
              <a:gd name="connsiteY11" fmla="*/ 707886 h 707886"/>
              <a:gd name="connsiteX12" fmla="*/ 3876078 w 5237943"/>
              <a:gd name="connsiteY12" fmla="*/ 707886 h 707886"/>
              <a:gd name="connsiteX13" fmla="*/ 3168956 w 5237943"/>
              <a:gd name="connsiteY13" fmla="*/ 707886 h 707886"/>
              <a:gd name="connsiteX14" fmla="*/ 2671351 w 5237943"/>
              <a:gd name="connsiteY14" fmla="*/ 707886 h 707886"/>
              <a:gd name="connsiteX15" fmla="*/ 2016608 w 5237943"/>
              <a:gd name="connsiteY15" fmla="*/ 707886 h 707886"/>
              <a:gd name="connsiteX16" fmla="*/ 1466624 w 5237943"/>
              <a:gd name="connsiteY16" fmla="*/ 707886 h 707886"/>
              <a:gd name="connsiteX17" fmla="*/ 759502 w 5237943"/>
              <a:gd name="connsiteY17" fmla="*/ 707886 h 707886"/>
              <a:gd name="connsiteX18" fmla="*/ 0 w 5237943"/>
              <a:gd name="connsiteY18" fmla="*/ 707886 h 707886"/>
              <a:gd name="connsiteX19" fmla="*/ 0 w 5237943"/>
              <a:gd name="connsiteY19" fmla="*/ 346864 h 707886"/>
              <a:gd name="connsiteX20" fmla="*/ 0 w 5237943"/>
              <a:gd name="connsiteY2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37943" h="707886"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40556" y="70264"/>
                  <a:pt x="5221320" y="193722"/>
                  <a:pt x="5237943" y="332706"/>
                </a:cubicBezTo>
                <a:cubicBezTo>
                  <a:pt x="5254566" y="471690"/>
                  <a:pt x="5244789" y="547082"/>
                  <a:pt x="5237943" y="707886"/>
                </a:cubicBezTo>
                <a:cubicBezTo>
                  <a:pt x="4927716" y="698776"/>
                  <a:pt x="4729693" y="693758"/>
                  <a:pt x="4530821" y="707886"/>
                </a:cubicBezTo>
                <a:cubicBezTo>
                  <a:pt x="4331949" y="722014"/>
                  <a:pt x="4094326" y="715851"/>
                  <a:pt x="3876078" y="707886"/>
                </a:cubicBezTo>
                <a:cubicBezTo>
                  <a:pt x="3657830" y="699921"/>
                  <a:pt x="3471559" y="673520"/>
                  <a:pt x="3168956" y="707886"/>
                </a:cubicBezTo>
                <a:cubicBezTo>
                  <a:pt x="2866353" y="742252"/>
                  <a:pt x="2905172" y="701250"/>
                  <a:pt x="2671351" y="707886"/>
                </a:cubicBezTo>
                <a:cubicBezTo>
                  <a:pt x="2437530" y="714522"/>
                  <a:pt x="2162759" y="683654"/>
                  <a:pt x="2016608" y="707886"/>
                </a:cubicBezTo>
                <a:cubicBezTo>
                  <a:pt x="1870457" y="732118"/>
                  <a:pt x="1587703" y="707351"/>
                  <a:pt x="1466624" y="707886"/>
                </a:cubicBezTo>
                <a:cubicBezTo>
                  <a:pt x="1345545" y="708421"/>
                  <a:pt x="920191" y="707366"/>
                  <a:pt x="759502" y="707886"/>
                </a:cubicBezTo>
                <a:cubicBezTo>
                  <a:pt x="598813" y="708406"/>
                  <a:pt x="281695" y="676591"/>
                  <a:pt x="0" y="707886"/>
                </a:cubicBezTo>
                <a:cubicBezTo>
                  <a:pt x="-6433" y="562758"/>
                  <a:pt x="2667" y="501492"/>
                  <a:pt x="0" y="346864"/>
                </a:cubicBezTo>
                <a:cubicBezTo>
                  <a:pt x="-2667" y="192236"/>
                  <a:pt x="-6499" y="172546"/>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as-IN" sz="4000" b="1" spc="-150" dirty="0">
                <a:latin typeface="SolaimanLipi" pitchFamily="65" charset="0"/>
                <a:ea typeface="Nirmala UI" panose="020B0502040204020203" pitchFamily="34" charset="0"/>
                <a:cs typeface="SolaimanLipi" pitchFamily="65" charset="0"/>
              </a:rPr>
              <a:t>আমাদের পরিবর্তনের যাত্রা</a:t>
            </a:r>
            <a:endParaRPr lang="en-GB" sz="4000" b="1" spc="-150" dirty="0">
              <a:latin typeface="SolaimanLipi" pitchFamily="65" charset="0"/>
              <a:ea typeface="Nirmala UI" panose="020B0502040204020203" pitchFamily="34" charset="0"/>
              <a:cs typeface="SolaimanLipi" pitchFamily="65" charset="0"/>
            </a:endParaRPr>
          </a:p>
        </p:txBody>
      </p:sp>
      <p:sp>
        <p:nvSpPr>
          <p:cNvPr id="12" name="textruta 11">
            <a:extLst>
              <a:ext uri="{FF2B5EF4-FFF2-40B4-BE49-F238E27FC236}">
                <a16:creationId xmlns:a16="http://schemas.microsoft.com/office/drawing/2014/main" id="{7F156579-3274-4727-A789-F6B4D8C8D68B}"/>
              </a:ext>
            </a:extLst>
          </p:cNvPr>
          <p:cNvSpPr txBox="1"/>
          <p:nvPr/>
        </p:nvSpPr>
        <p:spPr>
          <a:xfrm>
            <a:off x="1126800" y="4590000"/>
            <a:ext cx="635110" cy="369332"/>
          </a:xfrm>
          <a:prstGeom prst="rect">
            <a:avLst/>
          </a:prstGeom>
          <a:noFill/>
        </p:spPr>
        <p:txBody>
          <a:bodyPr wrap="none" rtlCol="0">
            <a:spAutoFit/>
          </a:bodyPr>
          <a:lstStyle/>
          <a:p>
            <a:r>
              <a:rPr lang="as-IN" b="1" dirty="0">
                <a:latin typeface="SolaimanLipi" pitchFamily="65" charset="0"/>
                <a:ea typeface="Nirmala UI" panose="020B0502040204020203" pitchFamily="34" charset="0"/>
                <a:cs typeface="SolaimanLipi" pitchFamily="65" charset="0"/>
              </a:rPr>
              <a:t>সমস্যা</a:t>
            </a:r>
            <a:endParaRPr lang="en-GB" b="1" dirty="0">
              <a:latin typeface="SolaimanLipi" pitchFamily="65" charset="0"/>
              <a:cs typeface="SolaimanLipi" pitchFamily="65" charset="0"/>
            </a:endParaRPr>
          </a:p>
        </p:txBody>
      </p:sp>
      <p:sp>
        <p:nvSpPr>
          <p:cNvPr id="13" name="textruta 12">
            <a:extLst>
              <a:ext uri="{FF2B5EF4-FFF2-40B4-BE49-F238E27FC236}">
                <a16:creationId xmlns:a16="http://schemas.microsoft.com/office/drawing/2014/main" id="{7478BC2B-B27F-456E-919F-FA49B5C17BF0}"/>
              </a:ext>
            </a:extLst>
          </p:cNvPr>
          <p:cNvSpPr txBox="1"/>
          <p:nvPr/>
        </p:nvSpPr>
        <p:spPr>
          <a:xfrm>
            <a:off x="9756654" y="2383777"/>
            <a:ext cx="965329" cy="369332"/>
          </a:xfrm>
          <a:prstGeom prst="rect">
            <a:avLst/>
          </a:prstGeom>
          <a:noFill/>
        </p:spPr>
        <p:txBody>
          <a:bodyPr wrap="none" rtlCol="0">
            <a:spAutoFit/>
          </a:bodyPr>
          <a:lstStyle/>
          <a:p>
            <a:r>
              <a:rPr lang="as-IN" b="1" dirty="0">
                <a:latin typeface="SolaimanLipi" pitchFamily="65" charset="0"/>
                <a:ea typeface="Nirmala UI" panose="020B0502040204020203" pitchFamily="34" charset="0"/>
                <a:cs typeface="SolaimanLipi" pitchFamily="65" charset="0"/>
              </a:rPr>
              <a:t>লক্ষ্য/গন্তব্য</a:t>
            </a:r>
            <a:endParaRPr lang="en-GB" b="1" dirty="0">
              <a:latin typeface="SolaimanLipi" pitchFamily="65" charset="0"/>
              <a:cs typeface="SolaimanLipi" pitchFamily="65" charset="0"/>
            </a:endParaRPr>
          </a:p>
        </p:txBody>
      </p:sp>
      <p:sp>
        <p:nvSpPr>
          <p:cNvPr id="14" name="textruta 13">
            <a:extLst>
              <a:ext uri="{FF2B5EF4-FFF2-40B4-BE49-F238E27FC236}">
                <a16:creationId xmlns:a16="http://schemas.microsoft.com/office/drawing/2014/main" id="{28591C03-7EAF-45C2-B26E-CD81CCFE2CE7}"/>
              </a:ext>
            </a:extLst>
          </p:cNvPr>
          <p:cNvSpPr txBox="1"/>
          <p:nvPr/>
        </p:nvSpPr>
        <p:spPr>
          <a:xfrm>
            <a:off x="10976400" y="4582800"/>
            <a:ext cx="482824" cy="369332"/>
          </a:xfrm>
          <a:prstGeom prst="rect">
            <a:avLst/>
          </a:prstGeom>
          <a:noFill/>
        </p:spPr>
        <p:txBody>
          <a:bodyPr wrap="none" rtlCol="0">
            <a:spAutoFit/>
          </a:bodyPr>
          <a:lstStyle/>
          <a:p>
            <a:r>
              <a:rPr lang="as-IN" b="1" dirty="0">
                <a:latin typeface="SolaimanLipi" pitchFamily="65" charset="0"/>
                <a:ea typeface="Nirmala UI" panose="020B0502040204020203" pitchFamily="34" charset="0"/>
                <a:cs typeface="SolaimanLipi" pitchFamily="65" charset="0"/>
              </a:rPr>
              <a:t>ঝুঁকি</a:t>
            </a:r>
          </a:p>
        </p:txBody>
      </p:sp>
      <p:sp>
        <p:nvSpPr>
          <p:cNvPr id="15" name="textruta 14">
            <a:extLst>
              <a:ext uri="{FF2B5EF4-FFF2-40B4-BE49-F238E27FC236}">
                <a16:creationId xmlns:a16="http://schemas.microsoft.com/office/drawing/2014/main" id="{82D67C5E-B36F-4B77-883C-66E824E40A88}"/>
              </a:ext>
            </a:extLst>
          </p:cNvPr>
          <p:cNvSpPr txBox="1"/>
          <p:nvPr/>
        </p:nvSpPr>
        <p:spPr>
          <a:xfrm>
            <a:off x="3782975" y="4370641"/>
            <a:ext cx="663964" cy="369332"/>
          </a:xfrm>
          <a:prstGeom prst="rect">
            <a:avLst/>
          </a:prstGeom>
          <a:noFill/>
        </p:spPr>
        <p:txBody>
          <a:bodyPr wrap="none" rtlCol="0">
            <a:spAutoFit/>
          </a:bodyPr>
          <a:lstStyle/>
          <a:p>
            <a:r>
              <a:rPr lang="as-IN" b="1" dirty="0">
                <a:latin typeface="SolaimanLipi" pitchFamily="65" charset="0"/>
                <a:ea typeface="Nirmala UI" panose="020B0502040204020203" pitchFamily="34" charset="0"/>
                <a:cs typeface="SolaimanLipi" pitchFamily="65" charset="0"/>
              </a:rPr>
              <a:t>কৌশল</a:t>
            </a:r>
            <a:endParaRPr lang="en-GB" b="1" dirty="0">
              <a:latin typeface="SolaimanLipi" pitchFamily="65" charset="0"/>
              <a:ea typeface="Nirmala UI" panose="020B0502040204020203" pitchFamily="34" charset="0"/>
              <a:cs typeface="SolaimanLipi" pitchFamily="65" charset="0"/>
            </a:endParaRPr>
          </a:p>
        </p:txBody>
      </p:sp>
      <p:sp>
        <p:nvSpPr>
          <p:cNvPr id="16" name="textruta 15">
            <a:extLst>
              <a:ext uri="{FF2B5EF4-FFF2-40B4-BE49-F238E27FC236}">
                <a16:creationId xmlns:a16="http://schemas.microsoft.com/office/drawing/2014/main" id="{F98ACBCC-476F-4F07-9B28-A2041ED26E11}"/>
              </a:ext>
            </a:extLst>
          </p:cNvPr>
          <p:cNvSpPr txBox="1"/>
          <p:nvPr/>
        </p:nvSpPr>
        <p:spPr>
          <a:xfrm>
            <a:off x="5485081" y="4370641"/>
            <a:ext cx="813043" cy="400110"/>
          </a:xfrm>
          <a:prstGeom prst="rect">
            <a:avLst/>
          </a:prstGeom>
          <a:noFill/>
        </p:spPr>
        <p:txBody>
          <a:bodyPr wrap="none" rtlCol="0">
            <a:spAutoFit/>
          </a:bodyPr>
          <a:lstStyle/>
          <a:p>
            <a:r>
              <a:rPr lang="as-IN" sz="2000" b="1" dirty="0">
                <a:latin typeface="SolaimanLipi" pitchFamily="65" charset="0"/>
                <a:ea typeface="Nirmala UI" panose="020B0502040204020203" pitchFamily="34" charset="0"/>
                <a:cs typeface="SolaimanLipi" pitchFamily="65" charset="0"/>
              </a:rPr>
              <a:t>পদক্ষেপ</a:t>
            </a:r>
            <a:endParaRPr lang="en-GB" sz="2000" b="1" dirty="0">
              <a:latin typeface="SolaimanLipi" pitchFamily="65" charset="0"/>
              <a:ea typeface="Nirmala UI" panose="020B0502040204020203" pitchFamily="34" charset="0"/>
              <a:cs typeface="SolaimanLipi" pitchFamily="65" charset="0"/>
            </a:endParaRPr>
          </a:p>
        </p:txBody>
      </p:sp>
      <p:sp>
        <p:nvSpPr>
          <p:cNvPr id="17" name="textruta 16">
            <a:extLst>
              <a:ext uri="{FF2B5EF4-FFF2-40B4-BE49-F238E27FC236}">
                <a16:creationId xmlns:a16="http://schemas.microsoft.com/office/drawing/2014/main" id="{4FA86196-4995-4B6B-87EF-8CB0542D125A}"/>
              </a:ext>
            </a:extLst>
          </p:cNvPr>
          <p:cNvSpPr txBox="1"/>
          <p:nvPr/>
        </p:nvSpPr>
        <p:spPr>
          <a:xfrm>
            <a:off x="3206262" y="3014193"/>
            <a:ext cx="835199" cy="430887"/>
          </a:xfrm>
          <a:prstGeom prst="rect">
            <a:avLst/>
          </a:prstGeom>
          <a:noFill/>
        </p:spPr>
        <p:txBody>
          <a:bodyPr wrap="square" rtlCol="0">
            <a:spAutoFit/>
          </a:bodyPr>
          <a:lstStyle/>
          <a:p>
            <a:r>
              <a:rPr lang="as-IN" sz="2200" b="1" dirty="0">
                <a:latin typeface="SolaimanLipi" pitchFamily="65" charset="0"/>
                <a:ea typeface="Nirmala UI" panose="020B0502040204020203" pitchFamily="34" charset="0"/>
                <a:cs typeface="SolaimanLipi" pitchFamily="65" charset="0"/>
              </a:rPr>
              <a:t>বার্তা</a:t>
            </a:r>
            <a:endParaRPr lang="en-GB" sz="2200" b="1" dirty="0">
              <a:latin typeface="SolaimanLipi" pitchFamily="65" charset="0"/>
              <a:cs typeface="SolaimanLipi" pitchFamily="65" charset="0"/>
            </a:endParaRPr>
          </a:p>
        </p:txBody>
      </p:sp>
      <p:sp>
        <p:nvSpPr>
          <p:cNvPr id="18" name="textruta 17">
            <a:extLst>
              <a:ext uri="{FF2B5EF4-FFF2-40B4-BE49-F238E27FC236}">
                <a16:creationId xmlns:a16="http://schemas.microsoft.com/office/drawing/2014/main" id="{62286048-881D-4622-B95A-9D08A93F589D}"/>
              </a:ext>
            </a:extLst>
          </p:cNvPr>
          <p:cNvSpPr txBox="1"/>
          <p:nvPr/>
        </p:nvSpPr>
        <p:spPr>
          <a:xfrm>
            <a:off x="1054800" y="1468926"/>
            <a:ext cx="1144865" cy="369332"/>
          </a:xfrm>
          <a:prstGeom prst="rect">
            <a:avLst/>
          </a:prstGeom>
          <a:noFill/>
        </p:spPr>
        <p:txBody>
          <a:bodyPr wrap="none" rtlCol="0">
            <a:spAutoFit/>
          </a:bodyPr>
          <a:lstStyle/>
          <a:p>
            <a:pPr algn="ctr"/>
            <a:r>
              <a:rPr lang="as-IN" b="1" dirty="0">
                <a:latin typeface="SolaimanLipi" pitchFamily="65" charset="0"/>
                <a:ea typeface="Nirmala UI" panose="020B0502040204020203" pitchFamily="34" charset="0"/>
                <a:cs typeface="SolaimanLipi" pitchFamily="65" charset="0"/>
              </a:rPr>
              <a:t>আমরা কারা? </a:t>
            </a:r>
          </a:p>
        </p:txBody>
      </p:sp>
      <p:sp>
        <p:nvSpPr>
          <p:cNvPr id="19" name="textruta 18">
            <a:extLst>
              <a:ext uri="{FF2B5EF4-FFF2-40B4-BE49-F238E27FC236}">
                <a16:creationId xmlns:a16="http://schemas.microsoft.com/office/drawing/2014/main" id="{5A431B2F-6638-46A3-BB33-00AE970D1B98}"/>
              </a:ext>
            </a:extLst>
          </p:cNvPr>
          <p:cNvSpPr txBox="1"/>
          <p:nvPr/>
        </p:nvSpPr>
        <p:spPr>
          <a:xfrm>
            <a:off x="11005200" y="1771200"/>
            <a:ext cx="845103" cy="369332"/>
          </a:xfrm>
          <a:prstGeom prst="rect">
            <a:avLst/>
          </a:prstGeom>
          <a:noFill/>
        </p:spPr>
        <p:txBody>
          <a:bodyPr wrap="none" rtlCol="0">
            <a:spAutoFit/>
          </a:bodyPr>
          <a:lstStyle/>
          <a:p>
            <a:r>
              <a:rPr lang="as-IN" b="1" dirty="0">
                <a:latin typeface="SolaimanLipi" pitchFamily="65" charset="0"/>
                <a:ea typeface="Nirmala UI" panose="020B0502040204020203" pitchFamily="34" charset="0"/>
                <a:cs typeface="SolaimanLipi" pitchFamily="65" charset="0"/>
              </a:rPr>
              <a:t>সময়সীমা</a:t>
            </a:r>
            <a:endParaRPr lang="en-GB" b="1"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362009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843DAAF-5995-EA4A-B387-C311B64507C2}"/>
              </a:ext>
            </a:extLst>
          </p:cNvPr>
          <p:cNvSpPr/>
          <p:nvPr/>
        </p:nvSpPr>
        <p:spPr>
          <a:xfrm>
            <a:off x="1172331" y="1139707"/>
            <a:ext cx="9870678" cy="769441"/>
          </a:xfrm>
          <a:prstGeom prst="rect">
            <a:avLst/>
          </a:prstGeom>
        </p:spPr>
        <p:txBody>
          <a:bodyPr wrap="square">
            <a:spAutoFit/>
          </a:bodyPr>
          <a:lstStyle/>
          <a:p>
            <a:r>
              <a:rPr lang="as-IN" sz="4400" b="1" dirty="0">
                <a:latin typeface="SolaimanLipi" pitchFamily="65" charset="0"/>
                <a:ea typeface="Nirmala UI" panose="020B0502040204020203" pitchFamily="34" charset="0"/>
                <a:cs typeface="SolaimanLipi" pitchFamily="65" charset="0"/>
              </a:rPr>
              <a:t>যাত্রার ১০টি ধাপ/পদক্ষেপ</a:t>
            </a:r>
            <a:endParaRPr lang="sv-SE" sz="4400" b="1" dirty="0">
              <a:latin typeface="SolaimanLipi" pitchFamily="65" charset="0"/>
              <a:ea typeface="Nirmala UI" panose="020B0502040204020203" pitchFamily="34" charset="0"/>
              <a:cs typeface="SolaimanLipi" pitchFamily="65" charset="0"/>
            </a:endParaRPr>
          </a:p>
        </p:txBody>
      </p:sp>
      <p:sp>
        <p:nvSpPr>
          <p:cNvPr id="2" name="Rektangel 1">
            <a:extLst>
              <a:ext uri="{FF2B5EF4-FFF2-40B4-BE49-F238E27FC236}">
                <a16:creationId xmlns:a16="http://schemas.microsoft.com/office/drawing/2014/main" id="{EDA9347D-5F30-B94F-BCD4-3E059F06E4B3}"/>
              </a:ext>
            </a:extLst>
          </p:cNvPr>
          <p:cNvSpPr/>
          <p:nvPr/>
        </p:nvSpPr>
        <p:spPr>
          <a:xfrm>
            <a:off x="7067370" y="2274291"/>
            <a:ext cx="4172130" cy="3416320"/>
          </a:xfrm>
          <a:prstGeom prst="rect">
            <a:avLst/>
          </a:prstGeom>
        </p:spPr>
        <p:txBody>
          <a:bodyPr wrap="square">
            <a:spAutoFit/>
          </a:bodyPr>
          <a:lstStyle/>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জড়িত ব্যক্তিরা</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কৌশল এবং কার্যক্রম</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বার্তা</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ধাপ</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ঝুঁকি</a:t>
            </a:r>
            <a:endParaRPr lang="sv-SE" sz="3600" dirty="0">
              <a:latin typeface="SolaimanLipi" pitchFamily="65" charset="0"/>
              <a:ea typeface="Nirmala UI" panose="020B0502040204020203" pitchFamily="34" charset="0"/>
              <a:cs typeface="SolaimanLipi" pitchFamily="65" charset="0"/>
            </a:endParaRPr>
          </a:p>
        </p:txBody>
      </p:sp>
      <p:sp>
        <p:nvSpPr>
          <p:cNvPr id="4" name="Rektangel 3">
            <a:extLst>
              <a:ext uri="{FF2B5EF4-FFF2-40B4-BE49-F238E27FC236}">
                <a16:creationId xmlns:a16="http://schemas.microsoft.com/office/drawing/2014/main" id="{B216AA1B-F8E2-9049-A48A-74BF9C8DE041}"/>
              </a:ext>
            </a:extLst>
          </p:cNvPr>
          <p:cNvSpPr/>
          <p:nvPr/>
        </p:nvSpPr>
        <p:spPr>
          <a:xfrm>
            <a:off x="1172331" y="2266824"/>
            <a:ext cx="5365201" cy="3970318"/>
          </a:xfrm>
          <a:prstGeom prst="rect">
            <a:avLst/>
          </a:prstGeom>
        </p:spPr>
        <p:txBody>
          <a:bodyPr wrap="square">
            <a:spAutoFit/>
          </a:bodyPr>
          <a:lstStyle/>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সমাজ পরিবর্তনকারী</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মূল সমস্যা</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সমস্যাযুক্ত মনোভাব, </a:t>
            </a:r>
            <a:br>
              <a:rPr lang="sv-SE" sz="3600" dirty="0">
                <a:latin typeface="SolaimanLipi" pitchFamily="65" charset="0"/>
                <a:ea typeface="Nirmala UI" panose="020B0502040204020203" pitchFamily="34" charset="0"/>
                <a:cs typeface="SolaimanLipi" pitchFamily="65" charset="0"/>
              </a:rPr>
            </a:br>
            <a:r>
              <a:rPr lang="as-IN" sz="3600" dirty="0">
                <a:latin typeface="SolaimanLipi" pitchFamily="65" charset="0"/>
                <a:ea typeface="Nirmala UI" panose="020B0502040204020203" pitchFamily="34" charset="0"/>
                <a:cs typeface="SolaimanLipi" pitchFamily="65" charset="0"/>
              </a:rPr>
              <a:t>আচরণ এবং নিয়ম</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লক্ষ্য বা গন্তব্য</a:t>
            </a:r>
          </a:p>
          <a:p>
            <a:pPr marL="742950" lvl="0" indent="-742950">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পছন্দসই মনোভাব, </a:t>
            </a:r>
            <a:br>
              <a:rPr lang="sv-SE" sz="3600" dirty="0">
                <a:latin typeface="SolaimanLipi" pitchFamily="65" charset="0"/>
                <a:ea typeface="Nirmala UI" panose="020B0502040204020203" pitchFamily="34" charset="0"/>
                <a:cs typeface="SolaimanLipi" pitchFamily="65" charset="0"/>
              </a:rPr>
            </a:br>
            <a:r>
              <a:rPr lang="as-IN" sz="3600" dirty="0">
                <a:latin typeface="SolaimanLipi" pitchFamily="65" charset="0"/>
                <a:ea typeface="Nirmala UI" panose="020B0502040204020203" pitchFamily="34" charset="0"/>
                <a:cs typeface="SolaimanLipi" pitchFamily="65" charset="0"/>
              </a:rPr>
              <a:t>আচরণ এবং নিয়ম</a:t>
            </a:r>
            <a:endParaRPr lang="sv-SE" sz="36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3076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AE47591-DC97-C243-A05F-3C1C0C635106}"/>
              </a:ext>
            </a:extLst>
          </p:cNvPr>
          <p:cNvSpPr txBox="1"/>
          <p:nvPr/>
        </p:nvSpPr>
        <p:spPr>
          <a:xfrm>
            <a:off x="2971" y="800556"/>
            <a:ext cx="12192000" cy="3139321"/>
          </a:xfrm>
          <a:prstGeom prst="rect">
            <a:avLst/>
          </a:prstGeom>
          <a:noFill/>
        </p:spPr>
        <p:txBody>
          <a:bodyPr wrap="square" rtlCol="0">
            <a:spAutoFit/>
          </a:bodyPr>
          <a:lstStyle/>
          <a:p>
            <a:pPr algn="ctr">
              <a:lnSpc>
                <a:spcPct val="150000"/>
              </a:lnSpc>
            </a:pPr>
            <a:endParaRPr lang="sv-SE" sz="3600" spc="600" dirty="0">
              <a:solidFill>
                <a:schemeClr val="bg1"/>
              </a:solidFill>
              <a:latin typeface="SolaimanLipi" pitchFamily="65" charset="0"/>
              <a:cs typeface="SolaimanLipi" pitchFamily="65" charset="0"/>
            </a:endParaRPr>
          </a:p>
          <a:p>
            <a:pPr algn="ctr"/>
            <a:r>
              <a:rPr lang="as-IN" sz="4400" b="1" dirty="0">
                <a:solidFill>
                  <a:schemeClr val="bg1"/>
                </a:solidFill>
                <a:latin typeface="SolaimanLipi" pitchFamily="65" charset="0"/>
                <a:ea typeface="Nirmala UI" panose="020B0502040204020203" pitchFamily="34" charset="0"/>
                <a:cs typeface="SolaimanLipi" pitchFamily="65" charset="0"/>
              </a:rPr>
              <a:t>অভ্যর্থনা</a:t>
            </a:r>
            <a:r>
              <a:rPr lang="en-US" sz="4400" b="1" dirty="0">
                <a:solidFill>
                  <a:schemeClr val="bg1"/>
                </a:solidFill>
                <a:latin typeface="SolaimanLipi" pitchFamily="65" charset="0"/>
                <a:ea typeface="Nirmala UI" panose="020B0502040204020203" pitchFamily="34" charset="0"/>
                <a:cs typeface="SolaimanLipi" pitchFamily="65" charset="0"/>
              </a:rPr>
              <a:t> </a:t>
            </a:r>
            <a:r>
              <a:rPr lang="as-IN" sz="4400" b="1" dirty="0">
                <a:solidFill>
                  <a:schemeClr val="bg1"/>
                </a:solidFill>
                <a:latin typeface="SolaimanLipi" pitchFamily="65" charset="0"/>
                <a:ea typeface="Nirmala UI" panose="020B0502040204020203" pitchFamily="34" charset="0"/>
                <a:cs typeface="SolaimanLipi" pitchFamily="65" charset="0"/>
              </a:rPr>
              <a:t>এবং স্বাগতম</a:t>
            </a:r>
            <a:endParaRPr lang="en-GB" sz="4400" dirty="0">
              <a:solidFill>
                <a:schemeClr val="bg1"/>
              </a:solidFill>
              <a:latin typeface="SolaimanLipi" pitchFamily="65" charset="0"/>
              <a:ea typeface="Nirmala UI" panose="020B0502040204020203" pitchFamily="34" charset="0"/>
              <a:cs typeface="SolaimanLipi" pitchFamily="65" charset="0"/>
            </a:endParaRPr>
          </a:p>
          <a:p>
            <a:pPr algn="ctr"/>
            <a:endParaRPr lang="en-GB" sz="2800" dirty="0">
              <a:solidFill>
                <a:schemeClr val="bg1"/>
              </a:solidFill>
              <a:latin typeface="SolaimanLipi" pitchFamily="65" charset="0"/>
              <a:cs typeface="SolaimanLipi" pitchFamily="65" charset="0"/>
            </a:endParaRPr>
          </a:p>
          <a:p>
            <a:pPr algn="ctr"/>
            <a:r>
              <a:rPr lang="as-IN" sz="3600" dirty="0">
                <a:solidFill>
                  <a:schemeClr val="bg1"/>
                </a:solidFill>
                <a:latin typeface="SolaimanLipi" pitchFamily="65" charset="0"/>
                <a:ea typeface="Nirmala UI" panose="020B0502040204020203" pitchFamily="34" charset="0"/>
                <a:cs typeface="SolaimanLipi" pitchFamily="65" charset="0"/>
              </a:rPr>
              <a:t>পরবর্তী অধিবেশন: </a:t>
            </a:r>
            <a:endParaRPr lang="en-US" sz="3600" dirty="0">
              <a:solidFill>
                <a:schemeClr val="bg1"/>
              </a:solidFill>
              <a:latin typeface="SolaimanLipi" pitchFamily="65" charset="0"/>
              <a:ea typeface="Nirmala UI" panose="020B0502040204020203" pitchFamily="34" charset="0"/>
              <a:cs typeface="SolaimanLipi" pitchFamily="65" charset="0"/>
            </a:endParaRPr>
          </a:p>
          <a:p>
            <a:pPr algn="ctr"/>
            <a:r>
              <a:rPr lang="as-IN" sz="3600" dirty="0">
                <a:solidFill>
                  <a:schemeClr val="bg1"/>
                </a:solidFill>
                <a:latin typeface="SolaimanLipi" pitchFamily="65" charset="0"/>
                <a:ea typeface="Nirmala UI" panose="020B0502040204020203" pitchFamily="34" charset="0"/>
                <a:cs typeface="SolaimanLipi" pitchFamily="65" charset="0"/>
              </a:rPr>
              <a:t>আমাদের পরিবর্তনের যাত্রা (চলবে)</a:t>
            </a:r>
            <a:endParaRPr lang="sv-SE" sz="3600" dirty="0">
              <a:solidFill>
                <a:schemeClr val="bg1"/>
              </a:solidFill>
              <a:latin typeface="SolaimanLipi" pitchFamily="65" charset="0"/>
              <a:ea typeface="Nirmala UI" panose="020B0502040204020203" pitchFamily="34" charset="0"/>
              <a:cs typeface="SolaimanLipi" pitchFamily="65" charset="0"/>
            </a:endParaRPr>
          </a:p>
        </p:txBody>
      </p:sp>
      <p:pic>
        <p:nvPicPr>
          <p:cNvPr id="8" name="Bildobjekt 7">
            <a:extLst>
              <a:ext uri="{FF2B5EF4-FFF2-40B4-BE49-F238E27FC236}">
                <a16:creationId xmlns:a16="http://schemas.microsoft.com/office/drawing/2014/main" id="{9A626504-2761-3B46-BE8C-1F80E761B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481" y="4261653"/>
            <a:ext cx="1777037" cy="1795170"/>
          </a:xfrm>
          <a:prstGeom prst="rect">
            <a:avLst/>
          </a:prstGeom>
        </p:spPr>
      </p:pic>
    </p:spTree>
    <p:extLst>
      <p:ext uri="{BB962C8B-B14F-4D97-AF65-F5344CB8AC3E}">
        <p14:creationId xmlns:p14="http://schemas.microsoft.com/office/powerpoint/2010/main" val="38657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68527" y="1610290"/>
            <a:ext cx="4584573" cy="1437710"/>
          </a:xfrm>
          <a:prstGeom prst="rect">
            <a:avLst/>
          </a:prstGeom>
        </p:spPr>
        <p:txBody>
          <a:bodyPr wrap="square">
            <a:spAutoFit/>
          </a:bodyPr>
          <a:lstStyle/>
          <a:p>
            <a:r>
              <a:rPr lang="as-IN" sz="4400" b="1" dirty="0">
                <a:latin typeface="SolaimanLipi" panose="02000500020000020004" pitchFamily="2" charset="0"/>
                <a:ea typeface="Nirmala UI" panose="020B0502040204020203" pitchFamily="34" charset="0"/>
                <a:cs typeface="SolaimanLipi" panose="02000500020000020004" pitchFamily="2" charset="0"/>
              </a:rPr>
              <a:t>কর্ম পরিকল্পনা কী</a:t>
            </a:r>
            <a:r>
              <a:rPr lang="en-US" sz="4400" b="1" dirty="0">
                <a:latin typeface="SolaimanLipi" panose="02000500020000020004" pitchFamily="2" charset="0"/>
                <a:ea typeface="Nirmala UI" panose="020B0502040204020203" pitchFamily="34" charset="0"/>
                <a:cs typeface="SolaimanLipi" panose="02000500020000020004" pitchFamily="2" charset="0"/>
              </a:rPr>
              <a:t> </a:t>
            </a:r>
            <a:r>
              <a:rPr lang="as-IN" sz="4400" b="1" dirty="0">
                <a:latin typeface="SolaimanLipi" panose="02000500020000020004" pitchFamily="2" charset="0"/>
                <a:ea typeface="Nirmala UI" panose="020B0502040204020203" pitchFamily="34" charset="0"/>
                <a:cs typeface="SolaimanLipi" panose="02000500020000020004" pitchFamily="2" charset="0"/>
              </a:rPr>
              <a:t>এবং কেন গুরুত্বপূর্ণ? </a:t>
            </a:r>
            <a:r>
              <a:rPr lang="en-GB" sz="4400" b="1" dirty="0">
                <a:latin typeface="SolaimanLipi" panose="02000500020000020004" pitchFamily="2" charset="0"/>
                <a:cs typeface="SolaimanLipi" panose="02000500020000020004" pitchFamily="2" charset="0"/>
              </a:rPr>
              <a:t> </a:t>
            </a:r>
            <a:r>
              <a:rPr lang="sv-SE" sz="4400" b="1" dirty="0">
                <a:latin typeface="SolaimanLipi" panose="02000500020000020004" pitchFamily="2" charset="0"/>
                <a:cs typeface="SolaimanLipi" panose="02000500020000020004" pitchFamily="2" charset="0"/>
              </a:rPr>
              <a:t>  </a:t>
            </a: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48595788-6A45-4925-8611-C862922F36BA}"/>
              </a:ext>
            </a:extLst>
          </p:cNvPr>
          <p:cNvPicPr>
            <a:picLocks noChangeAspect="1"/>
          </p:cNvPicPr>
          <p:nvPr/>
        </p:nvPicPr>
        <p:blipFill>
          <a:blip r:embed="rId3" cstate="print"/>
          <a:stretch>
            <a:fillRect/>
          </a:stretch>
        </p:blipFill>
        <p:spPr>
          <a:xfrm>
            <a:off x="1263193" y="895657"/>
            <a:ext cx="9159274" cy="4804220"/>
          </a:xfrm>
          <a:prstGeom prst="rect">
            <a:avLst/>
          </a:prstGeom>
        </p:spPr>
      </p:pic>
      <p:pic>
        <p:nvPicPr>
          <p:cNvPr id="4" name="Picture 10">
            <a:extLst>
              <a:ext uri="{FF2B5EF4-FFF2-40B4-BE49-F238E27FC236}">
                <a16:creationId xmlns:a16="http://schemas.microsoft.com/office/drawing/2014/main" id="{29897BA5-FB62-4C0F-8ED2-A7EEF8685B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Tree>
    <p:extLst>
      <p:ext uri="{BB962C8B-B14F-4D97-AF65-F5344CB8AC3E}">
        <p14:creationId xmlns:p14="http://schemas.microsoft.com/office/powerpoint/2010/main" val="32674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3F693DD-0C6C-4085-8ABA-5E63784B3493}"/>
              </a:ext>
            </a:extLst>
          </p:cNvPr>
          <p:cNvPicPr>
            <a:picLocks noChangeAspect="1"/>
          </p:cNvPicPr>
          <p:nvPr/>
        </p:nvPicPr>
        <p:blipFill>
          <a:blip r:embed="rId3" cstate="print"/>
          <a:stretch>
            <a:fillRect/>
          </a:stretch>
        </p:blipFill>
        <p:spPr>
          <a:xfrm>
            <a:off x="1263193" y="895657"/>
            <a:ext cx="9159274" cy="4804220"/>
          </a:xfrm>
          <a:prstGeom prst="rect">
            <a:avLst/>
          </a:prstGeom>
        </p:spPr>
      </p:pic>
      <p:pic>
        <p:nvPicPr>
          <p:cNvPr id="5" name="Picture 10">
            <a:extLst>
              <a:ext uri="{FF2B5EF4-FFF2-40B4-BE49-F238E27FC236}">
                <a16:creationId xmlns:a16="http://schemas.microsoft.com/office/drawing/2014/main" id="{BD339418-CBCC-4E27-A1F3-1738E31C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
        <p:nvSpPr>
          <p:cNvPr id="7" name="Rektangel 6">
            <a:extLst>
              <a:ext uri="{FF2B5EF4-FFF2-40B4-BE49-F238E27FC236}">
                <a16:creationId xmlns:a16="http://schemas.microsoft.com/office/drawing/2014/main" id="{985EA869-30C4-4313-9187-2B546A55DF90}"/>
              </a:ext>
            </a:extLst>
          </p:cNvPr>
          <p:cNvSpPr/>
          <p:nvPr/>
        </p:nvSpPr>
        <p:spPr>
          <a:xfrm>
            <a:off x="1168527" y="1610290"/>
            <a:ext cx="8010208" cy="769441"/>
          </a:xfrm>
          <a:prstGeom prst="rect">
            <a:avLst/>
          </a:prstGeom>
        </p:spPr>
        <p:txBody>
          <a:bodyPr wrap="square">
            <a:spAutoFit/>
          </a:bodyPr>
          <a:lstStyle/>
          <a:p>
            <a:r>
              <a:rPr lang="as-IN" sz="4400" b="1" dirty="0">
                <a:latin typeface="SolaimanLipi" pitchFamily="65" charset="0"/>
                <a:ea typeface="Nirmala UI" panose="020B0502040204020203" pitchFamily="34" charset="0"/>
                <a:cs typeface="SolaimanLipi" pitchFamily="65" charset="0"/>
              </a:rPr>
              <a:t>আমাদের পরিবর্তনের যাত্রা</a:t>
            </a:r>
            <a:endParaRPr lang="sv-SE" sz="4400" dirty="0">
              <a:latin typeface="Calibri" panose="020F0502020204030204" pitchFamily="34" charset="0"/>
            </a:endParaRPr>
          </a:p>
        </p:txBody>
      </p:sp>
    </p:spTree>
    <p:extLst>
      <p:ext uri="{BB962C8B-B14F-4D97-AF65-F5344CB8AC3E}">
        <p14:creationId xmlns:p14="http://schemas.microsoft.com/office/powerpoint/2010/main" val="87241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057785F-A8C4-4DEC-BC9D-43EF591E3707}"/>
              </a:ext>
            </a:extLst>
          </p:cNvPr>
          <p:cNvPicPr>
            <a:picLocks noChangeAspect="1"/>
          </p:cNvPicPr>
          <p:nvPr/>
        </p:nvPicPr>
        <p:blipFill>
          <a:blip r:embed="rId3" cstate="print"/>
          <a:stretch>
            <a:fillRect/>
          </a:stretch>
        </p:blipFill>
        <p:spPr>
          <a:xfrm>
            <a:off x="1263193" y="895657"/>
            <a:ext cx="9159274" cy="4804220"/>
          </a:xfrm>
          <a:prstGeom prst="rect">
            <a:avLst/>
          </a:prstGeom>
        </p:spPr>
      </p:pic>
      <p:sp>
        <p:nvSpPr>
          <p:cNvPr id="5" name="Rektangel 4">
            <a:extLst>
              <a:ext uri="{FF2B5EF4-FFF2-40B4-BE49-F238E27FC236}">
                <a16:creationId xmlns:a16="http://schemas.microsoft.com/office/drawing/2014/main" id="{FFF8C60E-5A3C-44E1-9142-E8F6EAC4FE33}"/>
              </a:ext>
            </a:extLst>
          </p:cNvPr>
          <p:cNvSpPr/>
          <p:nvPr/>
        </p:nvSpPr>
        <p:spPr>
          <a:xfrm>
            <a:off x="1168527" y="1610290"/>
            <a:ext cx="8010208" cy="769441"/>
          </a:xfrm>
          <a:prstGeom prst="rect">
            <a:avLst/>
          </a:prstGeom>
        </p:spPr>
        <p:txBody>
          <a:bodyPr wrap="square">
            <a:spAutoFit/>
          </a:bodyPr>
          <a:lstStyle/>
          <a:p>
            <a:r>
              <a:rPr lang="as-IN" sz="4400" b="1" dirty="0">
                <a:latin typeface="SolaimanLipi" pitchFamily="65" charset="0"/>
                <a:ea typeface="Nirmala UI" panose="020B0502040204020203" pitchFamily="34" charset="0"/>
                <a:cs typeface="SolaimanLipi" pitchFamily="65" charset="0"/>
              </a:rPr>
              <a:t>আমরা কারা? </a:t>
            </a:r>
          </a:p>
        </p:txBody>
      </p:sp>
      <p:pic>
        <p:nvPicPr>
          <p:cNvPr id="11" name="Bildobjekt 10" descr="En bild som visar text&#10;&#10;Automatiskt genererad beskrivning">
            <a:extLst>
              <a:ext uri="{FF2B5EF4-FFF2-40B4-BE49-F238E27FC236}">
                <a16:creationId xmlns:a16="http://schemas.microsoft.com/office/drawing/2014/main" id="{58294393-1D0B-44FD-AE7E-B69B31346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Tree>
    <p:extLst>
      <p:ext uri="{BB962C8B-B14F-4D97-AF65-F5344CB8AC3E}">
        <p14:creationId xmlns:p14="http://schemas.microsoft.com/office/powerpoint/2010/main" val="104277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C16B708-0D52-4E66-8F51-EFF043DC9E9F}"/>
              </a:ext>
            </a:extLst>
          </p:cNvPr>
          <p:cNvPicPr>
            <a:picLocks noChangeAspect="1"/>
          </p:cNvPicPr>
          <p:nvPr/>
        </p:nvPicPr>
        <p:blipFill>
          <a:blip r:embed="rId3" cstate="print"/>
          <a:stretch>
            <a:fillRect/>
          </a:stretch>
        </p:blipFill>
        <p:spPr>
          <a:xfrm>
            <a:off x="1263193" y="895657"/>
            <a:ext cx="9159274" cy="480422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32F899BD-AC51-43E6-B550-47E5FE57E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
        <p:nvSpPr>
          <p:cNvPr id="6" name="textruta 5">
            <a:extLst>
              <a:ext uri="{FF2B5EF4-FFF2-40B4-BE49-F238E27FC236}">
                <a16:creationId xmlns:a16="http://schemas.microsoft.com/office/drawing/2014/main" id="{3681609B-429F-4D80-94B1-3BAF5E6B0C33}"/>
              </a:ext>
            </a:extLst>
          </p:cNvPr>
          <p:cNvSpPr txBox="1"/>
          <p:nvPr/>
        </p:nvSpPr>
        <p:spPr>
          <a:xfrm>
            <a:off x="1354486" y="340198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400" dirty="0">
                <a:latin typeface="SolaimanLipi" pitchFamily="65" charset="0"/>
                <a:ea typeface="Nirmala UI" panose="020B0502040204020203" pitchFamily="34" charset="0"/>
                <a:cs typeface="SolaimanLipi" pitchFamily="65" charset="0"/>
              </a:rPr>
              <a:t>তরুণ </a:t>
            </a:r>
          </a:p>
          <a:p>
            <a:pPr algn="ctr"/>
            <a:r>
              <a:rPr lang="as-IN" sz="2400" dirty="0">
                <a:latin typeface="SolaimanLipi" pitchFamily="65" charset="0"/>
                <a:ea typeface="Nirmala UI" panose="020B0502040204020203" pitchFamily="34" charset="0"/>
                <a:cs typeface="SolaimanLipi" pitchFamily="65" charset="0"/>
              </a:rPr>
              <a:t>আন্ত:ধর্মীয় </a:t>
            </a:r>
          </a:p>
          <a:p>
            <a:pPr algn="ctr"/>
            <a:r>
              <a:rPr lang="as-IN" sz="2400" dirty="0">
                <a:latin typeface="SolaimanLipi" pitchFamily="65" charset="0"/>
                <a:ea typeface="Nirmala UI" panose="020B0502040204020203" pitchFamily="34" charset="0"/>
                <a:cs typeface="SolaimanLipi" pitchFamily="65" charset="0"/>
              </a:rPr>
              <a:t>বন্ধু</a:t>
            </a:r>
            <a:endParaRPr lang="en-GB" sz="2400" dirty="0">
              <a:latin typeface="SolaimanLipi" pitchFamily="65" charset="0"/>
              <a:ea typeface="Nirmala UI" panose="020B0502040204020203" pitchFamily="34" charset="0"/>
              <a:cs typeface="SolaimanLipi" pitchFamily="65" charset="0"/>
            </a:endParaRPr>
          </a:p>
        </p:txBody>
      </p:sp>
      <p:sp>
        <p:nvSpPr>
          <p:cNvPr id="10" name="Rektangel 9">
            <a:extLst>
              <a:ext uri="{FF2B5EF4-FFF2-40B4-BE49-F238E27FC236}">
                <a16:creationId xmlns:a16="http://schemas.microsoft.com/office/drawing/2014/main" id="{2D10309C-8F39-471B-A07B-25460819447C}"/>
              </a:ext>
            </a:extLst>
          </p:cNvPr>
          <p:cNvSpPr/>
          <p:nvPr/>
        </p:nvSpPr>
        <p:spPr>
          <a:xfrm>
            <a:off x="1168527" y="1610290"/>
            <a:ext cx="8010208" cy="769441"/>
          </a:xfrm>
          <a:prstGeom prst="rect">
            <a:avLst/>
          </a:prstGeom>
        </p:spPr>
        <p:txBody>
          <a:bodyPr wrap="square">
            <a:spAutoFit/>
          </a:bodyPr>
          <a:lstStyle/>
          <a:p>
            <a:r>
              <a:rPr lang="as-IN" sz="4400" b="1" dirty="0">
                <a:latin typeface="SolaimanLipi" pitchFamily="65" charset="0"/>
                <a:ea typeface="Nirmala UI" panose="020B0502040204020203" pitchFamily="34" charset="0"/>
                <a:cs typeface="SolaimanLipi" pitchFamily="65" charset="0"/>
              </a:rPr>
              <a:t>আমরা কারা? </a:t>
            </a:r>
          </a:p>
        </p:txBody>
      </p:sp>
    </p:spTree>
    <p:extLst>
      <p:ext uri="{BB962C8B-B14F-4D97-AF65-F5344CB8AC3E}">
        <p14:creationId xmlns:p14="http://schemas.microsoft.com/office/powerpoint/2010/main" val="256477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8993E0A-6A66-4F5A-AFBD-120A1D784117}"/>
              </a:ext>
            </a:extLst>
          </p:cNvPr>
          <p:cNvPicPr>
            <a:picLocks noChangeAspect="1"/>
          </p:cNvPicPr>
          <p:nvPr/>
        </p:nvPicPr>
        <p:blipFill>
          <a:blip r:embed="rId3" cstate="print"/>
          <a:stretch>
            <a:fillRect/>
          </a:stretch>
        </p:blipFill>
        <p:spPr>
          <a:xfrm>
            <a:off x="4114149" y="977640"/>
            <a:ext cx="7173793" cy="4902720"/>
          </a:xfrm>
          <a:prstGeom prst="rect">
            <a:avLst/>
          </a:prstGeom>
        </p:spPr>
      </p:pic>
      <p:pic>
        <p:nvPicPr>
          <p:cNvPr id="12" name="Picture 21">
            <a:extLst>
              <a:ext uri="{FF2B5EF4-FFF2-40B4-BE49-F238E27FC236}">
                <a16:creationId xmlns:a16="http://schemas.microsoft.com/office/drawing/2014/main" id="{6D0F7504-F721-4EF9-83CB-2B19D48E93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5" name="textruta 4">
            <a:extLst>
              <a:ext uri="{FF2B5EF4-FFF2-40B4-BE49-F238E27FC236}">
                <a16:creationId xmlns:a16="http://schemas.microsoft.com/office/drawing/2014/main" id="{B8D57A1B-7594-4EB8-9159-06F5CCDA856A}"/>
              </a:ext>
            </a:extLst>
          </p:cNvPr>
          <p:cNvSpPr txBox="1"/>
          <p:nvPr/>
        </p:nvSpPr>
        <p:spPr>
          <a:xfrm>
            <a:off x="1409391" y="4394833"/>
            <a:ext cx="229377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4400" b="1" dirty="0">
                <a:latin typeface="SolaimanLipi" pitchFamily="65" charset="0"/>
                <a:ea typeface="Nirmala UI" panose="020B0502040204020203" pitchFamily="34" charset="0"/>
                <a:cs typeface="SolaimanLipi" pitchFamily="65" charset="0"/>
              </a:rPr>
              <a:t>সমস্যা</a:t>
            </a:r>
          </a:p>
          <a:p>
            <a:pPr algn="ctr"/>
            <a:endParaRPr lang="sv-SE" sz="3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6439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a:extLst>
              <a:ext uri="{FF2B5EF4-FFF2-40B4-BE49-F238E27FC236}">
                <a16:creationId xmlns:a16="http://schemas.microsoft.com/office/drawing/2014/main" id="{D3EFAA49-3889-47F0-99A3-3069B4C7D897}"/>
              </a:ext>
            </a:extLst>
          </p:cNvPr>
          <p:cNvPicPr>
            <a:picLocks noChangeAspect="1"/>
          </p:cNvPicPr>
          <p:nvPr/>
        </p:nvPicPr>
        <p:blipFill>
          <a:blip r:embed="rId3" cstate="print"/>
          <a:stretch>
            <a:fillRect/>
          </a:stretch>
        </p:blipFill>
        <p:spPr>
          <a:xfrm>
            <a:off x="4114149" y="977640"/>
            <a:ext cx="7173793" cy="4902720"/>
          </a:xfrm>
          <a:prstGeom prst="rect">
            <a:avLst/>
          </a:prstGeom>
        </p:spPr>
      </p:pic>
      <p:sp>
        <p:nvSpPr>
          <p:cNvPr id="7" name="textruta 6">
            <a:extLst>
              <a:ext uri="{FF2B5EF4-FFF2-40B4-BE49-F238E27FC236}">
                <a16:creationId xmlns:a16="http://schemas.microsoft.com/office/drawing/2014/main" id="{8AF3269F-BCFA-48F0-9C6B-2123F39D0B94}"/>
              </a:ext>
            </a:extLst>
          </p:cNvPr>
          <p:cNvSpPr txBox="1"/>
          <p:nvPr/>
        </p:nvSpPr>
        <p:spPr>
          <a:xfrm>
            <a:off x="1582030" y="3927051"/>
            <a:ext cx="1840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800" b="1" dirty="0">
                <a:latin typeface="SolaimanLipi" pitchFamily="65" charset="0"/>
                <a:ea typeface="Nirmala UI" panose="020B0502040204020203" pitchFamily="34" charset="0"/>
                <a:cs typeface="SolaimanLipi" pitchFamily="65" charset="0"/>
              </a:rPr>
              <a:t>সমস্যা</a:t>
            </a:r>
          </a:p>
          <a:p>
            <a:pPr algn="ctr"/>
            <a:endParaRPr lang="sv-SE" sz="2800" b="1" dirty="0">
              <a:latin typeface="SolaimanLipi" pitchFamily="65" charset="0"/>
              <a:cs typeface="SolaimanLipi" pitchFamily="65" charset="0"/>
            </a:endParaRPr>
          </a:p>
        </p:txBody>
      </p:sp>
      <p:sp>
        <p:nvSpPr>
          <p:cNvPr id="10" name="textruta 9">
            <a:extLst>
              <a:ext uri="{FF2B5EF4-FFF2-40B4-BE49-F238E27FC236}">
                <a16:creationId xmlns:a16="http://schemas.microsoft.com/office/drawing/2014/main" id="{54B3581B-6BD3-46BF-9CBC-26A3021A9524}"/>
              </a:ext>
            </a:extLst>
          </p:cNvPr>
          <p:cNvSpPr txBox="1"/>
          <p:nvPr/>
        </p:nvSpPr>
        <p:spPr>
          <a:xfrm>
            <a:off x="1522505" y="4404104"/>
            <a:ext cx="19591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s-IN" sz="2400" dirty="0">
                <a:latin typeface="SolaimanLipi" pitchFamily="65" charset="0"/>
                <a:ea typeface="Nirmala UI" panose="020B0502040204020203" pitchFamily="34" charset="0"/>
                <a:cs typeface="SolaimanLipi" pitchFamily="65" charset="0"/>
              </a:rPr>
              <a:t>ভিন্ন ভিন্ন ধর্মের শিশুদের মধ্যে বন্ধুত্ব নেই</a:t>
            </a:r>
            <a:endParaRPr lang="sv-SE" sz="2400" dirty="0">
              <a:latin typeface="SolaimanLipi" pitchFamily="65" charset="0"/>
              <a:ea typeface="Nirmala UI" panose="020B0502040204020203" pitchFamily="34" charset="0"/>
              <a:cs typeface="SolaimanLipi" pitchFamily="65" charset="0"/>
            </a:endParaRPr>
          </a:p>
        </p:txBody>
      </p:sp>
      <p:pic>
        <p:nvPicPr>
          <p:cNvPr id="6" name="Picture 21">
            <a:extLst>
              <a:ext uri="{FF2B5EF4-FFF2-40B4-BE49-F238E27FC236}">
                <a16:creationId xmlns:a16="http://schemas.microsoft.com/office/drawing/2014/main" id="{FE506359-4E05-4C6D-AB2F-7F24CEA57B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Tree>
    <p:extLst>
      <p:ext uri="{BB962C8B-B14F-4D97-AF65-F5344CB8AC3E}">
        <p14:creationId xmlns:p14="http://schemas.microsoft.com/office/powerpoint/2010/main" val="2790582160"/>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9" ma:contentTypeDescription="Opprett et nytt dokument." ma:contentTypeScope="" ma:versionID="d5c11f652ae043a8d3bb1e937804359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13360afc49248a9492d59ee4a7d4d4c3"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8879D05D-BAF7-4940-AB86-D8FE88404056}"/>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schemas.microsoft.com/office/2006/metadata/properties"/>
    <ds:schemaRef ds:uri="http://www.w3.org/XML/1998/namespace"/>
    <ds:schemaRef ds:uri="27879760-8d42-4139-817b-a85748325e7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07ce96f-f6e4-41e9-bbc1-3453ece26c5d"/>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2520</TotalTime>
  <Words>2613</Words>
  <Application>Microsoft Office PowerPoint</Application>
  <PresentationFormat>Widescreen</PresentationFormat>
  <Paragraphs>307</Paragraphs>
  <Slides>26</Slides>
  <Notes>26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Arial</vt:lpstr>
      <vt:lpstr>Calibri</vt:lpstr>
      <vt:lpstr>Calibri Light</vt:lpstr>
      <vt:lpstr>Nirmala UI</vt:lpstr>
      <vt:lpstr>SolaimanLipi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PowerPoint</dc:title>
  <dc:creator>FORB Learning Platform;Katherine.Cash@smc.global</dc:creator>
  <cp:lastModifiedBy>Eben Bhujel</cp:lastModifiedBy>
  <cp:revision>416</cp:revision>
  <cp:lastPrinted>2021-06-02T17:53:06Z</cp:lastPrinted>
  <dcterms:created xsi:type="dcterms:W3CDTF">2021-06-24T12:01:27Z</dcterms:created>
  <dcterms:modified xsi:type="dcterms:W3CDTF">2023-11-27T11:49:32Z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