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omments/modernComment_10A_0.xml" ContentType="application/vnd.ms-powerpoint.comment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2" r:id="rId5"/>
    <p:sldMasterId id="2147483656" r:id="rId6"/>
    <p:sldMasterId id="2147483658" r:id="rId7"/>
    <p:sldMasterId id="2147483660" r:id="rId8"/>
  </p:sldMasterIdLst>
  <p:notesMasterIdLst>
    <p:notesMasterId r:id="rId35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hinZFZdoptLGhjSpNgWyv+Z1r7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7588A-4300-FA6D-C849-67AD603AF528}" name="Eben Bhujel" initials="EB" userId="S::ebh@stefanus.no::0f9db9ec-00ad-46b6-9b96-35db36e90a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1711CF-861D-4B09-9C2D-20DEE907F188}" v="4" dt="2023-09-18T06:22:00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59273" autoAdjust="0"/>
  </p:normalViewPr>
  <p:slideViewPr>
    <p:cSldViewPr snapToGrid="0">
      <p:cViewPr varScale="1">
        <p:scale>
          <a:sx n="43" d="100"/>
          <a:sy n="43" d="100"/>
        </p:scale>
        <p:origin x="1752" y="5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customschemas.google.com/relationships/presentationmetadata" Target="meta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va Mavroianidi" userId="2fe9aed5-635f-47ae-9e73-cfc7a6463ffe" providerId="ADAL" clId="{EE1711CF-861D-4B09-9C2D-20DEE907F188}"/>
    <pc:docChg chg="custSel modSld">
      <pc:chgData name="Savva Mavroianidi" userId="2fe9aed5-635f-47ae-9e73-cfc7a6463ffe" providerId="ADAL" clId="{EE1711CF-861D-4B09-9C2D-20DEE907F188}" dt="2023-09-18T06:22:05.576" v="51" actId="1076"/>
      <pc:docMkLst>
        <pc:docMk/>
      </pc:docMkLst>
      <pc:sldChg chg="addSp delSp modSp mod">
        <pc:chgData name="Savva Mavroianidi" userId="2fe9aed5-635f-47ae-9e73-cfc7a6463ffe" providerId="ADAL" clId="{EE1711CF-861D-4B09-9C2D-20DEE907F188}" dt="2023-09-18T06:19:52.570" v="11" actId="1076"/>
        <pc:sldMkLst>
          <pc:docMk/>
          <pc:sldMk cId="0" sldId="265"/>
        </pc:sldMkLst>
        <pc:spChg chg="mod">
          <ac:chgData name="Savva Mavroianidi" userId="2fe9aed5-635f-47ae-9e73-cfc7a6463ffe" providerId="ADAL" clId="{EE1711CF-861D-4B09-9C2D-20DEE907F188}" dt="2023-09-18T06:19:46.617" v="9" actId="1076"/>
          <ac:spMkLst>
            <pc:docMk/>
            <pc:sldMk cId="0" sldId="265"/>
            <ac:spMk id="146" creationId="{00000000-0000-0000-0000-000000000000}"/>
          </ac:spMkLst>
        </pc:spChg>
        <pc:spChg chg="mod">
          <ac:chgData name="Savva Mavroianidi" userId="2fe9aed5-635f-47ae-9e73-cfc7a6463ffe" providerId="ADAL" clId="{EE1711CF-861D-4B09-9C2D-20DEE907F188}" dt="2023-09-18T06:19:52.570" v="11" actId="1076"/>
          <ac:spMkLst>
            <pc:docMk/>
            <pc:sldMk cId="0" sldId="265"/>
            <ac:spMk id="147" creationId="{00000000-0000-0000-0000-000000000000}"/>
          </ac:spMkLst>
        </pc:spChg>
        <pc:spChg chg="mod">
          <ac:chgData name="Savva Mavroianidi" userId="2fe9aed5-635f-47ae-9e73-cfc7a6463ffe" providerId="ADAL" clId="{EE1711CF-861D-4B09-9C2D-20DEE907F188}" dt="2023-09-18T06:19:49.340" v="10" actId="1076"/>
          <ac:spMkLst>
            <pc:docMk/>
            <pc:sldMk cId="0" sldId="265"/>
            <ac:spMk id="148" creationId="{00000000-0000-0000-0000-000000000000}"/>
          </ac:spMkLst>
        </pc:spChg>
        <pc:picChg chg="add mod ord">
          <ac:chgData name="Savva Mavroianidi" userId="2fe9aed5-635f-47ae-9e73-cfc7a6463ffe" providerId="ADAL" clId="{EE1711CF-861D-4B09-9C2D-20DEE907F188}" dt="2023-09-18T06:19:43.611" v="8" actId="167"/>
          <ac:picMkLst>
            <pc:docMk/>
            <pc:sldMk cId="0" sldId="265"/>
            <ac:picMk id="3" creationId="{36FEC349-FFF9-C70E-2273-D4346884B329}"/>
          </ac:picMkLst>
        </pc:picChg>
        <pc:picChg chg="del mod">
          <ac:chgData name="Savva Mavroianidi" userId="2fe9aed5-635f-47ae-9e73-cfc7a6463ffe" providerId="ADAL" clId="{EE1711CF-861D-4B09-9C2D-20DEE907F188}" dt="2023-09-18T06:19:37.795" v="4" actId="478"/>
          <ac:picMkLst>
            <pc:docMk/>
            <pc:sldMk cId="0" sldId="265"/>
            <ac:picMk id="145" creationId="{00000000-0000-0000-0000-000000000000}"/>
          </ac:picMkLst>
        </pc:picChg>
      </pc:sldChg>
      <pc:sldChg chg="addSp delSp modSp mod">
        <pc:chgData name="Savva Mavroianidi" userId="2fe9aed5-635f-47ae-9e73-cfc7a6463ffe" providerId="ADAL" clId="{EE1711CF-861D-4B09-9C2D-20DEE907F188}" dt="2023-09-18T06:21:25.491" v="41" actId="1076"/>
        <pc:sldMkLst>
          <pc:docMk/>
          <pc:sldMk cId="0" sldId="269"/>
        </pc:sldMkLst>
        <pc:spChg chg="mod">
          <ac:chgData name="Savva Mavroianidi" userId="2fe9aed5-635f-47ae-9e73-cfc7a6463ffe" providerId="ADAL" clId="{EE1711CF-861D-4B09-9C2D-20DEE907F188}" dt="2023-09-18T06:20:38.626" v="22" actId="1076"/>
          <ac:spMkLst>
            <pc:docMk/>
            <pc:sldMk cId="0" sldId="269"/>
            <ac:spMk id="205" creationId="{00000000-0000-0000-0000-000000000000}"/>
          </ac:spMkLst>
        </pc:spChg>
        <pc:spChg chg="mod">
          <ac:chgData name="Savva Mavroianidi" userId="2fe9aed5-635f-47ae-9e73-cfc7a6463ffe" providerId="ADAL" clId="{EE1711CF-861D-4B09-9C2D-20DEE907F188}" dt="2023-09-18T06:20:47.808" v="26" actId="1076"/>
          <ac:spMkLst>
            <pc:docMk/>
            <pc:sldMk cId="0" sldId="269"/>
            <ac:spMk id="206" creationId="{00000000-0000-0000-0000-000000000000}"/>
          </ac:spMkLst>
        </pc:spChg>
        <pc:spChg chg="mod">
          <ac:chgData name="Savva Mavroianidi" userId="2fe9aed5-635f-47ae-9e73-cfc7a6463ffe" providerId="ADAL" clId="{EE1711CF-861D-4B09-9C2D-20DEE907F188}" dt="2023-09-18T06:20:42.491" v="24" actId="1076"/>
          <ac:spMkLst>
            <pc:docMk/>
            <pc:sldMk cId="0" sldId="269"/>
            <ac:spMk id="207" creationId="{00000000-0000-0000-0000-000000000000}"/>
          </ac:spMkLst>
        </pc:spChg>
        <pc:spChg chg="mod">
          <ac:chgData name="Savva Mavroianidi" userId="2fe9aed5-635f-47ae-9e73-cfc7a6463ffe" providerId="ADAL" clId="{EE1711CF-861D-4B09-9C2D-20DEE907F188}" dt="2023-09-18T06:21:19.261" v="39" actId="1076"/>
          <ac:spMkLst>
            <pc:docMk/>
            <pc:sldMk cId="0" sldId="269"/>
            <ac:spMk id="212" creationId="{00000000-0000-0000-0000-000000000000}"/>
          </ac:spMkLst>
        </pc:spChg>
        <pc:spChg chg="mod">
          <ac:chgData name="Savva Mavroianidi" userId="2fe9aed5-635f-47ae-9e73-cfc7a6463ffe" providerId="ADAL" clId="{EE1711CF-861D-4B09-9C2D-20DEE907F188}" dt="2023-09-18T06:21:25.491" v="41" actId="1076"/>
          <ac:spMkLst>
            <pc:docMk/>
            <pc:sldMk cId="0" sldId="269"/>
            <ac:spMk id="213" creationId="{00000000-0000-0000-0000-000000000000}"/>
          </ac:spMkLst>
        </pc:spChg>
        <pc:spChg chg="mod">
          <ac:chgData name="Savva Mavroianidi" userId="2fe9aed5-635f-47ae-9e73-cfc7a6463ffe" providerId="ADAL" clId="{EE1711CF-861D-4B09-9C2D-20DEE907F188}" dt="2023-09-18T06:21:23.239" v="40" actId="1076"/>
          <ac:spMkLst>
            <pc:docMk/>
            <pc:sldMk cId="0" sldId="269"/>
            <ac:spMk id="214" creationId="{00000000-0000-0000-0000-000000000000}"/>
          </ac:spMkLst>
        </pc:spChg>
        <pc:picChg chg="add mod ord">
          <ac:chgData name="Savva Mavroianidi" userId="2fe9aed5-635f-47ae-9e73-cfc7a6463ffe" providerId="ADAL" clId="{EE1711CF-861D-4B09-9C2D-20DEE907F188}" dt="2023-09-18T06:20:34.835" v="21" actId="167"/>
          <ac:picMkLst>
            <pc:docMk/>
            <pc:sldMk cId="0" sldId="269"/>
            <ac:picMk id="2" creationId="{30A6943A-D41A-A5B1-FE6C-EC5CAACD6BCA}"/>
          </ac:picMkLst>
        </pc:picChg>
        <pc:picChg chg="add mod ord">
          <ac:chgData name="Savva Mavroianidi" userId="2fe9aed5-635f-47ae-9e73-cfc7a6463ffe" providerId="ADAL" clId="{EE1711CF-861D-4B09-9C2D-20DEE907F188}" dt="2023-09-18T06:21:16.592" v="38" actId="167"/>
          <ac:picMkLst>
            <pc:docMk/>
            <pc:sldMk cId="0" sldId="269"/>
            <ac:picMk id="3" creationId="{E1CEEC7A-DA2B-F57B-5385-F51DE59F53FB}"/>
          </ac:picMkLst>
        </pc:picChg>
        <pc:picChg chg="del">
          <ac:chgData name="Savva Mavroianidi" userId="2fe9aed5-635f-47ae-9e73-cfc7a6463ffe" providerId="ADAL" clId="{EE1711CF-861D-4B09-9C2D-20DEE907F188}" dt="2023-09-18T06:20:20.864" v="15" actId="478"/>
          <ac:picMkLst>
            <pc:docMk/>
            <pc:sldMk cId="0" sldId="269"/>
            <ac:picMk id="202" creationId="{00000000-0000-0000-0000-000000000000}"/>
          </ac:picMkLst>
        </pc:picChg>
        <pc:picChg chg="mod">
          <ac:chgData name="Savva Mavroianidi" userId="2fe9aed5-635f-47ae-9e73-cfc7a6463ffe" providerId="ADAL" clId="{EE1711CF-861D-4B09-9C2D-20DEE907F188}" dt="2023-09-18T06:20:49.946" v="27" actId="1076"/>
          <ac:picMkLst>
            <pc:docMk/>
            <pc:sldMk cId="0" sldId="269"/>
            <ac:picMk id="210" creationId="{00000000-0000-0000-0000-000000000000}"/>
          </ac:picMkLst>
        </pc:picChg>
        <pc:picChg chg="del">
          <ac:chgData name="Savva Mavroianidi" userId="2fe9aed5-635f-47ae-9e73-cfc7a6463ffe" providerId="ADAL" clId="{EE1711CF-861D-4B09-9C2D-20DEE907F188}" dt="2023-09-18T06:20:58.332" v="31" actId="478"/>
          <ac:picMkLst>
            <pc:docMk/>
            <pc:sldMk cId="0" sldId="269"/>
            <ac:picMk id="211" creationId="{00000000-0000-0000-0000-000000000000}"/>
          </ac:picMkLst>
        </pc:picChg>
      </pc:sldChg>
      <pc:sldChg chg="addSp delSp modSp mod">
        <pc:chgData name="Savva Mavroianidi" userId="2fe9aed5-635f-47ae-9e73-cfc7a6463ffe" providerId="ADAL" clId="{EE1711CF-861D-4B09-9C2D-20DEE907F188}" dt="2023-09-18T06:22:05.576" v="51" actId="1076"/>
        <pc:sldMkLst>
          <pc:docMk/>
          <pc:sldMk cId="0" sldId="279"/>
        </pc:sldMkLst>
        <pc:picChg chg="add mod">
          <ac:chgData name="Savva Mavroianidi" userId="2fe9aed5-635f-47ae-9e73-cfc7a6463ffe" providerId="ADAL" clId="{EE1711CF-861D-4B09-9C2D-20DEE907F188}" dt="2023-09-18T06:21:46.446" v="47" actId="1076"/>
          <ac:picMkLst>
            <pc:docMk/>
            <pc:sldMk cId="0" sldId="279"/>
            <ac:picMk id="2" creationId="{189D386A-D8DB-A2EF-6806-07F6A5A461BC}"/>
          </ac:picMkLst>
        </pc:picChg>
        <pc:picChg chg="add mod">
          <ac:chgData name="Savva Mavroianidi" userId="2fe9aed5-635f-47ae-9e73-cfc7a6463ffe" providerId="ADAL" clId="{EE1711CF-861D-4B09-9C2D-20DEE907F188}" dt="2023-09-18T06:22:05.576" v="51" actId="1076"/>
          <ac:picMkLst>
            <pc:docMk/>
            <pc:sldMk cId="0" sldId="279"/>
            <ac:picMk id="3" creationId="{78EF2EC7-13CE-88A9-5FD4-EF0C21863D6E}"/>
          </ac:picMkLst>
        </pc:picChg>
        <pc:picChg chg="del">
          <ac:chgData name="Savva Mavroianidi" userId="2fe9aed5-635f-47ae-9e73-cfc7a6463ffe" providerId="ADAL" clId="{EE1711CF-861D-4B09-9C2D-20DEE907F188}" dt="2023-09-18T06:21:38.334" v="42" actId="478"/>
          <ac:picMkLst>
            <pc:docMk/>
            <pc:sldMk cId="0" sldId="279"/>
            <ac:picMk id="354" creationId="{00000000-0000-0000-0000-000000000000}"/>
          </ac:picMkLst>
        </pc:picChg>
        <pc:picChg chg="del">
          <ac:chgData name="Savva Mavroianidi" userId="2fe9aed5-635f-47ae-9e73-cfc7a6463ffe" providerId="ADAL" clId="{EE1711CF-861D-4B09-9C2D-20DEE907F188}" dt="2023-09-18T06:21:59.794" v="48" actId="478"/>
          <ac:picMkLst>
            <pc:docMk/>
            <pc:sldMk cId="0" sldId="279"/>
            <ac:picMk id="357" creationId="{00000000-0000-0000-0000-000000000000}"/>
          </ac:picMkLst>
        </pc:picChg>
      </pc:sldChg>
    </pc:docChg>
  </pc:docChgLst>
</pc:chgInfo>
</file>

<file path=ppt/comments/modernComment_10A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92BCE2-578A-4BD2-83A4-293E67B5B07D}" authorId="{2347588A-4300-FA6D-C849-67AD603AF528}" created="2023-05-22T10:55:38.677">
    <pc:sldMkLst xmlns:pc="http://schemas.microsoft.com/office/powerpoint/2013/main/command">
      <pc:docMk/>
      <pc:sldMk cId="0" sldId="266"/>
    </pc:sldMkLst>
    <p188:txBody>
      <a:bodyPr/>
      <a:lstStyle/>
      <a:p>
        <a:r>
          <a:rPr lang="en-GB"/>
          <a:t>DK: the A B R is the English first letters. What are the Russian first letters of the words so we can replace them accordingly?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 dirty="0"/>
          </a:p>
        </p:txBody>
      </p:sp>
      <p:sp>
        <p:nvSpPr>
          <p:cNvPr id="52" name="Google Shape;52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53" name="Google Shape;53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 основе проблем, подобных этой, лежат разные факторы. Они могут включать в себя: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проблемное отношение людей,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проблемное поведение – поступки людей,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или проблемные законы, правила или политики.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 комплексе эти установки, модели поведения и правила создают проблему. После того, как мы определили проблему, нам необходимо понять, какие конкретные установки, модели поведения или правила мы хотим изменить.</a:t>
            </a:r>
            <a:endParaRPr dirty="0"/>
          </a:p>
        </p:txBody>
      </p:sp>
      <p:sp>
        <p:nvSpPr>
          <p:cNvPr id="140" name="Google Shape;140;p1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141" name="Google Shape;141;p1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142" name="Google Shape;1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 рамках нашего примера, мы можем сказать: «Родители не приветствуют, чтобы у их детей были друзья, принадлежащие к другой религии», или «Школа закрывает глаза на то, что дети из одного религиозного сообщества могут устраивать травлю в отношении детей, принадлежащих к другой религии», или «Местный религиозный лидер говорит, что дружбы между детьми из разных сообществ быть не должно». Вот отношения, поведение и правила, которые способствуют нашей проблеме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55" name="Google Shape;155;p1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156" name="Google Shape;156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157" name="Google Shape;15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 ПУНКТ НАЗНАЧЕНИЯ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Отправляясь в путь, чтобы обеспечить перемены, важно знать, куда мы хотим попасть!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Определить пункт назначения бывает непросто. Мы все хотим достичь мира и справедливости и избавиться от дискриминации! Но мы должны ставить конкретные и реалистичные цели, которые могут быть достигнуты за конкретный период времени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69" name="Google Shape;169;p1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170" name="Google Shape;170;p1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171" name="Google Shape;17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Например, мы можем поставить себе такую цель – «у детей есть друзья из других религиозных сообществ». Нам нужно подумать о том, какие конкретные отношения, модели поведения или правила мы хотим видеть вместо старых, плохих, чтобы достичь этой цели.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Например: «Родители поощряют детей заводить друзей из других религиозных сообществ», или «Школа активно борется с травлей», или «Религиозные лидеры поощряют дружбу между сообществами»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83" name="Google Shape;183;p1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184" name="Google Shape;184;p1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185" name="Google Shape;18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Как видите, наши проблемы и цели как зеркальные отражения друг друга.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Проблема и цель определяют рамки нашего пути к переменам. С чего начинается процесс перемен и куда мы хотим, чтобы он нас привел?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198" name="Google Shape;198;p1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199" name="Google Shape;19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ЛЮДИ, КОТОРЫХ МЫ ВСТРЕЧАЕМ НА ЭТОМ ПУТИ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 долгом путешествии мы можем встретить множество людей: попутчиков, идущих в том же направлении, контролеров, проверяющих у нас билеты, или людей, организующих блокпосты, которые останавливают или сбивают нас с пути. Итак, кого мы встретим на нашем пути?</a:t>
            </a:r>
            <a:endParaRPr dirty="0"/>
          </a:p>
        </p:txBody>
      </p:sp>
      <p:sp>
        <p:nvSpPr>
          <p:cNvPr id="218" name="Google Shape;218;p1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219" name="Google Shape;219;p1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220" name="Google Shape;22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Мы можем встретить: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людей, затронутых проблемой (в нашем случае это дети)</a:t>
            </a:r>
            <a:endParaRPr dirty="0"/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людей, у которых есть ресурсы, чтобы что-то сделать с этой проблемой (например, школьный совет и сотрудники школы, родители и религиозные лидеры).</a:t>
            </a:r>
            <a:endParaRPr dirty="0"/>
          </a:p>
        </p:txBody>
      </p:sp>
      <p:sp>
        <p:nvSpPr>
          <p:cNvPr id="227" name="Google Shape;227;p1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228" name="Google Shape;228;p1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229" name="Google Shape;22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Так же это могут быть: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попутчики – люди, которые разделяют нашу цель и могут помочь нам в пути. В нашем примере нашим союзником может быть местный межконфессиональный совет.  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или люди, которые выступают против нашей цели и пытаются встать на нашем пути. Возможно, нетерпимый человек из нашего сообщества, имеющий большую аудиторию в социальных сетях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40" name="Google Shape;240;p1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241" name="Google Shape;241;p1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242" name="Google Shape;24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Когда мы составляем план действий, полезно подумать о том, кто эти люди, организации и учреждения. Это позволит нам правильно выбрать тактику и спланировать свои действия. </a:t>
            </a:r>
            <a:br>
              <a:rPr lang="ru-RU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Кто может помочь нам творить перемены? Кого и в чем нам нужно убедить? И кто может попытаться встать на пути перемен?</a:t>
            </a:r>
            <a:endParaRPr dirty="0"/>
          </a:p>
        </p:txBody>
      </p:sp>
      <p:sp>
        <p:nvSpPr>
          <p:cNvPr id="257" name="Google Shape;257;p1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258" name="Google Shape;258;p1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259" name="Google Shape;25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ВЫБОР МАРШРУТА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Обычно есть много разных способов добраться из пункта А в пункт Б — разные маршруты и виды транспорта. Итак, каким маршрутом мы пойдем?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Наш маршрут определяется тактикой, которую мы используем. Помните, что существует 15 различных тактик – от повышения осведомленности до </a:t>
            </a:r>
            <a:r>
              <a:rPr lang="ru-RU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эдвокаси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документального фиксирования нарушений. Мы уже предложили множество идей для использования этих тактик! Вот где вы можете использовать их!</a:t>
            </a:r>
            <a:endParaRPr dirty="0"/>
          </a:p>
        </p:txBody>
      </p:sp>
      <p:sp>
        <p:nvSpPr>
          <p:cNvPr id="272" name="Google Shape;272;p1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73" name="Google Shape;273;p1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74" name="Google Shape;27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Выведите на экран этот слайд во время вступительного упражнения.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 dirty="0"/>
          </a:p>
        </p:txBody>
      </p:sp>
      <p:sp>
        <p:nvSpPr>
          <p:cNvPr id="63" name="Google Shape;63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64" name="Google Shape;64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Если говорить о нашем примере, чему мы собираемся уделить основное внимание? Изменению мышления детей, создав футбольную команду, в которой будут играть дети, принадлежащие к разным религиям, или документированию случаев травли, чтобы на основании собранной информации убедить школьный совет принять меры? Или созданию для учителей стимулов, чтобы они продвигали позитивные отношения (учредив награду для учителя, у которого лучше других получается продвигать культурно-личностное многообразие и обеспечивать уважение в классе)? Или убеждению религиозных лидеров поощрять межконфессиональную дружбу? Или же мы будем делать все это сразу?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Мы могли бы сделать много разных вещей. И хотя сделать их все у нас не получится, нам нужно </a:t>
            </a:r>
            <a:r>
              <a:rPr lang="ru-RU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постараться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сделать больше, чем всего одну вещь, ведь только так мы сможем добиться успеха. Например, нет смысла создавать футбольную команду, если ключевые религиозные лидеры осуждают эту затею, и никто не посмеет прийти. Успешные планы действий обычно содержат несколько разных, но при этом дополняющих друг друга тактик.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r>
              <a:rPr lang="ru-RU"/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283" name="Google Shape;28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Шаги на пути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>
                <a:latin typeface="Calibri"/>
                <a:ea typeface="Calibri"/>
                <a:cs typeface="Calibri"/>
                <a:sym typeface="Calibri"/>
              </a:rPr>
              <a:t>После того, как мы решили, какую тактику мы будем использовать, мы начинаем думаем о том, КАК ИМЕННО ее использовать. Какие конкретные шаги нам нужно предпринять и в каком порядке? Кто, что и когда будет делать для каждой выбранной нами тактики? Как мы будем организовывать и продвигать футбольную команду или проводить опрос на практике? Кто будет разговаривать с какими религиозными лидерами? </a:t>
            </a:r>
            <a:endParaRPr/>
          </a:p>
        </p:txBody>
      </p:sp>
      <p:sp>
        <p:nvSpPr>
          <p:cNvPr id="299" name="Google Shape;299;p2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00" name="Google Shape;300;p2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301" name="Google Shape;30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ИНФОРМАЦИОННЫЙ ПОСЫЛ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огда мы разговариваем с людьми, нам нужно думать о том, что мы собираемся им сказать. Какая информация или аргументы убедят потенциальных союзников присоединиться к нам или убедит людей изменить свое отношение или поведение? Что убедит людей у власти начать действовать? И есть ли способы так сформулировать наш информационный посыл, чтобы избежать противодействия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 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Например,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Родителям будет интересно услышать о преимуществах построения отношений между сообществами для будущего их детей, а также практическую информацию, которая убедит их в том, что их дети будут в безопасности и о них будут хорошо заботиться в футбольной команде.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Местному межконфессиональному совету может быть интересно узнать о том, как мы будем привлекать взрослых из разных сообществ к руководству футбольной командой.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А школьному совету будет интересно услышать, как политика борьбы с травлей может быть использована для повышения авторитета школы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17" name="Google Shape;317;p2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18" name="Google Shape;318;p2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319" name="Google Shape;31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ПРЕПЯТСТВИЯ И РИСКИ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своем долгом и трудном пути путешественники могут сталкиваться с препятствиями, опасностями и штормами, которых им нужно избегать или преодолевать, чтобы добраться до места назначения. Все перемены сопряжены с препятствиями и рисками. Будет полезным думать наперед, выбирать максимально безопасный маршрут и заранее планировать, как действовать в различных ситуациях, которые могут возникнуть.</a:t>
            </a:r>
            <a:r>
              <a:rPr lang="ru-RU">
                <a:solidFill>
                  <a:srgbClr val="000000"/>
                </a:solidFill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Итак, с какими препятствиями и рисками мы можем столкнуться, если приступим к намеченным действиям? Являются ли какие-либо из этих действий слишком рискованными и есть ли способы минимизировать риски?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Например: в некоторых случаях реклама межконфессиональной футбольной команды на местной радиостанции может привлечь нежелательное внимание со стороны нетерпимых групп, которые могут мобилизовать оппозицию. Мы могли бы начать без лишней шумихи и постепенно заручиться поддержкой сообщества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31" name="Google Shape;331;p2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32" name="Google Shape;332;p2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333" name="Google Shape;33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Calibri"/>
                <a:ea typeface="Calibri"/>
                <a:cs typeface="Calibri"/>
                <a:sym typeface="Calibri"/>
              </a:rPr>
              <a:t>ЗАКЛЮЧЕНИЕ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Мы проработали процесс создания плана действий. Для нашего пути к переменам мы определили следующие аспекты: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Наша отправная точка – проблема.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Наш пункт назначения – цель.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Люди, которых мы встретим на пути – друзья, противники и люди, на которых мы хотим как-то повлиять.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Путь – тактика, которую мы собираемся использовать, и конкретные шаги, которые нам необходимо предпринять, чтобы двигаться вперед.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Мы также подумали о своем информационном посыле и о рисках, с которыми мы можем столкнуться на пути.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Этот процесс можно использовать для создания простого или подробного плана действий для любого типа тактики, которую вы хотите использовать.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 теперь пришло время попробовать это самостоятельно — создать собственный план действий на пути к переменам для проблемы, которую вы хотите решить!</a:t>
            </a:r>
            <a:endParaRPr dirty="0"/>
          </a:p>
        </p:txBody>
      </p:sp>
      <p:sp>
        <p:nvSpPr>
          <p:cNvPr id="349" name="Google Shape;349;p2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50" name="Google Shape;350;p2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351" name="Google Shape;35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в группах: </a:t>
            </a:r>
            <a:r>
              <a:rPr lang="ru-RU" b="1"/>
              <a:t>Н</a:t>
            </a:r>
            <a:r>
              <a:rPr lang="ru-RU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аш путь к переменам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Используя слайды №24 и №25, представьте это упражнение участникам.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Вернитесь к слайду №24 и скажите участникам следующее: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ходе этой сессии мы выбрали проблемы и разбились на группы. Теперь каждая группа постарается составить план действий для решения закрепленной за ней проблемы, используя модель «Наш путь к переменам», с которой мы познакомились в рамках презентации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Эти планы действий могут быть как реальными планами, которые мы хотим реализовать после прохождения тренинга, так и «тренировочными» планами действий, позволяющими отточить навыки составления подобных планов, которые мы сможем применить позже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столах вы найдете большой лист флип-чарта, на котором с помощью рисунков и текста вы представите свой путь к переменам. Кроме того, чтобы облегчить вашу задачу, мы приготовили шаблон «Наш путь к переменам», копии которого тоже лежат на столах и которые вы сможете забрать домой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Ваша задача — на листах флип-чарта составить план действий по решению проблемы, закрепленной за вашей группой, используя различные элементы модели «Наш путь к переменам». На выполнение этого задания вам отводится оставшаяся часть этой сессии и первая часть следующей сессии 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, — в общей сложности около 1 часа и 10 минут.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Перейдите к слайду №25 и скажите участникам следующее: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При составлении плана вы должны будете выполнить следующие шаги: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Решите, кто является творцом перемен: что представляет собой группа людей или организация, которая будет реализовывать этот план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?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Изложите основную проблему, которая была закреплена за вашей группой, в письменном виде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Определите конкретное отношение, модели поведения или правила, которые вы хотите изменить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Сформулируйте цель, отражающую вашу проблему.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Определите желаемое отношение, поведение и правила.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Добавьте других «лиц», которых так или иначе затрагивает эта проблема — лиц, которые страдают от этой проблемы, организации или органы власти, которые являются частью проблемы или могут изменить ситуацию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.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Выберете и внесите в план тактики и основные действия, необходимые для достижения цели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3048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Определите несколько ключевых практических шагов, необходимых для реализации этих действий, однако на текущем этапе не тратьте на это слишком много времени!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Сформулируйте информационный посыл для разных категорий лиц, </a:t>
            </a: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которых так или иначе затрагивает эта проблема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. Какие аргументы их убедят?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И, наконец, подумайте о том, с какими рисками вы можете столкнуться на этом пути.</a:t>
            </a:r>
            <a:r>
              <a:rPr lang="ru-RU"/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Вам не обязательно двигаться именно в этом порядке, однако, предлагаемая схема будет вам полезна!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>
                <a:latin typeface="Calibri"/>
                <a:ea typeface="Calibri"/>
                <a:cs typeface="Calibri"/>
                <a:sym typeface="Calibri"/>
              </a:rPr>
              <a:t>Обратите внимание участников на следующие моменты: 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>
                <a:latin typeface="Calibri"/>
                <a:ea typeface="Calibri"/>
                <a:cs typeface="Calibri"/>
                <a:sym typeface="Calibri"/>
              </a:rPr>
            </a:br>
            <a:r>
              <a:rPr lang="ru-RU">
                <a:latin typeface="Calibri"/>
                <a:ea typeface="Calibri"/>
                <a:cs typeface="Calibri"/>
                <a:sym typeface="Calibri"/>
              </a:rPr>
              <a:t>Вы можете потратить много времени, размышляя над каждым вопросом, однако цель этого упражнения – создать «каркас» плана, то есть общую картину, которую мы сможем подробно проанализировать и развить позже, если решим реализовать этот план.</a:t>
            </a:r>
            <a:br>
              <a:rPr lang="ru-RU">
                <a:latin typeface="Calibri"/>
                <a:ea typeface="Calibri"/>
                <a:cs typeface="Calibri"/>
                <a:sym typeface="Calibri"/>
              </a:rPr>
            </a:br>
            <a:r>
              <a:rPr lang="ru-RU">
                <a:latin typeface="Calibri"/>
                <a:ea typeface="Calibri"/>
                <a:cs typeface="Calibri"/>
                <a:sym typeface="Calibri"/>
              </a:rPr>
              <a:t>Постарайтесь потратить на каждую часть около 8 минут! Помните, что это – «мозговой штурм» с целью набросать примерный план! Записывайте мысли и идеи, спонтанно пришедшие к вам в голову, и не тратьте время на тщательные формулировки — достаточно одного предложения, сформулированного в общих чертах, или нескольких тезисов. И не забудьте идеи для действий, которые записаны на наших флип-чартах! Возможно, при составлении плана вам пригодится парочка из них.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73" name="Google Shape;373;p2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374" name="Google Shape;37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  <p:sp>
        <p:nvSpPr>
          <p:cNvPr id="383" name="Google Shape;383;p2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2023-02-17</a:t>
            </a:r>
            <a:endParaRPr/>
          </a:p>
        </p:txBody>
      </p:sp>
      <p:sp>
        <p:nvSpPr>
          <p:cNvPr id="384" name="Google Shape;384;p2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Слайды №3–№24 посвящены </a:t>
            </a:r>
            <a:r>
              <a:rPr lang="ru-RU" i="1" dirty="0"/>
              <a:t>С</a:t>
            </a:r>
            <a:r>
              <a:rPr lang="ru-RU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ессии №8</a:t>
            </a:r>
            <a:r>
              <a:rPr lang="ru-RU" i="1" dirty="0"/>
              <a:t>.  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Презентация: Наш путь к переменам</a:t>
            </a:r>
            <a:r>
              <a:rPr lang="ru-RU" dirty="0"/>
              <a:t/>
            </a:r>
            <a:br>
              <a:rPr lang="ru-RU" dirty="0"/>
            </a:b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Итак, что такое план действий и почему он так важен? План действий — это план того, КАК мы хотим попасть из места, где мы находимся сейчас, в место, где мы хотим быть.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Если мы собираемся в долгое путешествие, было бы неплохо иметь карту и план передвижения. Возможно, мы дойдем до остановки, сядем на автобус, потом на поезд, а затем возьмем напрокат машину, чтобы добраться до пункта назначения! Без карты и плана мы можем вообще не добраться до конечного пункта или нам потребуется гораздо больше времени, чтобы попасть туда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72" name="Google Shape;72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73" name="Google Shape;7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План действий похож на карту и план путешествия — он отображает шаги, которые мы планируем предпринять, чтобы достичь нашей цели, и помогает нам действовать стратегически и обдуманно.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Мы все составляем планы действий. Иногда они очень простые, почти инстинктивные, и мы держим их в голове. Однако комплексные задачи, с которыми мы не сталкивались раньше или которые мы выполняем силами группы, нам нужно планировать более тщательно и записывать наши планы, чтобы запомнить их мог каждый</a:t>
            </a:r>
            <a:r>
              <a:rPr lang="ru-RU" sz="1200" dirty="0"/>
              <a:t>.</a:t>
            </a:r>
            <a:endParaRPr sz="1200" dirty="0"/>
          </a:p>
        </p:txBody>
      </p:sp>
      <p:sp>
        <p:nvSpPr>
          <p:cNvPr id="79" name="Google Shape;79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81" name="Google Shape;8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 рамках оставшейся части этой презентации мы научимся составлять планы действий с помощью простого визуального инструмента, который называется «Наш путь к переменам».</a:t>
            </a:r>
            <a:r>
              <a:rPr lang="ru-RU" dirty="0"/>
              <a:t> </a:t>
            </a:r>
            <a:endParaRPr dirty="0"/>
          </a:p>
        </p:txBody>
      </p:sp>
      <p:sp>
        <p:nvSpPr>
          <p:cNvPr id="88" name="Google Shape;88;p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89" name="Google Shape;89;p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90" name="Google Shape;9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ПУТЕШЕСТВЕННИКИ 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Когда мы готовим план действий для пути к переменам, сразу же возникает вопрос: «Кто мы?»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Кто эти путешественники, отправляющиеся в путь, чтобы творить перемены?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Путешественники бывают разными: одним приходится идти пешком, другие едут на машине или летят на самолете. Точно также и мы, работая индивидуально, в группах или в рамках организаций, имеем разные возможности, разные сильные и слабые стороны и сталкиваемся с разными рисками. Начиная свой путь с вопроса «</a:t>
            </a:r>
            <a:r>
              <a:rPr lang="ru-RU" dirty="0"/>
              <a:t>К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то мы?», мы сможем учесть все это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ru-RU" dirty="0"/>
              <a:t> </a:t>
            </a:r>
            <a:endParaRPr dirty="0"/>
          </a:p>
        </p:txBody>
      </p:sp>
      <p:sp>
        <p:nvSpPr>
          <p:cNvPr id="98" name="Google Shape;98;p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99" name="Google Shape;99;p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100" name="Google Shape;10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Давайте создадим воображаемый путь к переменам и предположим, что мы молодежная группа друзей из разных религиозных сообществ нашего городка.</a:t>
            </a:r>
            <a:endParaRPr dirty="0"/>
          </a:p>
        </p:txBody>
      </p:sp>
      <p:sp>
        <p:nvSpPr>
          <p:cNvPr id="108" name="Google Shape;108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109" name="Google Shape;109;p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НАША ОТПРАВНАЯ ТОЧКА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Когда мы планируем путешествие, первое, что нам нужно знать, это наша отправная точка. Отправная точка на пути к переменам – это какая-то проблема, так что мы начинаем планирование с определения проблемы. Чем конкретнее мы определяем проблему, тем легче понять, как добиться перемен</a:t>
            </a:r>
            <a:r>
              <a:rPr lang="ru-RU" dirty="0"/>
              <a:t>. </a:t>
            </a:r>
            <a:endParaRPr dirty="0"/>
          </a:p>
        </p:txBody>
      </p:sp>
      <p:sp>
        <p:nvSpPr>
          <p:cNvPr id="119" name="Google Shape;119;p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120" name="Google Shape;120;p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121" name="Google Shape;12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Поэтому вместо того, чтобы сказать, что проблема в «нетерпимости», мы могли бы сказать, что «у детей нет друзей из других религиозных сообществ». Это одновременно и результат, и причина продолжающейся нетерпимости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FORB</a:t>
            </a:r>
            <a:endParaRPr dirty="0"/>
          </a:p>
        </p:txBody>
      </p:sp>
      <p:sp>
        <p:nvSpPr>
          <p:cNvPr id="130" name="Google Shape;130;p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2023-02-17</a:t>
            </a:r>
            <a:endParaRPr dirty="0"/>
          </a:p>
        </p:txBody>
      </p:sp>
      <p:sp>
        <p:nvSpPr>
          <p:cNvPr id="131" name="Google Shape;13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bNY">
  <p:cSld name="ForbNY">
    <p:bg>
      <p:bgPr>
        <a:solidFill>
          <a:srgbClr val="F3E5D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 txBox="1">
            <a:spLocks noGrp="1"/>
          </p:cNvSpPr>
          <p:nvPr>
            <p:ph type="body" idx="1"/>
          </p:nvPr>
        </p:nvSpPr>
        <p:spPr>
          <a:xfrm>
            <a:off x="838200" y="2276475"/>
            <a:ext cx="1051560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">
  <p:cSld name="Anpassad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Rubrik och lodrät text">
  <p:cSld name="13_Rubrik och lodrät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body" idx="1"/>
          </p:nvPr>
        </p:nvSpPr>
        <p:spPr>
          <a:xfrm>
            <a:off x="838200" y="2276475"/>
            <a:ext cx="1051560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">
  <p:cSld name="Anpassad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rt">
  <p:cSld name="1_Star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ast rubrik">
  <p:cSld name="1_Endast rubri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ast rubrik">
  <p:cSld name="1_Endast rubri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microsoft.com/office/2018/10/relationships/comments" Target="../comments/modernComment_10A_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/>
        </p:nvSpPr>
        <p:spPr>
          <a:xfrm>
            <a:off x="8955314" y="-29028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028" y="5282109"/>
            <a:ext cx="1973944" cy="130773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0" y="1169180"/>
            <a:ext cx="12192000" cy="133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Курс «Местные творцы перемен»</a:t>
            </a:r>
            <a:endParaRPr sz="6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976" y="3192435"/>
            <a:ext cx="58928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EC349-FFF9-C70E-2273-D4346884B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004" y="2186322"/>
            <a:ext cx="6435326" cy="3932043"/>
          </a:xfrm>
          <a:prstGeom prst="rect">
            <a:avLst/>
          </a:prstGeom>
        </p:spPr>
      </p:pic>
      <p:grpSp>
        <p:nvGrpSpPr>
          <p:cNvPr id="144" name="Google Shape;144;p10"/>
          <p:cNvGrpSpPr/>
          <p:nvPr/>
        </p:nvGrpSpPr>
        <p:grpSpPr>
          <a:xfrm>
            <a:off x="6096002" y="2483608"/>
            <a:ext cx="4341540" cy="2907072"/>
            <a:chOff x="6851081" y="3317550"/>
            <a:chExt cx="3065958" cy="2467682"/>
          </a:xfrm>
        </p:grpSpPr>
        <p:sp>
          <p:nvSpPr>
            <p:cNvPr id="146" name="Google Shape;146;p10"/>
            <p:cNvSpPr txBox="1"/>
            <p:nvPr/>
          </p:nvSpPr>
          <p:spPr>
            <a:xfrm>
              <a:off x="6882253" y="3317550"/>
              <a:ext cx="2085421" cy="653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Отношение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0"/>
            <p:cNvSpPr txBox="1"/>
            <p:nvPr/>
          </p:nvSpPr>
          <p:spPr>
            <a:xfrm>
              <a:off x="6851081" y="5132122"/>
              <a:ext cx="3065958" cy="653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Нормы</a:t>
              </a:r>
              <a:r>
                <a:rPr lang="en-US" sz="44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uk-UA" sz="44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правила)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 txBox="1"/>
            <p:nvPr/>
          </p:nvSpPr>
          <p:spPr>
            <a:xfrm>
              <a:off x="6851082" y="4207097"/>
              <a:ext cx="2015144" cy="653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Поведение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0" name="Google Shape;15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334" y="977640"/>
            <a:ext cx="3249895" cy="30119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4;p9">
            <a:extLst>
              <a:ext uri="{FF2B5EF4-FFF2-40B4-BE49-F238E27FC236}">
                <a16:creationId xmlns:a16="http://schemas.microsoft.com/office/drawing/2014/main" id="{29F76DFE-7712-15B5-5085-926B9AF198BB}"/>
              </a:ext>
            </a:extLst>
          </p:cNvPr>
          <p:cNvSpPr txBox="1"/>
          <p:nvPr/>
        </p:nvSpPr>
        <p:spPr>
          <a:xfrm>
            <a:off x="1646578" y="3781769"/>
            <a:ext cx="18401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5;p9">
            <a:extLst>
              <a:ext uri="{FF2B5EF4-FFF2-40B4-BE49-F238E27FC236}">
                <a16:creationId xmlns:a16="http://schemas.microsoft.com/office/drawing/2014/main" id="{ACF5D03B-4980-B00D-A79D-132DCC3F5861}"/>
              </a:ext>
            </a:extLst>
          </p:cNvPr>
          <p:cNvSpPr txBox="1"/>
          <p:nvPr/>
        </p:nvSpPr>
        <p:spPr>
          <a:xfrm>
            <a:off x="1357670" y="4221169"/>
            <a:ext cx="241793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детей нет друзей из других религиозных сообществ.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EEC8D5-1E68-61C2-0045-8ECAE115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39" y="3037049"/>
            <a:ext cx="6162675" cy="3095625"/>
          </a:xfrm>
          <a:prstGeom prst="rect">
            <a:avLst/>
          </a:prstGeom>
        </p:spPr>
      </p:pic>
      <p:sp>
        <p:nvSpPr>
          <p:cNvPr id="160" name="Google Shape;160;p11"/>
          <p:cNvSpPr txBox="1"/>
          <p:nvPr/>
        </p:nvSpPr>
        <p:spPr>
          <a:xfrm>
            <a:off x="5962837" y="3386754"/>
            <a:ext cx="37540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Родители считают, что…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1"/>
          <p:cNvSpPr txBox="1"/>
          <p:nvPr/>
        </p:nvSpPr>
        <p:spPr>
          <a:xfrm>
            <a:off x="5962837" y="5209344"/>
            <a:ext cx="502062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Религиозный лидер не позволяет…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5962837" y="4298049"/>
            <a:ext cx="38128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Школа закрывает глаза на…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334" y="977640"/>
            <a:ext cx="3249895" cy="30119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4;p9">
            <a:extLst>
              <a:ext uri="{FF2B5EF4-FFF2-40B4-BE49-F238E27FC236}">
                <a16:creationId xmlns:a16="http://schemas.microsoft.com/office/drawing/2014/main" id="{40617A95-3362-0AC1-984E-F0BBC2A8C341}"/>
              </a:ext>
            </a:extLst>
          </p:cNvPr>
          <p:cNvSpPr txBox="1"/>
          <p:nvPr/>
        </p:nvSpPr>
        <p:spPr>
          <a:xfrm>
            <a:off x="1668094" y="3781769"/>
            <a:ext cx="18401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5;p9">
            <a:extLst>
              <a:ext uri="{FF2B5EF4-FFF2-40B4-BE49-F238E27FC236}">
                <a16:creationId xmlns:a16="http://schemas.microsoft.com/office/drawing/2014/main" id="{7711CE77-0B1A-96BC-AB1B-163A5BBBFD72}"/>
              </a:ext>
            </a:extLst>
          </p:cNvPr>
          <p:cNvSpPr txBox="1"/>
          <p:nvPr/>
        </p:nvSpPr>
        <p:spPr>
          <a:xfrm>
            <a:off x="1379186" y="4221169"/>
            <a:ext cx="241793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детей нет друзей из других религиозных сообществ.</a:t>
            </a:r>
            <a:endParaRPr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5847" y="1203551"/>
            <a:ext cx="7302096" cy="499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332" y="976613"/>
            <a:ext cx="3249895" cy="301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3876" y="2108499"/>
            <a:ext cx="1479236" cy="89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 txBox="1"/>
          <p:nvPr/>
        </p:nvSpPr>
        <p:spPr>
          <a:xfrm>
            <a:off x="9673420" y="2741705"/>
            <a:ext cx="9604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2"/>
          <p:cNvSpPr txBox="1"/>
          <p:nvPr/>
        </p:nvSpPr>
        <p:spPr>
          <a:xfrm>
            <a:off x="10514220" y="2197608"/>
            <a:ext cx="166256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следующему году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4;p9">
            <a:extLst>
              <a:ext uri="{FF2B5EF4-FFF2-40B4-BE49-F238E27FC236}">
                <a16:creationId xmlns:a16="http://schemas.microsoft.com/office/drawing/2014/main" id="{6011213E-3675-FA97-D199-198816D1B1FA}"/>
              </a:ext>
            </a:extLst>
          </p:cNvPr>
          <p:cNvSpPr txBox="1"/>
          <p:nvPr/>
        </p:nvSpPr>
        <p:spPr>
          <a:xfrm>
            <a:off x="1646578" y="3781769"/>
            <a:ext cx="18401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3079A-277D-B07B-6CCA-A6256958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34" y="4813300"/>
            <a:ext cx="3081337" cy="15478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EAC81-14E0-6073-2C2F-AFEF955E1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75" y="1533525"/>
            <a:ext cx="4562475" cy="3333750"/>
          </a:xfrm>
          <a:prstGeom prst="rect">
            <a:avLst/>
          </a:prstGeom>
        </p:spPr>
      </p:pic>
      <p:pic>
        <p:nvPicPr>
          <p:cNvPr id="187" name="Google Shape;1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0435" y="919873"/>
            <a:ext cx="5502805" cy="550280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 txBox="1"/>
          <p:nvPr/>
        </p:nvSpPr>
        <p:spPr>
          <a:xfrm>
            <a:off x="7757410" y="3973765"/>
            <a:ext cx="14030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3"/>
          <p:cNvSpPr txBox="1"/>
          <p:nvPr/>
        </p:nvSpPr>
        <p:spPr>
          <a:xfrm>
            <a:off x="7035504" y="4733080"/>
            <a:ext cx="281694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детей есть друзья из других религиозных сообществ. </a:t>
            </a:r>
            <a:endParaRPr dirty="0"/>
          </a:p>
        </p:txBody>
      </p:sp>
      <p:sp>
        <p:nvSpPr>
          <p:cNvPr id="191" name="Google Shape;191;p13"/>
          <p:cNvSpPr txBox="1"/>
          <p:nvPr/>
        </p:nvSpPr>
        <p:spPr>
          <a:xfrm>
            <a:off x="1959675" y="1842398"/>
            <a:ext cx="30678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Родители поощряют…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3"/>
          <p:cNvSpPr txBox="1"/>
          <p:nvPr/>
        </p:nvSpPr>
        <p:spPr>
          <a:xfrm>
            <a:off x="2046326" y="3558266"/>
            <a:ext cx="32227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Религиозные </a:t>
            </a:r>
            <a:endParaRPr lang="sv-SE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лидеры поощряют...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1959675" y="2909393"/>
            <a:ext cx="23650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Школа борется…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CEEC7A-DA2B-F57B-5385-F51DE59F5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285" y="4436196"/>
            <a:ext cx="4273766" cy="21467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6943A-D41A-A5B1-FE6C-EC5CAACD6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794" y="545361"/>
            <a:ext cx="3520035" cy="2572051"/>
          </a:xfrm>
          <a:prstGeom prst="rect">
            <a:avLst/>
          </a:prstGeom>
        </p:spPr>
      </p:pic>
      <p:pic>
        <p:nvPicPr>
          <p:cNvPr id="201" name="Google Shape;20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0628" y="533083"/>
            <a:ext cx="4502232" cy="450223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4"/>
          <p:cNvSpPr txBox="1"/>
          <p:nvPr/>
        </p:nvSpPr>
        <p:spPr>
          <a:xfrm>
            <a:off x="9450639" y="3136001"/>
            <a:ext cx="12634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8740747" y="3644856"/>
            <a:ext cx="236192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детей есть друзья из других религиозных сообществ. </a:t>
            </a:r>
            <a:endParaRPr dirty="0"/>
          </a:p>
        </p:txBody>
      </p:sp>
      <p:sp>
        <p:nvSpPr>
          <p:cNvPr id="205" name="Google Shape;205;p14"/>
          <p:cNvSpPr txBox="1"/>
          <p:nvPr/>
        </p:nvSpPr>
        <p:spPr>
          <a:xfrm>
            <a:off x="5501560" y="703146"/>
            <a:ext cx="35950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Родители поощряют…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5501560" y="2072585"/>
            <a:ext cx="23921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Религиозные </a:t>
            </a:r>
            <a:endParaRPr lang="sv-SE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лидеры поощряют...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5501560" y="1504790"/>
            <a:ext cx="27734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Школа борется…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1178140" y="3891325"/>
            <a:ext cx="18401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889049" y="4429686"/>
            <a:ext cx="241793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детей нет друзей из других религиозных сообществ.</a:t>
            </a:r>
            <a:endParaRPr dirty="0"/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999" y="698021"/>
            <a:ext cx="3520034" cy="326229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4"/>
          <p:cNvSpPr txBox="1"/>
          <p:nvPr/>
        </p:nvSpPr>
        <p:spPr>
          <a:xfrm>
            <a:off x="4382679" y="4544832"/>
            <a:ext cx="27833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Родители считают, что…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4437045" y="5653298"/>
            <a:ext cx="26745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Религиозный </a:t>
            </a:r>
            <a:endParaRPr lang="sv-SE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лидер не позволяет…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/>
          <p:cNvSpPr txBox="1"/>
          <p:nvPr/>
        </p:nvSpPr>
        <p:spPr>
          <a:xfrm>
            <a:off x="4315490" y="5205376"/>
            <a:ext cx="29176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Школа закрывает глаза на…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843" y="636141"/>
            <a:ext cx="10256559" cy="55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 descr="En bild som visar text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444" y="3497332"/>
            <a:ext cx="2906299" cy="1967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843" y="636141"/>
            <a:ext cx="10256559" cy="55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9543" y="3497332"/>
            <a:ext cx="1012448" cy="211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0581" y="2119257"/>
            <a:ext cx="1977650" cy="358826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6"/>
          <p:cNvSpPr txBox="1"/>
          <p:nvPr/>
        </p:nvSpPr>
        <p:spPr>
          <a:xfrm>
            <a:off x="5466645" y="4782559"/>
            <a:ext cx="182056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Родители</a:t>
            </a:r>
            <a:b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Школьный совет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Религиозные лидеры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6" descr="En bild som visar text&#10;&#10;Automatiskt genererad beskrivn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444" y="3497332"/>
            <a:ext cx="2906299" cy="196720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6"/>
          <p:cNvSpPr txBox="1"/>
          <p:nvPr/>
        </p:nvSpPr>
        <p:spPr>
          <a:xfrm>
            <a:off x="4220378" y="5098101"/>
            <a:ext cx="554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Дети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843" y="532531"/>
            <a:ext cx="10822123" cy="58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0041" y="3497332"/>
            <a:ext cx="1012448" cy="211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3080" y="381283"/>
            <a:ext cx="2178304" cy="390360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7"/>
          <p:cNvSpPr txBox="1"/>
          <p:nvPr/>
        </p:nvSpPr>
        <p:spPr>
          <a:xfrm>
            <a:off x="3931139" y="5077460"/>
            <a:ext cx="554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Дети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8473966" y="3191251"/>
            <a:ext cx="20789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Нетерпимый человек, имеющий большую аудиторию в социальных сетях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7" descr="En bild som visar text&#10;&#10;Automatiskt genererad beskrivn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654" y="3497332"/>
            <a:ext cx="2906299" cy="1967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93616" y="2000922"/>
            <a:ext cx="1658899" cy="362346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7"/>
          <p:cNvSpPr txBox="1"/>
          <p:nvPr/>
        </p:nvSpPr>
        <p:spPr>
          <a:xfrm>
            <a:off x="4680539" y="4594149"/>
            <a:ext cx="18205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Родители</a:t>
            </a:r>
            <a:b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Школьный совет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Религиозные </a:t>
            </a:r>
            <a:endParaRPr lang="sv-SE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лидеры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46;p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9AFBA1-F565-970E-79EB-0D9DDEB49C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45444" y="1914862"/>
            <a:ext cx="2289048" cy="370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9;p17">
            <a:extLst>
              <a:ext uri="{FF2B5EF4-FFF2-40B4-BE49-F238E27FC236}">
                <a16:creationId xmlns:a16="http://schemas.microsoft.com/office/drawing/2014/main" id="{260A24AE-92A5-9925-31F8-4E6AD555BE6D}"/>
              </a:ext>
            </a:extLst>
          </p:cNvPr>
          <p:cNvSpPr txBox="1"/>
          <p:nvPr/>
        </p:nvSpPr>
        <p:spPr>
          <a:xfrm>
            <a:off x="6434686" y="4617523"/>
            <a:ext cx="22136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Межконфессиональный совет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8" descr="En bild som visar text, clipart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4652" y="484093"/>
            <a:ext cx="2588905" cy="5948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 descr="En bild som visar text, clipart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3034" y="1495320"/>
            <a:ext cx="2960436" cy="476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0477" y="1254297"/>
            <a:ext cx="2129879" cy="489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 descr="En bild som visar text, clipart&#10;&#10;Automatiskt genererad beskrivn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5395" y="2433814"/>
            <a:ext cx="1764496" cy="369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8"/>
          <p:cNvSpPr txBox="1"/>
          <p:nvPr/>
        </p:nvSpPr>
        <p:spPr>
          <a:xfrm>
            <a:off x="1805761" y="5235091"/>
            <a:ext cx="661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Дети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3230478" y="4736328"/>
            <a:ext cx="20504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Родители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Школьный совет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Религиозные лидеры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5370690" y="4981084"/>
            <a:ext cx="29604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Межконфессиональный совет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8"/>
          <p:cNvSpPr txBox="1"/>
          <p:nvPr/>
        </p:nvSpPr>
        <p:spPr>
          <a:xfrm>
            <a:off x="8731474" y="4693342"/>
            <a:ext cx="2059072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Нетерпимый человек, имеющий большую аудиторию в социальных сетях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766" y="614915"/>
            <a:ext cx="10331565" cy="562816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9"/>
          <p:cNvSpPr txBox="1"/>
          <p:nvPr/>
        </p:nvSpPr>
        <p:spPr>
          <a:xfrm>
            <a:off x="1054766" y="3428999"/>
            <a:ext cx="22040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Тактики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/>
        </p:nvSpPr>
        <p:spPr>
          <a:xfrm>
            <a:off x="216976" y="800556"/>
            <a:ext cx="121920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spc="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СЕССИЯ 8</a:t>
            </a:r>
            <a:endParaRPr sz="3600" spc="3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Наш путь к переменам  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3196" y="3799301"/>
            <a:ext cx="1777036" cy="177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766" y="614915"/>
            <a:ext cx="10331565" cy="562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7978" y="5681747"/>
            <a:ext cx="321158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9843" y="5261023"/>
            <a:ext cx="488494" cy="27576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0"/>
          <p:cNvSpPr txBox="1"/>
          <p:nvPr/>
        </p:nvSpPr>
        <p:spPr>
          <a:xfrm>
            <a:off x="1165776" y="4174478"/>
            <a:ext cx="17061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Футбольная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1216519" y="4756826"/>
            <a:ext cx="16894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Опрос о травле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0"/>
          <p:cNvSpPr txBox="1"/>
          <p:nvPr/>
        </p:nvSpPr>
        <p:spPr>
          <a:xfrm>
            <a:off x="1608477" y="5220710"/>
            <a:ext cx="1300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Убеждение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0"/>
          <p:cNvSpPr txBox="1"/>
          <p:nvPr/>
        </p:nvSpPr>
        <p:spPr>
          <a:xfrm>
            <a:off x="1074977" y="5694481"/>
            <a:ext cx="1962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Награда учителям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20" descr="En bild som visar text, silhuett, natthimmel&#10;&#10;Automatiskt genererad beskrivn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17913" y="4268721"/>
            <a:ext cx="376574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83398">
            <a:off x="2871451" y="4756228"/>
            <a:ext cx="441999" cy="35517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0"/>
          <p:cNvSpPr txBox="1"/>
          <p:nvPr/>
        </p:nvSpPr>
        <p:spPr>
          <a:xfrm>
            <a:off x="1182893" y="3319882"/>
            <a:ext cx="22629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Тактики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20" descr="En bild som visar text&#10;&#10;Automatiskt genererad beskrivn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2808" y="1642786"/>
            <a:ext cx="2633035" cy="1779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8;p20">
            <a:extLst>
              <a:ext uri="{FF2B5EF4-FFF2-40B4-BE49-F238E27FC236}">
                <a16:creationId xmlns:a16="http://schemas.microsoft.com/office/drawing/2014/main" id="{4C177A45-AFCB-E9F6-C1A4-A8474B0DBD4C}"/>
              </a:ext>
            </a:extLst>
          </p:cNvPr>
          <p:cNvSpPr txBox="1"/>
          <p:nvPr/>
        </p:nvSpPr>
        <p:spPr>
          <a:xfrm>
            <a:off x="1165776" y="4346606"/>
            <a:ext cx="17061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команда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766" y="614915"/>
            <a:ext cx="10331565" cy="562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1" descr="En bild som visar text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7978" y="1699740"/>
            <a:ext cx="2633035" cy="1779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1"/>
          <p:cNvSpPr txBox="1"/>
          <p:nvPr/>
        </p:nvSpPr>
        <p:spPr>
          <a:xfrm>
            <a:off x="3687801" y="3371929"/>
            <a:ext cx="21371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Шаги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7978" y="5681747"/>
            <a:ext cx="321158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9843" y="5261023"/>
            <a:ext cx="488494" cy="27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1" descr="En bild som visar text, silhuett, natthimmel&#10;&#10;Automatiskt genererad beskrivn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17913" y="4268721"/>
            <a:ext cx="376574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3398">
            <a:off x="2871451" y="4756228"/>
            <a:ext cx="441999" cy="35517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1"/>
          <p:cNvSpPr txBox="1"/>
          <p:nvPr/>
        </p:nvSpPr>
        <p:spPr>
          <a:xfrm>
            <a:off x="1216519" y="4756826"/>
            <a:ext cx="16894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Опрос о травле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1"/>
          <p:cNvSpPr txBox="1"/>
          <p:nvPr/>
        </p:nvSpPr>
        <p:spPr>
          <a:xfrm>
            <a:off x="1608477" y="5220710"/>
            <a:ext cx="1300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Убеждение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1"/>
          <p:cNvSpPr txBox="1"/>
          <p:nvPr/>
        </p:nvSpPr>
        <p:spPr>
          <a:xfrm>
            <a:off x="1079782" y="5697297"/>
            <a:ext cx="1962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Награда учителям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88;p20">
            <a:extLst>
              <a:ext uri="{FF2B5EF4-FFF2-40B4-BE49-F238E27FC236}">
                <a16:creationId xmlns:a16="http://schemas.microsoft.com/office/drawing/2014/main" id="{C02A1910-E29E-11DC-74B5-576AAD629B4A}"/>
              </a:ext>
            </a:extLst>
          </p:cNvPr>
          <p:cNvSpPr txBox="1"/>
          <p:nvPr/>
        </p:nvSpPr>
        <p:spPr>
          <a:xfrm>
            <a:off x="1165776" y="4174478"/>
            <a:ext cx="17061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Футбольная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88;p20">
            <a:extLst>
              <a:ext uri="{FF2B5EF4-FFF2-40B4-BE49-F238E27FC236}">
                <a16:creationId xmlns:a16="http://schemas.microsoft.com/office/drawing/2014/main" id="{7D617E35-D326-BA3E-F22A-3C26E634A1CD}"/>
              </a:ext>
            </a:extLst>
          </p:cNvPr>
          <p:cNvSpPr txBox="1"/>
          <p:nvPr/>
        </p:nvSpPr>
        <p:spPr>
          <a:xfrm>
            <a:off x="1165776" y="4346606"/>
            <a:ext cx="17061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команда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2"/>
          <p:cNvGrpSpPr/>
          <p:nvPr/>
        </p:nvGrpSpPr>
        <p:grpSpPr>
          <a:xfrm>
            <a:off x="3779148" y="362561"/>
            <a:ext cx="7950421" cy="6201076"/>
            <a:chOff x="3391115" y="1001336"/>
            <a:chExt cx="3674607" cy="3256690"/>
          </a:xfrm>
        </p:grpSpPr>
        <p:pic>
          <p:nvPicPr>
            <p:cNvPr id="322" name="Google Shape;322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1115" y="1001336"/>
              <a:ext cx="3674607" cy="3256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2"/>
            <p:cNvSpPr txBox="1"/>
            <p:nvPr/>
          </p:nvSpPr>
          <p:spPr>
            <a:xfrm>
              <a:off x="4067932" y="2620325"/>
              <a:ext cx="847562" cy="180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Дети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2"/>
            <p:cNvSpPr txBox="1"/>
            <p:nvPr/>
          </p:nvSpPr>
          <p:spPr>
            <a:xfrm>
              <a:off x="4915494" y="2435525"/>
              <a:ext cx="665873" cy="468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Школьный совет</a:t>
              </a:r>
              <a:br>
                <a:rPr lang="ru-RU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Родители</a:t>
              </a:r>
              <a:br>
                <a:rPr lang="ru-RU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Религиозные лидеры</a:t>
              </a:r>
              <a:endParaRPr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2"/>
            <p:cNvSpPr txBox="1"/>
            <p:nvPr/>
          </p:nvSpPr>
          <p:spPr>
            <a:xfrm>
              <a:off x="5625385" y="2553430"/>
              <a:ext cx="665873" cy="226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Межконфессиональный совет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2"/>
            <p:cNvSpPr txBox="1"/>
            <p:nvPr/>
          </p:nvSpPr>
          <p:spPr>
            <a:xfrm>
              <a:off x="6240615" y="2374011"/>
              <a:ext cx="665873" cy="492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Нетерпимый человек, имеющий большую</a:t>
              </a:r>
              <a:endParaRPr lang="sv-SE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аудиторию в социальных сетях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22"/>
          <p:cNvSpPr txBox="1"/>
          <p:nvPr/>
        </p:nvSpPr>
        <p:spPr>
          <a:xfrm>
            <a:off x="367860" y="3704835"/>
            <a:ext cx="487635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Информационный посыл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766" y="614915"/>
            <a:ext cx="10331565" cy="562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3975" y="875262"/>
            <a:ext cx="1537805" cy="198590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3"/>
          <p:cNvSpPr txBox="1"/>
          <p:nvPr/>
        </p:nvSpPr>
        <p:spPr>
          <a:xfrm>
            <a:off x="1550066" y="2934454"/>
            <a:ext cx="16273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Риски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7978" y="5681747"/>
            <a:ext cx="321158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9843" y="5261023"/>
            <a:ext cx="488494" cy="27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3" descr="En bild som visar text, silhuett, natthimmel&#10;&#10;Automatiskt genererad beskrivn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17913" y="4268721"/>
            <a:ext cx="376574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3398">
            <a:off x="2871451" y="4756228"/>
            <a:ext cx="441999" cy="3551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88;p20">
            <a:extLst>
              <a:ext uri="{FF2B5EF4-FFF2-40B4-BE49-F238E27FC236}">
                <a16:creationId xmlns:a16="http://schemas.microsoft.com/office/drawing/2014/main" id="{B9DDA935-1C9D-40E3-8D74-06E83AAF8C01}"/>
              </a:ext>
            </a:extLst>
          </p:cNvPr>
          <p:cNvSpPr txBox="1"/>
          <p:nvPr/>
        </p:nvSpPr>
        <p:spPr>
          <a:xfrm>
            <a:off x="1165776" y="4174478"/>
            <a:ext cx="17061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Футбольная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89;p20">
            <a:extLst>
              <a:ext uri="{FF2B5EF4-FFF2-40B4-BE49-F238E27FC236}">
                <a16:creationId xmlns:a16="http://schemas.microsoft.com/office/drawing/2014/main" id="{902E3964-754F-588E-AAD0-8E8A1B5BD06D}"/>
              </a:ext>
            </a:extLst>
          </p:cNvPr>
          <p:cNvSpPr txBox="1"/>
          <p:nvPr/>
        </p:nvSpPr>
        <p:spPr>
          <a:xfrm>
            <a:off x="1216519" y="4756826"/>
            <a:ext cx="16894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Опрос о травле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90;p20">
            <a:extLst>
              <a:ext uri="{FF2B5EF4-FFF2-40B4-BE49-F238E27FC236}">
                <a16:creationId xmlns:a16="http://schemas.microsoft.com/office/drawing/2014/main" id="{D0BE57A5-3FA1-C0CA-AFD0-756D5EA137A3}"/>
              </a:ext>
            </a:extLst>
          </p:cNvPr>
          <p:cNvSpPr txBox="1"/>
          <p:nvPr/>
        </p:nvSpPr>
        <p:spPr>
          <a:xfrm>
            <a:off x="1608477" y="5220710"/>
            <a:ext cx="1300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Убеждение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91;p20">
            <a:extLst>
              <a:ext uri="{FF2B5EF4-FFF2-40B4-BE49-F238E27FC236}">
                <a16:creationId xmlns:a16="http://schemas.microsoft.com/office/drawing/2014/main" id="{FA6CC2D4-F6BC-1886-D883-6F2DF57DBBED}"/>
              </a:ext>
            </a:extLst>
          </p:cNvPr>
          <p:cNvSpPr txBox="1"/>
          <p:nvPr/>
        </p:nvSpPr>
        <p:spPr>
          <a:xfrm>
            <a:off x="1074977" y="5694481"/>
            <a:ext cx="1962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Награда учителям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88;p20">
            <a:extLst>
              <a:ext uri="{FF2B5EF4-FFF2-40B4-BE49-F238E27FC236}">
                <a16:creationId xmlns:a16="http://schemas.microsoft.com/office/drawing/2014/main" id="{3FB614F5-DEDF-6AF3-C792-D1F42F2883F3}"/>
              </a:ext>
            </a:extLst>
          </p:cNvPr>
          <p:cNvSpPr txBox="1"/>
          <p:nvPr/>
        </p:nvSpPr>
        <p:spPr>
          <a:xfrm>
            <a:off x="1165776" y="4346606"/>
            <a:ext cx="17061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команда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0069" y="394636"/>
            <a:ext cx="9135330" cy="623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873" y="548999"/>
            <a:ext cx="2389608" cy="161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967" y="2383777"/>
            <a:ext cx="2654689" cy="246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61650" y="1470510"/>
            <a:ext cx="2936763" cy="252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66325" y="4524246"/>
            <a:ext cx="1480814" cy="210525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4"/>
          <p:cNvSpPr/>
          <p:nvPr/>
        </p:nvSpPr>
        <p:spPr>
          <a:xfrm>
            <a:off x="2811059" y="95882"/>
            <a:ext cx="5237943" cy="1446550"/>
          </a:xfrm>
          <a:custGeom>
            <a:avLst/>
            <a:gdLst/>
            <a:ahLst/>
            <a:cxnLst/>
            <a:rect l="l" t="t" r="r" b="b"/>
            <a:pathLst>
              <a:path w="5237943" h="1446550" extrusionOk="0">
                <a:moveTo>
                  <a:pt x="0" y="0"/>
                </a:moveTo>
                <a:cubicBezTo>
                  <a:pt x="294868" y="10266"/>
                  <a:pt x="428586" y="3708"/>
                  <a:pt x="759502" y="0"/>
                </a:cubicBezTo>
                <a:cubicBezTo>
                  <a:pt x="1100271" y="-33514"/>
                  <a:pt x="1134601" y="283"/>
                  <a:pt x="1519003" y="0"/>
                </a:cubicBezTo>
                <a:cubicBezTo>
                  <a:pt x="1909913" y="-21088"/>
                  <a:pt x="1806049" y="-36744"/>
                  <a:pt x="2016608" y="0"/>
                </a:cubicBezTo>
                <a:cubicBezTo>
                  <a:pt x="2208129" y="-902"/>
                  <a:pt x="2586808" y="14731"/>
                  <a:pt x="2776110" y="0"/>
                </a:cubicBezTo>
                <a:cubicBezTo>
                  <a:pt x="3006434" y="-18379"/>
                  <a:pt x="3208693" y="33494"/>
                  <a:pt x="3326094" y="0"/>
                </a:cubicBezTo>
                <a:cubicBezTo>
                  <a:pt x="3420448" y="-11740"/>
                  <a:pt x="3656341" y="30679"/>
                  <a:pt x="3876078" y="0"/>
                </a:cubicBezTo>
                <a:cubicBezTo>
                  <a:pt x="4108845" y="12427"/>
                  <a:pt x="4272916" y="-8930"/>
                  <a:pt x="4530821" y="0"/>
                </a:cubicBezTo>
                <a:cubicBezTo>
                  <a:pt x="4755844" y="-20292"/>
                  <a:pt x="5046110" y="-23098"/>
                  <a:pt x="5237943" y="0"/>
                </a:cubicBezTo>
                <a:cubicBezTo>
                  <a:pt x="5217450" y="222881"/>
                  <a:pt x="5246535" y="330537"/>
                  <a:pt x="5237943" y="438787"/>
                </a:cubicBezTo>
                <a:cubicBezTo>
                  <a:pt x="5200575" y="550656"/>
                  <a:pt x="5225802" y="776564"/>
                  <a:pt x="5237943" y="935436"/>
                </a:cubicBezTo>
                <a:cubicBezTo>
                  <a:pt x="5266533" y="1106631"/>
                  <a:pt x="5248421" y="1332578"/>
                  <a:pt x="5237943" y="1446550"/>
                </a:cubicBezTo>
                <a:cubicBezTo>
                  <a:pt x="5044022" y="1452565"/>
                  <a:pt x="4919300" y="1474931"/>
                  <a:pt x="4740338" y="1446550"/>
                </a:cubicBezTo>
                <a:cubicBezTo>
                  <a:pt x="4564379" y="1420623"/>
                  <a:pt x="4364124" y="1410453"/>
                  <a:pt x="4033216" y="1446550"/>
                </a:cubicBezTo>
                <a:cubicBezTo>
                  <a:pt x="3742419" y="1477179"/>
                  <a:pt x="3768088" y="1443491"/>
                  <a:pt x="3535612" y="1446550"/>
                </a:cubicBezTo>
                <a:cubicBezTo>
                  <a:pt x="3322872" y="1480122"/>
                  <a:pt x="3028383" y="1386087"/>
                  <a:pt x="2880869" y="1446550"/>
                </a:cubicBezTo>
                <a:cubicBezTo>
                  <a:pt x="2754595" y="1476044"/>
                  <a:pt x="2466872" y="1455510"/>
                  <a:pt x="2330885" y="1446550"/>
                </a:cubicBezTo>
                <a:cubicBezTo>
                  <a:pt x="2241236" y="1447946"/>
                  <a:pt x="2130666" y="1430184"/>
                  <a:pt x="1984395" y="1446550"/>
                </a:cubicBezTo>
                <a:cubicBezTo>
                  <a:pt x="1838124" y="1462917"/>
                  <a:pt x="1801112" y="1454797"/>
                  <a:pt x="1623762" y="1446550"/>
                </a:cubicBezTo>
                <a:cubicBezTo>
                  <a:pt x="1476660" y="1448162"/>
                  <a:pt x="1300485" y="1445048"/>
                  <a:pt x="1073778" y="1446550"/>
                </a:cubicBezTo>
                <a:cubicBezTo>
                  <a:pt x="877232" y="1422641"/>
                  <a:pt x="320079" y="1465337"/>
                  <a:pt x="0" y="1446550"/>
                </a:cubicBezTo>
                <a:cubicBezTo>
                  <a:pt x="39555" y="1331593"/>
                  <a:pt x="13671" y="1100502"/>
                  <a:pt x="0" y="949901"/>
                </a:cubicBezTo>
                <a:cubicBezTo>
                  <a:pt x="-7213" y="780259"/>
                  <a:pt x="1400" y="708338"/>
                  <a:pt x="0" y="453252"/>
                </a:cubicBezTo>
                <a:cubicBezTo>
                  <a:pt x="-5659" y="198130"/>
                  <a:pt x="13991" y="12525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 путь к переменам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4"/>
          <p:cNvSpPr txBox="1"/>
          <p:nvPr/>
        </p:nvSpPr>
        <p:spPr>
          <a:xfrm>
            <a:off x="773880" y="4597816"/>
            <a:ext cx="144257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4"/>
          <p:cNvSpPr txBox="1"/>
          <p:nvPr/>
        </p:nvSpPr>
        <p:spPr>
          <a:xfrm>
            <a:off x="10118588" y="2383777"/>
            <a:ext cx="8018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4"/>
          <p:cNvSpPr txBox="1"/>
          <p:nvPr/>
        </p:nvSpPr>
        <p:spPr>
          <a:xfrm>
            <a:off x="10911040" y="4550105"/>
            <a:ext cx="9076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Риски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3598978" y="4338149"/>
            <a:ext cx="12873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Тактики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4"/>
          <p:cNvSpPr txBox="1"/>
          <p:nvPr/>
        </p:nvSpPr>
        <p:spPr>
          <a:xfrm>
            <a:off x="5549405" y="4338148"/>
            <a:ext cx="8338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Шаги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4"/>
          <p:cNvSpPr txBox="1"/>
          <p:nvPr/>
        </p:nvSpPr>
        <p:spPr>
          <a:xfrm>
            <a:off x="1859386" y="2412068"/>
            <a:ext cx="248081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Информационный посыл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4"/>
          <p:cNvSpPr txBox="1"/>
          <p:nvPr/>
        </p:nvSpPr>
        <p:spPr>
          <a:xfrm>
            <a:off x="1019159" y="1282005"/>
            <a:ext cx="119629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Кто мы?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4"/>
          <p:cNvSpPr txBox="1"/>
          <p:nvPr/>
        </p:nvSpPr>
        <p:spPr>
          <a:xfrm>
            <a:off x="11052703" y="1745526"/>
            <a:ext cx="10415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Сроки</a:t>
            </a: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9D386A-D8DB-A2EF-6806-07F6A5A461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716" y="5395548"/>
            <a:ext cx="2295139" cy="1152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EF2EC7-13CE-88A9-5FD4-EF0C21863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1412" y="503664"/>
            <a:ext cx="1830494" cy="13375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"/>
          <p:cNvSpPr/>
          <p:nvPr/>
        </p:nvSpPr>
        <p:spPr>
          <a:xfrm>
            <a:off x="1157415" y="887593"/>
            <a:ext cx="987067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шагов на пути к переменам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5"/>
          <p:cNvSpPr/>
          <p:nvPr/>
        </p:nvSpPr>
        <p:spPr>
          <a:xfrm>
            <a:off x="6790958" y="1984701"/>
            <a:ext cx="5009156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40000" marR="0" lvl="0" indent="-54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sv-S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Вовлеченные люди</a:t>
            </a:r>
            <a:endParaRPr lang="sv-SE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0000" marR="0" lvl="0" indent="-54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r>
              <a:rPr lang="sv-S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Тактики и действия</a:t>
            </a:r>
            <a:endParaRPr lang="sv-SE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0000" marR="0" lvl="0" indent="-54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r>
              <a:rPr lang="sv-S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Информационный </a:t>
            </a:r>
            <a:endParaRPr lang="sv-SE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0000" marR="0" lvl="0" indent="-54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посыл</a:t>
            </a:r>
            <a:endParaRPr lang="sv-SE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0000" marR="0" lvl="0" indent="-54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</a:t>
            </a:r>
            <a:r>
              <a:rPr lang="sv-S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Шаги</a:t>
            </a:r>
            <a:endParaRPr lang="sv-SE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0000" marR="0" lvl="0" indent="-54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Риски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1157414" y="1984701"/>
            <a:ext cx="5633544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40000" marR="0" lvl="0" indent="-54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Творцы перемен </a:t>
            </a:r>
            <a:endParaRPr sz="3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40000" marR="0" lvl="0" indent="-54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Основная проблема</a:t>
            </a:r>
            <a:endParaRPr sz="3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40000" marR="0" lvl="0" indent="-54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 spc="-5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Проблемные отношения, </a:t>
            </a:r>
            <a:r>
              <a:rPr lang="ru-RU" sz="3600" spc="-3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поведение и правила</a:t>
            </a:r>
            <a:endParaRPr lang="sv-SE" spc="-3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marR="0" lvl="0" indent="-54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Цель </a:t>
            </a:r>
            <a:endParaRPr sz="3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40000" marR="0" lvl="0" indent="-54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ru-RU" sz="3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Желаемое отношение,</a:t>
            </a:r>
            <a:r>
              <a:rPr lang="sv-SE" sz="3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поведение и правила</a:t>
            </a:r>
            <a:endParaRPr sz="3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"/>
          <p:cNvSpPr txBox="1"/>
          <p:nvPr/>
        </p:nvSpPr>
        <p:spPr>
          <a:xfrm>
            <a:off x="0" y="917528"/>
            <a:ext cx="12192000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 хорошо поработали и мы будем рады видеть вас снова!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v-SE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Тема следующей сессии:  </a:t>
            </a:r>
            <a:b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Наш путь к переменам (продолжение)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481" y="4335223"/>
            <a:ext cx="1777037" cy="1795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1168527" y="1610290"/>
            <a:ext cx="8010208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такое план действий и почему он так важен? 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193" y="895657"/>
            <a:ext cx="9159274" cy="480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0739">
            <a:off x="1937396" y="4193394"/>
            <a:ext cx="1024455" cy="112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193" y="895657"/>
            <a:ext cx="9159274" cy="480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0739">
            <a:off x="1937396" y="4193394"/>
            <a:ext cx="1024455" cy="1125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/>
          <p:nvPr/>
        </p:nvSpPr>
        <p:spPr>
          <a:xfrm>
            <a:off x="1168527" y="1610290"/>
            <a:ext cx="80102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 путь к переменам 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193" y="895657"/>
            <a:ext cx="9159274" cy="480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"/>
          <p:cNvSpPr/>
          <p:nvPr/>
        </p:nvSpPr>
        <p:spPr>
          <a:xfrm>
            <a:off x="1168527" y="1610290"/>
            <a:ext cx="80102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Кто мы?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6" descr="En bild som visar text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8527" y="2824569"/>
            <a:ext cx="2906299" cy="1967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193" y="895657"/>
            <a:ext cx="9159274" cy="480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 descr="En bild som visar text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065" y="2495326"/>
            <a:ext cx="4066304" cy="275238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 txBox="1"/>
          <p:nvPr/>
        </p:nvSpPr>
        <p:spPr>
          <a:xfrm>
            <a:off x="1672716" y="3416105"/>
            <a:ext cx="291004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Молодежная </a:t>
            </a:r>
            <a:endParaRPr lang="sv-SE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 друзей из разных религиозных сообществ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1168527" y="1610290"/>
            <a:ext cx="80102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Кто мы?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149" y="977640"/>
            <a:ext cx="7173793" cy="490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334" y="977640"/>
            <a:ext cx="3249895" cy="301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/>
          <p:nvPr/>
        </p:nvSpPr>
        <p:spPr>
          <a:xfrm>
            <a:off x="931335" y="4394833"/>
            <a:ext cx="277183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149" y="977640"/>
            <a:ext cx="7173793" cy="490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9"/>
          <p:cNvSpPr txBox="1"/>
          <p:nvPr/>
        </p:nvSpPr>
        <p:spPr>
          <a:xfrm>
            <a:off x="1646578" y="3781769"/>
            <a:ext cx="18401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1357670" y="4221169"/>
            <a:ext cx="241793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детей нет друзей из других религиозных сообществ.</a:t>
            </a:r>
            <a:endParaRPr dirty="0"/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334" y="977640"/>
            <a:ext cx="3249895" cy="3011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879760-8d42-4139-817b-a85748325e78">
      <Terms xmlns="http://schemas.microsoft.com/office/infopath/2007/PartnerControls"/>
    </lcf76f155ced4ddcb4097134ff3c332f>
    <_x00c5_r xmlns="27879760-8d42-4139-817b-a85748325e78">2021</_x00c5_r>
    <TaxCatchAll xmlns="007ce96f-f6e4-41e9-bbc1-3453ece26c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E88F79-4189-4C58-8212-EC258C13B6B2}"/>
</file>

<file path=customXml/itemProps2.xml><?xml version="1.0" encoding="utf-8"?>
<ds:datastoreItem xmlns:ds="http://schemas.openxmlformats.org/officeDocument/2006/customXml" ds:itemID="{B0A74955-0624-4E31-B52A-303AE6FC410C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27879760-8d42-4139-817b-a85748325e78"/>
    <ds:schemaRef ds:uri="http://schemas.microsoft.com/office/2006/documentManagement/types"/>
    <ds:schemaRef ds:uri="007ce96f-f6e4-41e9-bbc1-3453ece26c5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04FB6C4-2651-42EA-83E4-6305A5C4E4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1423</Words>
  <Application>Microsoft Office PowerPoint</Application>
  <PresentationFormat>Широкоэкранный</PresentationFormat>
  <Paragraphs>278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Noto Sans Symbols</vt:lpstr>
      <vt:lpstr>Times New Roman</vt:lpstr>
      <vt:lpstr>FORBTema2</vt:lpstr>
      <vt:lpstr>Anpassad formgivning</vt:lpstr>
      <vt:lpstr>1_Anpassad formgivning</vt:lpstr>
      <vt:lpstr>4_FORBTema2</vt:lpstr>
      <vt:lpstr>3_FORBTema2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FORB Learning Platform;Katherine.Cash@smc.global</dc:creator>
  <cp:lastModifiedBy>Admin</cp:lastModifiedBy>
  <cp:revision>8</cp:revision>
  <dcterms:created xsi:type="dcterms:W3CDTF">2021-06-24T12:01:27Z</dcterms:created>
  <dcterms:modified xsi:type="dcterms:W3CDTF">2023-09-30T06:34:36Z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