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5"/>
  </p:notesMasterIdLst>
  <p:handoutMasterIdLst>
    <p:handoutMasterId r:id="rId36"/>
  </p:handoutMasterIdLst>
  <p:sldIdLst>
    <p:sldId id="256" r:id="rId9"/>
    <p:sldId id="373" r:id="rId10"/>
    <p:sldId id="353"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392"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2"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 clrIdx="9">
    <p:extLst>
      <p:ext uri="{19B8F6BF-5375-455C-9EA6-DF929625EA0E}">
        <p15:presenceInfo xmlns:p15="http://schemas.microsoft.com/office/powerpoint/2012/main" userId="S::katherine.cash_smc.global#ext#@stefanusalliansen.onmicrosoft.com::c8443033-ba39-4d66-bc55-3451e72e1980" providerId="AD"/>
      </p:ext>
    </p:extLst>
  </p:cmAuthor>
  <p:cmAuthor id="4" name="Viktoria Myrén" initials="VM [4]" lastIdx="1" clrIdx="3"/>
  <p:cmAuthor id="11" name="Katherine Cash" initials="KC [2]" lastIdx="33" clrIdx="10">
    <p:extLst>
      <p:ext uri="{19B8F6BF-5375-455C-9EA6-DF929625EA0E}">
        <p15:presenceInfo xmlns:p15="http://schemas.microsoft.com/office/powerpoint/2012/main" userId="S::Katherine.Cash@smc.global::f7797b46-2b2d-4b8f-b225-8c373fe2af75"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5BFF8-F183-459C-9350-C57D103D89CF}" v="34" dt="2026-04-13T07:59:52.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41141" autoAdjust="0"/>
  </p:normalViewPr>
  <p:slideViewPr>
    <p:cSldViewPr snapToGrid="0">
      <p:cViewPr varScale="1">
        <p:scale>
          <a:sx n="45" d="100"/>
          <a:sy n="45" d="100"/>
        </p:scale>
        <p:origin x="2748" y="54"/>
      </p:cViewPr>
      <p:guideLst>
        <p:guide orient="horz" pos="2160"/>
        <p:guide pos="3863"/>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dirty="0"/>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2026-04-13</a:t>
            </a:fld>
            <a:endParaRPr lang="en-GB" dirty="0"/>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Dhibaatooyinka noocan oo kale ah waxay leeyihiin arrimo kala duwan oo salka ku haya oo gacan ka geysta. Arrimahan hoose waxaa ka mid noqon kara:</a:t>
            </a: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so-SO" sz="1200" kern="1200" dirty="0">
                <a:solidFill>
                  <a:schemeClr val="tx1"/>
                </a:solidFill>
                <a:effectLst/>
                <a:latin typeface="+mn-lt"/>
                <a:ea typeface="+mn-ea"/>
                <a:cs typeface="+mn-cs"/>
              </a:rPr>
              <a:t>dabeecadaha dhibaatada leh ee dadku leeyihiin,</a:t>
            </a: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so-SO" sz="1200" kern="1200" dirty="0">
                <a:solidFill>
                  <a:schemeClr val="tx1"/>
                </a:solidFill>
                <a:effectLst/>
                <a:latin typeface="+mn-lt"/>
                <a:ea typeface="+mn-ea"/>
                <a:cs typeface="+mn-cs"/>
              </a:rPr>
              <a:t>dhaqamada dhibaatada leh – waxyaabaha dadku sameeyaan</a:t>
            </a: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so-SO" sz="1200" kern="1200" dirty="0">
                <a:solidFill>
                  <a:schemeClr val="tx1"/>
                </a:solidFill>
                <a:effectLst/>
                <a:latin typeface="+mn-lt"/>
                <a:ea typeface="+mn-ea"/>
                <a:cs typeface="+mn-cs"/>
              </a:rPr>
              <a:t>ama sharciyada, xeerarka, ama siyaasadaha dhibaatada leh.</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Isku jirka, dabeecadahan, dhaqamadan iyo xeerarkan ayaa dhibaatada abuura. Haddaba, marka la eego dhibaatada aan aqoonsannay, waa maxay dabeecadaha, dhaqamada ama xeerarka gaarka ah ee aan rabno in aan beddelno?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932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Marka laga hadlayo tusaalaheena, waxaa laga yaabaa in aan dhahno 'Waalidiintu waxay leeyihiin aragtiyo taban oo ku saabsan carruurta oo saaxiibo ka ah bulshooyin kale', ama 'Dugsiga wuxuu u dulqaadanayaa cagajugleynta carruurta ka soo jeeda bulshooyinka diimaha kala duwan' ama 'Hoggaamiye diimeed oo maxalli ah ayaa leh saaxiibtinimada carruurta ka soo jeeda bulshooyinka kala duwan waa in aan la oggolaan'. Kuwani waa dabeecado, dhaqamo iyo xeerar gacan ka geysta dhibaatadeenna.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71351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MEESHEENA UGU DAMBEYSA</a:t>
            </a:r>
            <a:br>
              <a:rPr lang="en-GB"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Marka aan safar u galno in aan isbeddel sameyno, waa muhiim in la ogaado meesha aan rabno in aan gaarno!</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Qeexidda meesha aan u soconno waa mid adag. Dhammaanteen waxaan rabnaa in aan ku gaarno nabad, caddaalad iyo takoor la'aan! Laakiin waxaan u baahan nahay in aan si cad oo macquul ah u eegno waxa aan ku gaari karno waqti gaar ah.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20319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Tusaale ahaan, yoolkeena wuxuu noqon karaa in 'Carruurtu ay saaxiibo ka sameystaan bulshooyinka kale ee diimaha'. Hadafkaas awgeed, waxaan ka fikiri karnaa dabeecadaha, dhaqamada ama qawaaniinta gaarka ah ee aan rabno in aan aragno halkii ay ka ahaan lahaayeen kuwii hore iyo kuwa xun.</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Tusaale ahaan: 'Waalidiintu waxay dhiirigeliyaan carruurta in ay saaxiibo ka sameystaan bulshooyinka kale ee diimaha', ama 'Dugsiyada si firfircoon ayay wax uga qabtaa cagajuglaynta', ama 'Hoggaamiyayaasha diimaha waxay dhiirrigeliyaan saaxiibtinimada bulshooyinka dhexdooda'.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4560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Sida aad arki karto, dhibaatadeenna iyo yoolalkeennu waxa ay la mid yihiin muuqaalo muraayad ah oo midba midka kale ka muuqdo.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Dhibaatada iyo yoolku waxa ay qeexayaan qaab-dhismeedka safarkeenna isbeddelka. Xaggee ka bilaabmaa geeddi-socodka isbeddelku xaggeese ayaan rabnaa in uu hoggaamiyo?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61153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1" kern="1200" dirty="0">
                <a:solidFill>
                  <a:schemeClr val="tx1"/>
                </a:solidFill>
                <a:effectLst/>
                <a:latin typeface="+mn-lt"/>
                <a:ea typeface="+mn-ea"/>
                <a:cs typeface="+mn-cs"/>
              </a:rPr>
              <a:t>DADKA AAN KULA KULANNO JIDKA</a:t>
            </a:r>
            <a:endParaRPr lang="sv-SE" sz="1200" b="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Safar dheer, waxaa laga yaabaa in aan la kulanno dad badan – asxaabteena safarka ah oo isku jiho u socda, saraakiisha tigidhada ee na baaraya, ama dad sameeya jidgooyooyin naga joojiya ama naga leexiya waddada. Haddaba, yaa la kulmi doonaa safarkeenna?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426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noProof="0" dirty="0">
                <a:solidFill>
                  <a:schemeClr val="tx1"/>
                </a:solidFill>
                <a:effectLst/>
                <a:latin typeface="+mn-lt"/>
                <a:ea typeface="+mn-ea"/>
                <a:cs typeface="+mn-cs"/>
              </a:rPr>
              <a:t>Waxaa jiri doona:</a:t>
            </a:r>
          </a:p>
          <a:p>
            <a:pPr marL="171450" indent="-171450">
              <a:buFont typeface="Arial" panose="020B0604020202020204" pitchFamily="34" charset="0"/>
              <a:buChar char="•"/>
            </a:pPr>
            <a:r>
              <a:rPr lang="so-SO" sz="1200" kern="1200" noProof="0" dirty="0">
                <a:solidFill>
                  <a:schemeClr val="tx1"/>
                </a:solidFill>
                <a:effectLst/>
                <a:latin typeface="+mn-lt"/>
                <a:ea typeface="+mn-ea"/>
                <a:cs typeface="+mn-cs"/>
              </a:rPr>
              <a:t>dadka ay dhibaatadu saameysey (carruurta kiiskeenna)</a:t>
            </a:r>
          </a:p>
          <a:p>
            <a:pPr marL="171450" indent="-171450">
              <a:buFont typeface="Arial" panose="020B0604020202020204" pitchFamily="34" charset="0"/>
              <a:buChar char="•"/>
            </a:pPr>
            <a:r>
              <a:rPr lang="so-SO" sz="1200" kern="1200" noProof="0" dirty="0">
                <a:solidFill>
                  <a:schemeClr val="tx1"/>
                </a:solidFill>
                <a:effectLst/>
                <a:latin typeface="+mn-lt"/>
                <a:ea typeface="+mn-ea"/>
                <a:cs typeface="+mn-cs"/>
              </a:rPr>
              <a:t>dadka awoodda u leh inay wax ka qabtaan dhibaatada (guddiga dugsiga iyo shaqaalaha, waalidiinta iyo hoggaamiyeyaasha diinta, tusaale ahaan).</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9875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Waxaa sidoo kale jiri kara: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dadka safarka ah, dadka nala wadaaga yoolkeenna oo naga caawin kara waddada. Tusaalaheena, xulafadeennu waxay noqon karaan gole diimeed oo maxalli ah.</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ama dad ka soo horjeeda yoolkeenna oo isku daya in ay naga hor istaagaan. Waxaa laga yaabaa in ay tahay saameyn aan dulqaad laheyn oo baraha bulshada ah oo ku dhex jira bulshadeenna.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2568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Marka aan qoreyno qorshe hawleed, waxaa wanaagsan in la fikiro cidda ay yihiin dadkan, ururada iyo hay'adahan, si aan maskaxda ugu hayno markaan dooranno xeeladaheena oo aan qorsheyno ficilladeenna.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Yaa naga caawin kara in aan isbeddel sameyno? Yaa u baahan in aan ka dhaadhicino – maxaase? Intaa waxaa dheer, yaa isku dayi kara in uu hor istaago isbeddelka?</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74575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DOORASHADA WADADA</a:t>
            </a:r>
            <a:br>
              <a:rPr lang="nb-NO"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Badanaa waxaa jira qaabab badan oo kala duwan oo looga gudbi karo A ilaa B – waddooyin iyo qaabab gaadiid oo kala duwan. Haddaba, waddo noocee ah ayaan mari doonnaa?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Waddadeenna waxaa go'aamiya xeeladaha aan isticmaalno. Xusuusnow, waxaa jira 15 xeeladood oo kala duwan oo laga dooran karo – laga bilaabo dhisidda wacyigelinta, ilaa u doodista, ilaa diiwaangelinta xadgudubyada. Waxaan horey u soo saarnay fikrado badan oo ficil ah oo loogu talagalay isticmaalka xeeladahaan! Halkan ayaad ka isticmaali kartaa kuwan!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15288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o-SO" i="1" noProof="0" dirty="0"/>
              <a:t>Soo bandhig boggan inta lagu jiro furitaanka layliga</a:t>
            </a:r>
            <a:r>
              <a:rPr lang="so-SO" i="1" kern="1200" noProof="0" dirty="0">
                <a:effectLst/>
              </a:rPr>
              <a:t>.</a:t>
            </a:r>
            <a:endParaRPr lang="so-SO" noProof="0"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dirty="0"/>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dirty="0"/>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Tusaale ahaan, miyaan diiradda saari doonnaa beddelka maskaxda carruurta annagoo sameyneyna koox kubadda cagta oo diimaha kala duwan oo ka kooban ama diiwaangelin ku sameynayna dhacdooyinka cagajuglaynta iyo tan u isticmaalno si aan ugu doodno in guddiga dugsigu uu tallaabo u qaado? Mise abuurista dhiirigelin macallimiinta si ay u horumariyaan xiriir wanaagsan iyaga oo abaalmarin u sameynaya macallinka ugu fiican ee dhiirrigeliya kala duwanaanshaha oo xaqiijiya ixtiraamka fasalka dhexdiisa? Mise ku qancinta hoggaamiyeyaasha diinta in ay dhiirrigeliyaan saaxiibtinimada diimaha kala duwan? Ama isku darka kuwan?</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Waxaa jira waxyaabo badan oo kala duwan oo aan sameyn karno. Dhammaantood ma wada qaban karno, laakiin waxaa laga yaabaa in aan u baahanno in aan sameyno wax ka badan hal shay haddii aan guuleysan doonno. Tusaale ahaan, ma jiri doonto wax faa'iido ah oo ku saabsan bilaabista koox kubadda cagta ah haddii hoggaamiyeyaasha diinta ee muhiimka ah ay cambaareeyaan oo aysan cidna ku dhiiran in ay timaaddo. Qorshayaasha waxqabadka ee guuleysta badanaa waxay ka kooban yihiin dhowr xeeladood oo kala duwan laakiin is-waafaqsan.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29244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TALLAABOOYINKA SAFARKA</a:t>
            </a:r>
            <a:br>
              <a:rPr lang="en-GB"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Mar haddii aan go'aansanno xeeladaha aan isticmaalno, waxaan ka fikirnaa SIDA loo isticmaalo.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Tallaabooyinkee la taaban karo ayaan u baahanahay in aan qaadno sideen u kala horreysiin karnaa? Yaa sameyn doona maxay iyo goorma xeelad kasta oo aan doorannay? Sideen ugu dhaqaaqi doonnaa abaabulka iyo xayeysiinta kooxda kubadda cagta ama aan u sameyn doonnaa sahanka? Yaa la hadli doona hoggaamiyeyaasha diinta?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217882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FARRIINTA</a:t>
            </a:r>
            <a:br>
              <a:rPr lang="nb-NO" sz="1200"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Intaa waxaa dheer, marka aan la hadalno dadka, waxaan u baahanahay in aan ka fikirno waxa aan dhihi doonno. Noocee macluumaad ama dood ah ayaa ku qancin kara xulafada suurtagalka ah in ay nagu soo biiraan ama ay dadka ku qanciyaan in ay beddelaan dabeecadahooda ama dhaqankooda? Maxaa ku qancin doona dadka awoodda leh in ay wax qabtaan? Ma jiraan qaabab lagu qaabeeyo fariinteena si aan uga fogaano mucaaradka?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Tusaale ahaan, waalidiintu waxay u baahan karaan in ay maqlaan faa'iidooyinka dhisidda xiriirka bulshooyinka mustaqbalka carruurtooda, iyo sidoo kale macluumaad wax ku ool ah oo u xaqiijinaya in carruurtoodu ay ammaan ahaan doonaan oo si fiican loo daryeeli doono kooxda kubadda cagta.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Golaha diimaha ee maxalliga ah ayaa laga yaabaa in ay xiiseynayaan in ay maqlaan sida aan uga qeyb qaadan doonno dadka waaweyn ee ka kala socda bulshooyinka kala duwan in ay hoggaamiyaan kooxda kubadda cagta.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Guddiga dugsigana waxaa laga yaabaa in lagu dhiirrigeliyo in ay maqlaan sida loo isticmaali karo siyaasad ka-hortagga u xoogsheegashada si loo xoojiyo sumcadda dugsiga.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450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CAQABADAHA IYO KHATARAHA</a:t>
            </a:r>
            <a:endParaRPr lang="sv-SE" sz="1200" b="1"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Safar dheer oo adag, dadka safarka ah waxay la kulmi karaan caqabado, khataro iyo duufaanno ay u baahan yihiin in ay ka fogaadaan ama ay ka gudbaan si ay u gaaraan meesha ay u socdaan. Dhammaan hababka isbeddelka waxaa ku jira caqabado iyo khataro. Waxay kaa caawinaysaa haddii aan hore u fikirno, aan dooranno waddo ammaan ah intii suurtagal ah oo aan qorsheynno sida aan wax uga qabanno xaalado kala duwan oo soo bixi kara.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Markaa, waa maxay caqabadaha iyo khataraha aan la kulmi karno haddii aan qaadno tallaabooyinka aan saadaalinay? Ma jiraan wax ka mid ah tallaabooyinka aad khatar u ah oo ma jiraan siyaabo aan ku yareyn karno khataraha?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Tusaale ahaan: Xaaladaha qaarkood, kor u qaadista kooxda kubadda cagta ee diimaha kala duwan ee idaacadda maxalliga ah waxay soo jiidan kartaa dareen aan loo baahneyn oo ka imanaya kooxo aan dulqaad laheyn oo laga yaabo in ay abaabulaan mucaarad. Waxaa laga yaabaa in aan rabno in aan si aamusnaan ah u bilowno oo aan dhisno taageero bulsho.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86809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GABAGABO</a:t>
            </a:r>
            <a:r>
              <a:rPr lang="en-GB"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Hadda waxaan ka shaqeynay geeddi-socodka sameynta qorshe hawleed. Safarkeenna isbeddelka waxaan u aqoonsannay sidaan: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Meesha aan ka bilaabayno – dhibaatada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Meesha aan u soconno – yoolka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Dadka aan la kulmi doono inta aan jidka ku jirno – asxaabta, kuwa ka soo horjeeda iyo dadka aan rabno in aan saameyn ku yeelanno si uun.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Waddada – xeeladaha aan isticmaali doonno iyo tallaabooyinka la taaban karo ee aan u baahan nahay in aan qaadno si aan hore ugu soconno.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Waxaan sidoo kale ka fikirnay farriinteenna iyo khataraha aan la kulmi karno inta aan jidka ku jirno.</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Habkan waxaa loo isticmaali karaa in lagu abuuro qorshe hawleed fudud ama qoto dheer oo loogu talagalay nooc kasta oo xeelad ah oo aad rabto in aad isticmaasho.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Haddaba, hadda waa waqtigii aad adigu isku dayi lahayd – sameynta qorshe hawleed oo aad ku fulin karto dhibaatada aad rabto in aad wax ka qabato!</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52200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noProof="0" dirty="0"/>
              <a:t>Shaqada Kooxda</a:t>
            </a:r>
            <a:r>
              <a:rPr lang="so-SO" b="1" kern="1200" noProof="0" dirty="0">
                <a:effectLst/>
              </a:rPr>
              <a:t>: </a:t>
            </a:r>
            <a:r>
              <a:rPr lang="so-SO" b="1" noProof="0" dirty="0"/>
              <a:t>Safarkeenna Isbeddelka</a:t>
            </a:r>
            <a:endParaRPr lang="so-SO" noProof="0" dirty="0"/>
          </a:p>
          <a:p>
            <a:br>
              <a:rPr lang="so-SO" sz="1200" kern="1200" noProof="0" dirty="0">
                <a:effectLst/>
                <a:cs typeface="+mn-lt"/>
              </a:rPr>
            </a:br>
            <a:r>
              <a:rPr lang="so-SO" i="1" noProof="0" dirty="0"/>
              <a:t>Soo bandhig layliga adigoo adeegsanaya bogagga </a:t>
            </a:r>
            <a:r>
              <a:rPr lang="so-SO" i="1" kern="1200" noProof="0" dirty="0">
                <a:effectLst/>
              </a:rPr>
              <a:t>24 </a:t>
            </a:r>
            <a:r>
              <a:rPr lang="so-SO" i="1" noProof="0" dirty="0"/>
              <a:t>iyo</a:t>
            </a:r>
            <a:r>
              <a:rPr lang="so-SO" i="1" kern="1200" noProof="0" dirty="0">
                <a:effectLst/>
              </a:rPr>
              <a:t> 25.</a:t>
            </a:r>
            <a:endParaRPr lang="so-SO" kern="1200" noProof="0" dirty="0">
              <a:effectLst/>
            </a:endParaRPr>
          </a:p>
          <a:p>
            <a:r>
              <a:rPr lang="so-SO" sz="1200" i="1" kern="1200" noProof="0" dirty="0">
                <a:solidFill>
                  <a:schemeClr val="tx1"/>
                </a:solidFill>
                <a:effectLst/>
                <a:latin typeface="+mn-lt"/>
                <a:ea typeface="+mn-ea"/>
                <a:cs typeface="+mn-cs"/>
              </a:rPr>
              <a:t> </a:t>
            </a:r>
            <a:endParaRPr lang="so-SO" sz="1200" kern="1200" noProof="0" dirty="0">
              <a:solidFill>
                <a:schemeClr val="tx1"/>
              </a:solidFill>
              <a:effectLst/>
              <a:latin typeface="+mn-lt"/>
              <a:ea typeface="+mn-ea"/>
              <a:cs typeface="+mn-cs"/>
            </a:endParaRPr>
          </a:p>
          <a:p>
            <a:r>
              <a:rPr lang="so-SO" i="1" noProof="0" dirty="0"/>
              <a:t>Mar kale tusi bogga 24 oo sharax waxyaabaha soo socda:</a:t>
            </a:r>
            <a:endParaRPr lang="so-SO" i="1" noProof="0" dirty="0">
              <a:ea typeface="Calibri"/>
              <a:cs typeface="Calibri"/>
            </a:endParaRPr>
          </a:p>
          <a:p>
            <a:r>
              <a:rPr lang="so-SO" noProof="0" dirty="0"/>
              <a:t>Horraantii kulanka, waxaan doorannay dhibaatooyin waxaana u qeybinnay kooxo. Hadda koox kastaa waxay isku dayi doontaa in ay samayso qorshe hawleed si ay wax uga qabato dhibaatadooda, iyagoo adeegsanaya qaabka 'Safarkeena isbeddelka' ee aan ka maqalnay kulanka.</a:t>
            </a:r>
          </a:p>
          <a:p>
            <a:r>
              <a:rPr lang="so-SO" noProof="0" dirty="0"/>
              <a:t>Qorshayaashan hawleed waxay noqon karaan qorshayaal dhab ah, oo aan rabno inaan hirgelinno ka dib tababarka, ama ku dhaqanka qorshayaasha hawleed ee naga caawiya inaan horumarinno xirfadaha qorshaynta hawleed ee aan isticmaali karno hadhow.</a:t>
            </a:r>
          </a:p>
          <a:p>
            <a:r>
              <a:rPr lang="so-SO" noProof="0" dirty="0"/>
              <a:t>Miisaska kooxda, waxaad ka heli doontaa warqad jaantus dheer oo rogrogmi kara oo aad ku sawiri karto oo aad ku qori karto safarkaaga isbeddelka. Waxa kale oo aad ka heli doontaa nuqullo ka mid ah qaabka 'Safarkeenna isbeddelka' si uu kaaga caawiyo iyo qoraal ahaan oo aad guriga u qaadan karto.</a:t>
            </a:r>
          </a:p>
          <a:p>
            <a:r>
              <a:rPr lang="so-SO" noProof="0" dirty="0"/>
              <a:t>Hawlgalkaagu waa inaad abuurto qorshe hawleed si aad wax uga qabato dhibaatada kooxdaada ee ku yaal xaashidaada jaantuska rogrogmi karta, adoo adeegsanaya qeybaha kala duwan ee qaabka safarka isbeddelka. Waxaad heli doontaa inta ka hartay kulankan iyo qeybta ugu horreysa ee kulanka xiga si aad tan u sameyso - taasi waa wadarta guud ee saacad.</a:t>
            </a:r>
            <a:endParaRPr lang="so-SO" noProof="0" dirty="0">
              <a:ea typeface="Calibri"/>
              <a:cs typeface="Calibri"/>
            </a:endParaRPr>
          </a:p>
          <a:p>
            <a:endParaRPr lang="so-SO" noProof="0" dirty="0"/>
          </a:p>
          <a:p>
            <a:r>
              <a:rPr lang="so-SO" i="1" noProof="0" dirty="0"/>
              <a:t>Tusi Page 25 adigoo sharraxaya waxyaabaha soo socda:</a:t>
            </a:r>
            <a:endParaRPr lang="so-SO" i="1" noProof="0" dirty="0">
              <a:ea typeface="Calibri"/>
              <a:cs typeface="Calibri"/>
            </a:endParaRPr>
          </a:p>
          <a:p>
            <a:r>
              <a:rPr lang="so-SO" noProof="0" dirty="0"/>
              <a:t>Tallaabooyinka la qaadayo si aad u sameyso qorshahaaga waa sidan soo socota:</a:t>
            </a:r>
            <a:endParaRPr lang="so-SO" noProof="0" dirty="0">
              <a:ea typeface="Calibri"/>
              <a:cs typeface="Calibri"/>
            </a:endParaRPr>
          </a:p>
          <a:p>
            <a:pPr marL="342900" indent="-342900">
              <a:buAutoNum type="arabicPeriod"/>
            </a:pPr>
            <a:r>
              <a:rPr lang="so-SO" noProof="0" dirty="0"/>
              <a:t>Go'aanso cidda ay yihiin kuwa wax beddelaya: waa kuma kooxda dadka ama ururka ee fulin doona qorshaha?</a:t>
            </a:r>
            <a:endParaRPr lang="so-SO" noProof="0" dirty="0">
              <a:ea typeface="Calibri"/>
              <a:cs typeface="Calibri"/>
            </a:endParaRPr>
          </a:p>
          <a:p>
            <a:pPr marL="342900" indent="-342900">
              <a:buAutoNum type="arabicPeriod"/>
            </a:pPr>
            <a:r>
              <a:rPr lang="so-SO" noProof="0" dirty="0"/>
              <a:t>Qor dhibaatada ugu weyn ee kooxdaadu siisay shaqada.</a:t>
            </a:r>
            <a:endParaRPr lang="so-SO" noProof="0" dirty="0">
              <a:ea typeface="Calibri"/>
              <a:cs typeface="Calibri"/>
            </a:endParaRPr>
          </a:p>
          <a:p>
            <a:pPr marL="342900" indent="-342900">
              <a:buAutoNum type="arabicPeriod"/>
            </a:pPr>
            <a:r>
              <a:rPr lang="so-SO" noProof="0" dirty="0"/>
              <a:t>Aqoonso dabeecadaha, dhaqamada ama xeerarka la taaban karo ee aad rabto inaad beddesho.</a:t>
            </a:r>
            <a:endParaRPr lang="so-SO" noProof="0" dirty="0">
              <a:ea typeface="Calibri"/>
              <a:cs typeface="Calibri"/>
            </a:endParaRPr>
          </a:p>
          <a:p>
            <a:pPr marL="342900" indent="-342900">
              <a:buAutoNum type="arabicPeriod"/>
            </a:pPr>
            <a:r>
              <a:rPr lang="so-SO" noProof="0" dirty="0"/>
              <a:t>Abuur yool aad ku milicsato dhibaatadaada.</a:t>
            </a:r>
            <a:endParaRPr lang="so-SO" noProof="0" dirty="0">
              <a:ea typeface="Calibri"/>
              <a:cs typeface="Calibri"/>
            </a:endParaRPr>
          </a:p>
          <a:p>
            <a:pPr marL="342900" indent="-342900">
              <a:buAutoNum type="arabicPeriod"/>
            </a:pPr>
            <a:r>
              <a:rPr lang="so-SO" noProof="0" dirty="0"/>
              <a:t>Aqoonso dabeecadaha, dhaqamada iyo xeerarka la rabo.</a:t>
            </a:r>
            <a:endParaRPr lang="so-SO" noProof="0" dirty="0">
              <a:ea typeface="Calibri"/>
              <a:cs typeface="Calibri"/>
            </a:endParaRPr>
          </a:p>
          <a:p>
            <a:pPr marL="342900" indent="-342900">
              <a:buAutoNum type="arabicPeriod"/>
            </a:pPr>
            <a:r>
              <a:rPr lang="so-SO" noProof="0" dirty="0"/>
              <a:t>Ku dar 'dadka' kale ee ku lug leh - dadka ay saameysay, dadka, ururada ama mas'uuliyiinta qeyb ka ah dhibaatada ama awoodda ay wax ku beddeli karaan.</a:t>
            </a:r>
            <a:endParaRPr lang="so-SO" noProof="0" dirty="0">
              <a:ea typeface="Calibri"/>
              <a:cs typeface="Calibri"/>
            </a:endParaRPr>
          </a:p>
          <a:p>
            <a:pPr marL="342900" indent="-342900">
              <a:buAutoNum type="arabicPeriod"/>
            </a:pPr>
            <a:r>
              <a:rPr lang="so-SO" noProof="0" dirty="0"/>
              <a:t>Dooro oo ku dar xeeladahaaga iyo hawlaha ugu muhiimsan ee loo baahan yahay si loo gaaro yoolka.</a:t>
            </a:r>
          </a:p>
          <a:p>
            <a:pPr marL="342900" indent="-342900">
              <a:buAutoNum type="arabicPeriod"/>
            </a:pPr>
            <a:r>
              <a:rPr lang="so-SO" noProof="0" dirty="0"/>
              <a:t>Aqoonso dhowr tallaabo oo muhiim ah oo wax ku ool ah oo loo baahan yahay si loo hirgeliyo hawlahan.</a:t>
            </a:r>
          </a:p>
          <a:p>
            <a:pPr marL="342900" indent="-342900">
              <a:buAutoNum type="arabicPeriod"/>
            </a:pPr>
            <a:r>
              <a:rPr lang="so-SO" noProof="0" dirty="0"/>
              <a:t>Oo aqoonso waxa ay yihiin fariimahaaga dadka kala duwan ee ku lug leh. Doodo noocee ah ayaa qancin doona?</a:t>
            </a:r>
            <a:endParaRPr lang="so-SO" noProof="0" dirty="0">
              <a:ea typeface="Calibri"/>
              <a:cs typeface="Calibri"/>
            </a:endParaRPr>
          </a:p>
          <a:p>
            <a:pPr marL="342900" indent="-342900">
              <a:buAutoNum type="arabicPeriod"/>
            </a:pPr>
            <a:r>
              <a:rPr lang="so-SO" noProof="0" dirty="0"/>
              <a:t>Ugu dambayntiina ka fikir khataraha aad la kulmi karto inta aad jidka ku jirto.</a:t>
            </a:r>
            <a:br>
              <a:rPr lang="so-SO" noProof="0" dirty="0">
                <a:cs typeface="+mn-lt"/>
              </a:rPr>
            </a:br>
            <a:endParaRPr lang="so-SO" noProof="0" dirty="0"/>
          </a:p>
          <a:p>
            <a:r>
              <a:rPr lang="so-SO" noProof="0" dirty="0"/>
              <a:t>Uma baahnid inaad wax ku sameyso sidan, laakiin waxay u badan tahay inay waxtar leedahay!</a:t>
            </a:r>
            <a:br>
              <a:rPr lang="so-SO" noProof="0" dirty="0">
                <a:cs typeface="+mn-lt"/>
              </a:rPr>
            </a:br>
            <a:br>
              <a:rPr lang="so-SO" noProof="0" dirty="0">
                <a:cs typeface="+mn-lt"/>
              </a:rPr>
            </a:br>
            <a:r>
              <a:rPr lang="so-SO" i="1" noProof="0" dirty="0"/>
              <a:t>Xooga saar waxyaabaha soo socda:</a:t>
            </a:r>
            <a:br>
              <a:rPr lang="so-SO" noProof="0" dirty="0">
                <a:cs typeface="+mn-lt"/>
              </a:rPr>
            </a:br>
            <a:r>
              <a:rPr lang="so-SO" noProof="0" dirty="0"/>
              <a:t>Way suurtogal noqon lahayd in waqti dheer lagu qaato ka fikirka su'aal kasta, laakiin ujeeddada layligani waa in la abuuro 'lafaha' qorshaha - sawirka weyn, kaas oo aan ka fikiri karno oo aan horumarin karno waqti dambe haddii aan go'aansanno inaan hirgelinno.</a:t>
            </a:r>
            <a:br>
              <a:rPr lang="so-SO" noProof="0" dirty="0">
                <a:cs typeface="+mn-lt"/>
              </a:rPr>
            </a:br>
            <a:r>
              <a:rPr lang="so-SO" noProof="0" dirty="0"/>
              <a:t>Ujeeddadaadu waa inaad ku qaadato qiyaastii 8 daqiiqo qeyb kasta! Xusuusnow tani waa fikrad maskaxeed oo ku saabsan qorshe qallafsan! Qor fikradahaaga iyo fikradahaaga iskiis ah oo ha ku bixin waqti aad si taxaddar leh u samayso waxyaabaha - jumlad keliya oo si qumman loo qaabeeyey ama dhowr dhibcood ayaa ku filan. Ha iloobin fikradaha ficilka ee aan ku hayno jaantusyada rogrogmada! Malaha waxaad u isticmaali kartaa mid ama laba ka mid ah qorshahaaga.</a:t>
            </a:r>
            <a:endParaRPr lang="so-SO" noProof="0" dirty="0">
              <a:ea typeface="Calibri"/>
              <a:cs typeface="Calibri"/>
            </a:endParaRPr>
          </a:p>
          <a:p>
            <a:pPr marL="342900" indent="-342900">
              <a:buAutoNum type="arabicPeriod"/>
            </a:pPr>
            <a:endParaRPr lang="en-GB" dirty="0">
              <a:ea typeface="Calibri"/>
              <a:cs typeface="Calibri"/>
            </a:endParaRPr>
          </a:p>
          <a:p>
            <a:endParaRPr lang="en-GB" dirty="0">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26</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71199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o-SO" i="1" noProof="0" dirty="0"/>
              <a:t>Bogagga 3-24</a:t>
            </a:r>
            <a:r>
              <a:rPr lang="so-SO" i="1" kern="1200" noProof="0" dirty="0">
                <a:effectLst/>
              </a:rPr>
              <a:t> </a:t>
            </a:r>
            <a:r>
              <a:rPr lang="so-SO" i="1" noProof="0" dirty="0"/>
              <a:t>waxa ay muujinayaan bandhigga kulanka 8aad.</a:t>
            </a:r>
            <a:endParaRPr lang="so-SO" noProof="0" dirty="0"/>
          </a:p>
          <a:p>
            <a:endParaRPr lang="so-SO" sz="1200" b="1" i="1" kern="1200" dirty="0">
              <a:solidFill>
                <a:schemeClr val="tx1"/>
              </a:solidFill>
              <a:effectLst/>
              <a:latin typeface="+mn-lt"/>
              <a:ea typeface="+mn-ea"/>
              <a:cs typeface="+mn-cs"/>
            </a:endParaRPr>
          </a:p>
          <a:p>
            <a:r>
              <a:rPr lang="so-SO" sz="1200" b="1" i="0" kern="1200" dirty="0">
                <a:solidFill>
                  <a:schemeClr val="tx1"/>
                </a:solidFill>
                <a:effectLst/>
                <a:latin typeface="+mn-lt"/>
                <a:ea typeface="+mn-ea"/>
                <a:cs typeface="+mn-cs"/>
              </a:rPr>
              <a:t>Soo bandhigid: </a:t>
            </a:r>
            <a:r>
              <a:rPr lang="so-SO" sz="1200" b="1" kern="1200" dirty="0">
                <a:solidFill>
                  <a:schemeClr val="tx1"/>
                </a:solidFill>
                <a:effectLst/>
                <a:latin typeface="+mn-lt"/>
                <a:ea typeface="+mn-ea"/>
                <a:cs typeface="+mn-cs"/>
              </a:rPr>
              <a:t>Safarkeenna Isbeddelka </a:t>
            </a:r>
            <a:br>
              <a:rPr lang="so-SO" sz="1200" kern="1200" dirty="0">
                <a:effectLst/>
                <a:cs typeface="+mn-lt"/>
              </a:rPr>
            </a:br>
            <a:r>
              <a:rPr lang="so-SO" sz="1200" i="1" kern="1200" dirty="0">
                <a:solidFill>
                  <a:schemeClr val="tx1"/>
                </a:solidFill>
                <a:effectLst/>
                <a:latin typeface="+mn-lt"/>
                <a:ea typeface="+mn-ea"/>
                <a:cs typeface="+mn-cs"/>
              </a:rPr>
              <a:t> </a:t>
            </a:r>
            <a:endParaRPr lang="so-SO"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Haddaba, waa maxay qorshe hawleed, muxuuse muhiim u yahay? Qorshe hawleedku waa qorshe loogu talagalay SIDA aan rabno in aan ka gaarno meesha aan joogno, meesha aan rabno in aan gaarno.</a:t>
            </a:r>
          </a:p>
          <a:p>
            <a:r>
              <a:rPr lang="so-SO" sz="1200" kern="1200" dirty="0">
                <a:solidFill>
                  <a:schemeClr val="tx1"/>
                </a:solidFill>
                <a:effectLst/>
                <a:latin typeface="+mn-lt"/>
                <a:ea typeface="+mn-ea"/>
                <a:cs typeface="+mn-cs"/>
              </a:rPr>
              <a:t>Haddii aan safar dheer ku jirno, waa fikrad wanaagsan in aan yeelanno khariidad iyo qorshe ku saabsan sida aan u safri doonno. Waxaa laga yaabaa in aan u lugeyno boosteejada baska, aan raacno bas ka dibna tareen, ka dibna aan kireysanno gaari si aan ugu wadno meesha aan u soconno! </a:t>
            </a:r>
          </a:p>
          <a:p>
            <a:r>
              <a:rPr lang="so-SO" sz="1200" kern="1200" dirty="0">
                <a:solidFill>
                  <a:schemeClr val="tx1"/>
                </a:solidFill>
                <a:effectLst/>
                <a:latin typeface="+mn-lt"/>
                <a:ea typeface="+mn-ea"/>
                <a:cs typeface="+mn-cs"/>
              </a:rPr>
              <a:t>Haddii aan lahayn khariidad iyo qorshe, waxaa laga yaabaa in aanan gaarin meesha aan u soconno, ama waxay nagu qaadan kartaa waqti dheer in aan halkaas ku gaarno.</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dirty="0"/>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noProof="0" dirty="0"/>
              <a:t>Qorshe hawleedku wuxuu la mid yahay khariidad iyo qorshe safar – wuxuu khariideeyaa tallaabooyinka aan qorsheyneyno in aan qaadno si aan u gaarno yoolkeenna, wuxuuna naga caawiyaa in aan noqonno kuwo istaraatiiji ah oo ula kac ah.</a:t>
            </a:r>
          </a:p>
          <a:p>
            <a:r>
              <a:rPr lang="so-SO" noProof="0" dirty="0"/>
              <a:t>Dhammaanteen waxaan sameynaa qorshayaal hawleed. Mararka qaarkood aad bay u fudud yihiin, waxay ku dhow yihiin kuwo dabiici ah, waxaana ku xasuusannaa madaxeena. Laakiin dhibaatooyinka adag, sida waxyaabaha aan hore u sameynin iyo waxyaabaha aan koox ahaan u sameyno, waxaan u baahan nahay in aan si taxaddar leh u qorsheyno oo aan qorno qorshayaasheenna si qof walba uu u xasuusto.</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dirty="0"/>
          </a:p>
        </p:txBody>
      </p:sp>
    </p:spTree>
    <p:extLst>
      <p:ext uri="{BB962C8B-B14F-4D97-AF65-F5344CB8AC3E}">
        <p14:creationId xmlns:p14="http://schemas.microsoft.com/office/powerpoint/2010/main" val="26722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Inta ka hartay bandhiggan, waxaan ku baran doonnaa sida loo isticmaalo qalab muuqaal ah oo fudud oo loo yaqaan 'Safarkeenna Isbeddelka' si loo sameeyo  qorshe hawleed.</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dirty="0"/>
          </a:p>
        </p:txBody>
      </p:sp>
    </p:spTree>
    <p:extLst>
      <p:ext uri="{BB962C8B-B14F-4D97-AF65-F5344CB8AC3E}">
        <p14:creationId xmlns:p14="http://schemas.microsoft.com/office/powerpoint/2010/main" val="32323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noProof="0" dirty="0"/>
              <a:t>DADKA SAFARKA AH</a:t>
            </a:r>
            <a:br>
              <a:rPr lang="so-SO" noProof="0" dirty="0">
                <a:cs typeface="+mn-lt"/>
              </a:rPr>
            </a:br>
            <a:r>
              <a:rPr lang="so-SO" noProof="0" dirty="0"/>
              <a:t>Marka aan sameyno qorshe hawleed oo loogu tala galay safar si aan isbeddel u sameyno, su'aasha ugu horreysa waa 'yaanu nahay annagu?'</a:t>
            </a:r>
          </a:p>
          <a:p>
            <a:r>
              <a:rPr lang="so-SO" noProof="0" dirty="0"/>
              <a:t>Waa kuma socotada, safar u socda si ay isbeddel u sameeyaan? Sida dadka qaar ay u socdaan halka kuwa kalena ay wadi karaan ama ay raaci karaan diyaarad, annaga oo ah shakhsiyaad, kooxo ama ururo waxaan leenahay fursado, awoodo iyo daciifnimo kala duwan waxaana wajaheynaa khataro kala duwan. Bilowgii weydiinta 'yaanu nahay annagu?' waxay naga caawineysaa in aan maskaxda ku hayno kuwan.</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dirty="0"/>
          </a:p>
        </p:txBody>
      </p:sp>
    </p:spTree>
    <p:extLst>
      <p:ext uri="{BB962C8B-B14F-4D97-AF65-F5344CB8AC3E}">
        <p14:creationId xmlns:p14="http://schemas.microsoft.com/office/powerpoint/2010/main" val="222736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noProof="0" dirty="0"/>
              <a:t>Aan sameeyno safar isbeddel male-awaal ah oo aan niraahno waxaan nahay saaxiibo dhalinyaro ah oo ka kala yimid bulshooyin diimeed oo kala duwan oo ku nool magaaladeenna.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dirty="0"/>
          </a:p>
        </p:txBody>
      </p:sp>
    </p:spTree>
    <p:extLst>
      <p:ext uri="{BB962C8B-B14F-4D97-AF65-F5344CB8AC3E}">
        <p14:creationId xmlns:p14="http://schemas.microsoft.com/office/powerpoint/2010/main" val="6305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noProof="0" dirty="0">
                <a:solidFill>
                  <a:schemeClr val="tx1"/>
                </a:solidFill>
                <a:effectLst/>
                <a:latin typeface="+mn-lt"/>
                <a:ea typeface="+mn-ea"/>
                <a:cs typeface="+mn-cs"/>
              </a:rPr>
              <a:t>BARTA AYNU KA BILAABEYNO</a:t>
            </a:r>
            <a:br>
              <a:rPr lang="so-SO" noProof="0" dirty="0">
                <a:cs typeface="+mn-lt"/>
              </a:rPr>
            </a:br>
            <a:r>
              <a:rPr lang="so-SO" noProof="0" dirty="0"/>
              <a:t>Marka aan qorsheyneyno safar, waxa ugu horreeya ee aan u baahan nahay in aan ogaano waa meesha aan ka bilaabayno. Safarka isbeddelku wuxuu ku bilaabmaa dhibaato, waxaana ku bilownaa qeexitaankeeda. Inta aan si gaar ah u qeexayno dhibaatadeenna, ayay u fududahay in la aqoonsado sida loo sameeyo isbeddel.</a:t>
            </a:r>
          </a:p>
          <a:p>
            <a:r>
              <a:rPr lang="en-GB" dirty="0"/>
              <a:t>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dirty="0"/>
          </a:p>
        </p:txBody>
      </p:sp>
    </p:spTree>
    <p:extLst>
      <p:ext uri="{BB962C8B-B14F-4D97-AF65-F5344CB8AC3E}">
        <p14:creationId xmlns:p14="http://schemas.microsoft.com/office/powerpoint/2010/main" val="34453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Markaa halkii aan ka dhihi laheyn dhibaatadu waa 'dulqaad la'aan', waxaa laga yaabaa in aan dhahno 'Carruurtu ma qabaan ​​​​saaxiibo ka socda bulshooyinka kale ee diimaha'. Tani waa natiijo iyo waxa sababta u ah dulqaad la'aanta joogtada ah.</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0097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41350D86-D745-4D0E-9ABF-9AF7C06D63D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69DBE517-CF7A-40FA-9446-721D09266BD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98255A6E-39BA-4A06-9619-433F1CBA72B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DC5F398-B41D-43B3-964C-BF4AC9DB901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B71DD5D4-127D-4013-8A0F-D76EC9769B7C}"/>
              </a:ext>
            </a:extLst>
          </p:cNvPr>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3" name="Rubrik 7">
            <a:extLst>
              <a:ext uri="{FF2B5EF4-FFF2-40B4-BE49-F238E27FC236}">
                <a16:creationId xmlns:a16="http://schemas.microsoft.com/office/drawing/2014/main" id="{7393BFB0-4742-4539-9D39-BAA57F6B1C6C}"/>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0E23EEC-BB22-42ED-BF0B-C7BD6AE918DD}"/>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7C029DC-CBA3-354F-B8EB-1EF18D23E6AA}"/>
              </a:ext>
            </a:extLst>
          </p:cNvPr>
          <p:cNvSpPr txBox="1"/>
          <p:nvPr/>
        </p:nvSpPr>
        <p:spPr>
          <a:xfrm>
            <a:off x="8955314" y="-290286"/>
            <a:ext cx="184731" cy="369332"/>
          </a:xfrm>
          <a:prstGeom prst="rect">
            <a:avLst/>
          </a:prstGeom>
          <a:noFill/>
        </p:spPr>
        <p:txBody>
          <a:bodyPr wrap="none" rtlCol="0">
            <a:spAutoFit/>
          </a:bodyPr>
          <a:lstStyle/>
          <a:p>
            <a:endParaRPr lang="so-SO" noProof="0" dirty="0"/>
          </a:p>
        </p:txBody>
      </p:sp>
      <p:pic>
        <p:nvPicPr>
          <p:cNvPr id="12" name="Bildobjekt 11">
            <a:extLst>
              <a:ext uri="{FF2B5EF4-FFF2-40B4-BE49-F238E27FC236}">
                <a16:creationId xmlns:a16="http://schemas.microsoft.com/office/drawing/2014/main" id="{55B979EC-4433-2345-BCBF-2749A927E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6" name="Bildobjekt 5">
            <a:extLst>
              <a:ext uri="{FF2B5EF4-FFF2-40B4-BE49-F238E27FC236}">
                <a16:creationId xmlns:a16="http://schemas.microsoft.com/office/drawing/2014/main" id="{F47A4F51-82F8-3F4D-ADDD-22CA7598E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3" name="textruta 2">
            <a:extLst>
              <a:ext uri="{FF2B5EF4-FFF2-40B4-BE49-F238E27FC236}">
                <a16:creationId xmlns:a16="http://schemas.microsoft.com/office/drawing/2014/main" id="{74BDB5AE-6109-1EFD-A88C-E6E87EDF8E5D}"/>
              </a:ext>
            </a:extLst>
          </p:cNvPr>
          <p:cNvSpPr txBox="1"/>
          <p:nvPr/>
        </p:nvSpPr>
        <p:spPr>
          <a:xfrm>
            <a:off x="0" y="1081464"/>
            <a:ext cx="12192000" cy="1929759"/>
          </a:xfrm>
          <a:prstGeom prst="rect">
            <a:avLst/>
          </a:prstGeom>
          <a:noFill/>
        </p:spPr>
        <p:txBody>
          <a:bodyPr wrap="square" lIns="91440" tIns="45720" rIns="91440" bIns="45720" rtlCol="0" anchor="t">
            <a:spAutoFit/>
          </a:bodyPr>
          <a:lstStyle/>
          <a:p>
            <a:pPr algn="ctr"/>
            <a:r>
              <a:rPr lang="so-SO" sz="5400" noProof="0" dirty="0">
                <a:solidFill>
                  <a:schemeClr val="tx1">
                    <a:lumMod val="65000"/>
                    <a:lumOff val="35000"/>
                  </a:schemeClr>
                </a:solidFill>
                <a:latin typeface="Calibri"/>
                <a:ea typeface="Calibri"/>
                <a:cs typeface="Calibri"/>
              </a:rPr>
              <a:t>Koorsada </a:t>
            </a:r>
            <a:r>
              <a:rPr lang="so-SO" sz="5400" b="1" noProof="0" dirty="0">
                <a:solidFill>
                  <a:schemeClr val="tx1">
                    <a:lumMod val="65000"/>
                    <a:lumOff val="35000"/>
                  </a:schemeClr>
                </a:solidFill>
                <a:latin typeface="Calibri"/>
                <a:ea typeface="Calibri"/>
                <a:cs typeface="Calibri"/>
              </a:rPr>
              <a:t>Isbeddel </a:t>
            </a:r>
            <a:br>
              <a:rPr lang="so-SO" sz="5400" b="1" noProof="0" dirty="0">
                <a:solidFill>
                  <a:schemeClr val="tx1">
                    <a:lumMod val="65000"/>
                    <a:lumOff val="35000"/>
                  </a:schemeClr>
                </a:solidFill>
                <a:latin typeface="Calibri"/>
                <a:ea typeface="Calibri"/>
                <a:cs typeface="Calibri"/>
              </a:rPr>
            </a:br>
            <a:r>
              <a:rPr lang="so-SO" sz="5400" b="1" noProof="0" dirty="0">
                <a:solidFill>
                  <a:schemeClr val="tx1">
                    <a:lumMod val="65000"/>
                    <a:lumOff val="35000"/>
                  </a:schemeClr>
                </a:solidFill>
                <a:latin typeface="Calibri"/>
                <a:ea typeface="Calibri"/>
                <a:cs typeface="Calibri"/>
              </a:rPr>
              <a:t>Sameeyayaasha </a:t>
            </a:r>
            <a:r>
              <a:rPr lang="so-SO" sz="5400" noProof="0" dirty="0">
                <a:solidFill>
                  <a:schemeClr val="tx1">
                    <a:lumMod val="65000"/>
                    <a:lumOff val="35000"/>
                  </a:schemeClr>
                </a:solidFill>
                <a:latin typeface="Calibri"/>
                <a:ea typeface="Calibri"/>
                <a:cs typeface="Calibri"/>
              </a:rPr>
              <a:t>Deegaanka</a:t>
            </a: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EB0803C1-35BC-4499-8062-F9E607693370}"/>
              </a:ext>
            </a:extLst>
          </p:cNvPr>
          <p:cNvGrpSpPr/>
          <p:nvPr/>
        </p:nvGrpSpPr>
        <p:grpSpPr>
          <a:xfrm>
            <a:off x="5187685" y="2737984"/>
            <a:ext cx="5020628" cy="3017282"/>
            <a:chOff x="6209637" y="3533478"/>
            <a:chExt cx="3545525" cy="2561234"/>
          </a:xfrm>
        </p:grpSpPr>
        <p:pic>
          <p:nvPicPr>
            <p:cNvPr id="6" name="Picture 17">
              <a:extLst>
                <a:ext uri="{FF2B5EF4-FFF2-40B4-BE49-F238E27FC236}">
                  <a16:creationId xmlns:a16="http://schemas.microsoft.com/office/drawing/2014/main" id="{416A6531-9147-434C-9FB9-B8C5E27F61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09637" y="3533478"/>
              <a:ext cx="3545525" cy="2561234"/>
            </a:xfrm>
            <a:prstGeom prst="rect">
              <a:avLst/>
            </a:prstGeom>
          </p:spPr>
        </p:pic>
        <p:sp>
          <p:nvSpPr>
            <p:cNvPr id="7" name="textruta 6">
              <a:extLst>
                <a:ext uri="{FF2B5EF4-FFF2-40B4-BE49-F238E27FC236}">
                  <a16:creationId xmlns:a16="http://schemas.microsoft.com/office/drawing/2014/main" id="{0D2ECF56-C542-49CC-A61C-FF671A1158E5}"/>
                </a:ext>
              </a:extLst>
            </p:cNvPr>
            <p:cNvSpPr txBox="1"/>
            <p:nvPr/>
          </p:nvSpPr>
          <p:spPr>
            <a:xfrm>
              <a:off x="7008268" y="3621948"/>
              <a:ext cx="2257959" cy="653144"/>
            </a:xfrm>
            <a:prstGeom prst="rect">
              <a:avLst/>
            </a:prstGeom>
            <a:noFill/>
          </p:spPr>
          <p:txBody>
            <a:bodyPr wrap="square" lIns="91440" tIns="45720" rIns="91440" bIns="45720" rtlCol="0" anchor="t">
              <a:spAutoFit/>
            </a:bodyPr>
            <a:lstStyle/>
            <a:p>
              <a:r>
                <a:rPr lang="so-SO" sz="4400" noProof="0" dirty="0">
                  <a:cs typeface="Calibri"/>
                </a:rPr>
                <a:t>D</a:t>
              </a:r>
              <a:r>
                <a:rPr lang="so-SO" sz="2400" noProof="0" dirty="0">
                  <a:cs typeface="Calibri"/>
                </a:rPr>
                <a:t>abeecadaha</a:t>
              </a:r>
              <a:endParaRPr lang="so-SO" sz="2400" noProof="0" dirty="0">
                <a:latin typeface="Calibri"/>
                <a:cs typeface="Calibri"/>
              </a:endParaRPr>
            </a:p>
          </p:txBody>
        </p:sp>
        <p:sp>
          <p:nvSpPr>
            <p:cNvPr id="8" name="textruta 7">
              <a:extLst>
                <a:ext uri="{FF2B5EF4-FFF2-40B4-BE49-F238E27FC236}">
                  <a16:creationId xmlns:a16="http://schemas.microsoft.com/office/drawing/2014/main" id="{3857BF30-20B8-4583-8905-2CB0E6D4F7A8}"/>
                </a:ext>
              </a:extLst>
            </p:cNvPr>
            <p:cNvSpPr txBox="1"/>
            <p:nvPr/>
          </p:nvSpPr>
          <p:spPr>
            <a:xfrm>
              <a:off x="7008268" y="5204059"/>
              <a:ext cx="2257959" cy="548641"/>
            </a:xfrm>
            <a:prstGeom prst="rect">
              <a:avLst/>
            </a:prstGeom>
            <a:noFill/>
          </p:spPr>
          <p:txBody>
            <a:bodyPr wrap="square" lIns="91440" tIns="45720" rIns="91440" bIns="45720" rtlCol="0" anchor="t">
              <a:spAutoFit/>
            </a:bodyPr>
            <a:lstStyle/>
            <a:p>
              <a:r>
                <a:rPr lang="so-SO" sz="3600" noProof="0" dirty="0">
                  <a:latin typeface="Calibri "/>
                  <a:cs typeface="Calibri"/>
                </a:rPr>
                <a:t>X</a:t>
              </a:r>
              <a:r>
                <a:rPr lang="so-SO" sz="2400" noProof="0" dirty="0">
                  <a:cs typeface="Calibri"/>
                </a:rPr>
                <a:t>eerarka</a:t>
              </a:r>
              <a:endParaRPr lang="so-SO" sz="2400" noProof="0" dirty="0">
                <a:latin typeface="Calibri"/>
                <a:cs typeface="Calibri"/>
              </a:endParaRPr>
            </a:p>
          </p:txBody>
        </p:sp>
        <p:sp>
          <p:nvSpPr>
            <p:cNvPr id="9" name="textruta 8">
              <a:extLst>
                <a:ext uri="{FF2B5EF4-FFF2-40B4-BE49-F238E27FC236}">
                  <a16:creationId xmlns:a16="http://schemas.microsoft.com/office/drawing/2014/main" id="{14A22E20-09E4-4CBB-AC23-DD47CC3351CD}"/>
                </a:ext>
              </a:extLst>
            </p:cNvPr>
            <p:cNvSpPr txBox="1"/>
            <p:nvPr/>
          </p:nvSpPr>
          <p:spPr>
            <a:xfrm>
              <a:off x="7008268" y="4367033"/>
              <a:ext cx="2433076" cy="653144"/>
            </a:xfrm>
            <a:prstGeom prst="rect">
              <a:avLst/>
            </a:prstGeom>
            <a:noFill/>
          </p:spPr>
          <p:txBody>
            <a:bodyPr wrap="square" lIns="91440" tIns="45720" rIns="91440" bIns="45720" rtlCol="0" anchor="t">
              <a:spAutoFit/>
            </a:bodyPr>
            <a:lstStyle/>
            <a:p>
              <a:r>
                <a:rPr lang="so-SO" sz="4400" noProof="0" dirty="0">
                  <a:cs typeface="Calibri"/>
                </a:rPr>
                <a:t>D</a:t>
              </a:r>
              <a:r>
                <a:rPr lang="so-SO" sz="2400" noProof="0" dirty="0">
                  <a:cs typeface="Calibri"/>
                </a:rPr>
                <a:t>haqamada</a:t>
              </a:r>
              <a:endParaRPr lang="so-SO" sz="2400" noProof="0" dirty="0">
                <a:latin typeface="Calibri"/>
                <a:cs typeface="Calibri"/>
              </a:endParaRPr>
            </a:p>
          </p:txBody>
        </p:sp>
      </p:grpSp>
      <p:pic>
        <p:nvPicPr>
          <p:cNvPr id="14" name="Picture 21">
            <a:extLst>
              <a:ext uri="{FF2B5EF4-FFF2-40B4-BE49-F238E27FC236}">
                <a16:creationId xmlns:a16="http://schemas.microsoft.com/office/drawing/2014/main" id="{95469816-BF58-9348-9815-9426E9BCB1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3" name="textruta 2">
            <a:extLst>
              <a:ext uri="{FF2B5EF4-FFF2-40B4-BE49-F238E27FC236}">
                <a16:creationId xmlns:a16="http://schemas.microsoft.com/office/drawing/2014/main" id="{1FBFEE95-9553-11C8-E3E3-21213D328834}"/>
              </a:ext>
            </a:extLst>
          </p:cNvPr>
          <p:cNvSpPr txBox="1"/>
          <p:nvPr/>
        </p:nvSpPr>
        <p:spPr>
          <a:xfrm>
            <a:off x="1582030" y="3781769"/>
            <a:ext cx="18401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000" b="1" noProof="0" dirty="0"/>
              <a:t>Dhibaato</a:t>
            </a:r>
            <a:endParaRPr lang="so-SO" sz="2000" b="1" noProof="0" dirty="0">
              <a:cs typeface="Calibri"/>
            </a:endParaRPr>
          </a:p>
        </p:txBody>
      </p:sp>
      <p:sp>
        <p:nvSpPr>
          <p:cNvPr id="4" name="textruta 3">
            <a:extLst>
              <a:ext uri="{FF2B5EF4-FFF2-40B4-BE49-F238E27FC236}">
                <a16:creationId xmlns:a16="http://schemas.microsoft.com/office/drawing/2014/main" id="{8A18C0D0-EF78-FBF0-6B44-03EC6BC1F8C4}"/>
              </a:ext>
            </a:extLst>
          </p:cNvPr>
          <p:cNvSpPr txBox="1"/>
          <p:nvPr/>
        </p:nvSpPr>
        <p:spPr>
          <a:xfrm>
            <a:off x="1293122" y="4221169"/>
            <a:ext cx="241793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noProof="0" dirty="0">
                <a:cs typeface="Calibri"/>
              </a:rPr>
              <a:t>Carruurtu ma qabaan ​​​​saaxiibo </a:t>
            </a:r>
            <a:br>
              <a:rPr lang="so-SO" noProof="0" dirty="0">
                <a:cs typeface="Calibri"/>
              </a:rPr>
            </a:br>
            <a:r>
              <a:rPr lang="so-SO" noProof="0" dirty="0">
                <a:cs typeface="Calibri"/>
              </a:rPr>
              <a:t>ka soo jeeda bulshooyinka kale </a:t>
            </a:r>
            <a:br>
              <a:rPr lang="so-SO" noProof="0" dirty="0">
                <a:cs typeface="Calibri"/>
              </a:rPr>
            </a:br>
            <a:r>
              <a:rPr lang="so-SO" noProof="0" dirty="0">
                <a:cs typeface="Calibri"/>
              </a:rPr>
              <a:t>ee diimaha.</a:t>
            </a:r>
            <a:endParaRPr lang="so-SO" noProof="0" dirty="0">
              <a:latin typeface="Calibri"/>
              <a:cs typeface="Calibri"/>
            </a:endParaRPr>
          </a:p>
        </p:txBody>
      </p:sp>
    </p:spTree>
    <p:extLst>
      <p:ext uri="{BB962C8B-B14F-4D97-AF65-F5344CB8AC3E}">
        <p14:creationId xmlns:p14="http://schemas.microsoft.com/office/powerpoint/2010/main" val="19987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95CC49A5-84AB-44FC-90C7-9EAD6186605D}"/>
              </a:ext>
            </a:extLst>
          </p:cNvPr>
          <p:cNvSpPr txBox="1"/>
          <p:nvPr/>
        </p:nvSpPr>
        <p:spPr>
          <a:xfrm>
            <a:off x="6376851" y="3028890"/>
            <a:ext cx="2534284" cy="400110"/>
          </a:xfrm>
          <a:prstGeom prst="rect">
            <a:avLst/>
          </a:prstGeom>
          <a:noFill/>
        </p:spPr>
        <p:txBody>
          <a:bodyPr wrap="none" lIns="91440" tIns="45720" rIns="91440" bIns="45720" rtlCol="0" anchor="t">
            <a:spAutoFit/>
          </a:bodyPr>
          <a:lstStyle/>
          <a:p>
            <a:r>
              <a:rPr lang="so-SO" sz="2000" noProof="0" dirty="0">
                <a:cs typeface="Calibri"/>
              </a:rPr>
              <a:t>Waalidiintu ka fikitay...</a:t>
            </a:r>
            <a:endParaRPr lang="so-SO" sz="2000" noProof="0" dirty="0">
              <a:latin typeface="Calibri"/>
              <a:cs typeface="Calibri"/>
            </a:endParaRPr>
          </a:p>
        </p:txBody>
      </p:sp>
      <p:sp>
        <p:nvSpPr>
          <p:cNvPr id="11" name="textruta 10">
            <a:extLst>
              <a:ext uri="{FF2B5EF4-FFF2-40B4-BE49-F238E27FC236}">
                <a16:creationId xmlns:a16="http://schemas.microsoft.com/office/drawing/2014/main" id="{B044F9D8-80C1-4FD3-9CB5-8511AD85A223}"/>
              </a:ext>
            </a:extLst>
          </p:cNvPr>
          <p:cNvSpPr txBox="1"/>
          <p:nvPr/>
        </p:nvSpPr>
        <p:spPr>
          <a:xfrm>
            <a:off x="6376851" y="4917747"/>
            <a:ext cx="3579121" cy="400110"/>
          </a:xfrm>
          <a:prstGeom prst="rect">
            <a:avLst/>
          </a:prstGeom>
          <a:noFill/>
        </p:spPr>
        <p:txBody>
          <a:bodyPr wrap="none" rtlCol="0">
            <a:spAutoFit/>
          </a:bodyPr>
          <a:lstStyle/>
          <a:p>
            <a:r>
              <a:rPr lang="so-SO" sz="2000" noProof="0" dirty="0">
                <a:cs typeface="Calibri"/>
              </a:rPr>
              <a:t>Hoggaamiyaha diinta ma ogola...</a:t>
            </a:r>
            <a:endParaRPr lang="so-SO" sz="2000" noProof="0" dirty="0">
              <a:latin typeface="Calibri"/>
              <a:cs typeface="Calibri"/>
            </a:endParaRPr>
          </a:p>
        </p:txBody>
      </p:sp>
      <p:sp>
        <p:nvSpPr>
          <p:cNvPr id="12" name="textruta 11">
            <a:extLst>
              <a:ext uri="{FF2B5EF4-FFF2-40B4-BE49-F238E27FC236}">
                <a16:creationId xmlns:a16="http://schemas.microsoft.com/office/drawing/2014/main" id="{7D349919-AF96-43B5-B3B1-B09B284D304F}"/>
              </a:ext>
            </a:extLst>
          </p:cNvPr>
          <p:cNvSpPr txBox="1"/>
          <p:nvPr/>
        </p:nvSpPr>
        <p:spPr>
          <a:xfrm>
            <a:off x="6376851" y="3956297"/>
            <a:ext cx="3543919" cy="400110"/>
          </a:xfrm>
          <a:prstGeom prst="rect">
            <a:avLst/>
          </a:prstGeom>
          <a:noFill/>
        </p:spPr>
        <p:txBody>
          <a:bodyPr wrap="none" rtlCol="0">
            <a:spAutoFit/>
          </a:bodyPr>
          <a:lstStyle/>
          <a:p>
            <a:r>
              <a:rPr lang="so-SO" sz="2000" noProof="0" dirty="0">
                <a:cs typeface="Calibri"/>
              </a:rPr>
              <a:t>Dugsigu wuu u dulqaadanayaa...</a:t>
            </a:r>
            <a:endParaRPr lang="so-SO" sz="2000" noProof="0" dirty="0">
              <a:latin typeface="Calibri"/>
              <a:cs typeface="Calibri"/>
            </a:endParaRPr>
          </a:p>
        </p:txBody>
      </p:sp>
      <p:pic>
        <p:nvPicPr>
          <p:cNvPr id="17" name="Picture 21">
            <a:extLst>
              <a:ext uri="{FF2B5EF4-FFF2-40B4-BE49-F238E27FC236}">
                <a16:creationId xmlns:a16="http://schemas.microsoft.com/office/drawing/2014/main" id="{EF09C7A7-E605-334D-83A7-BF2571102E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3" name="textruta 2">
            <a:extLst>
              <a:ext uri="{FF2B5EF4-FFF2-40B4-BE49-F238E27FC236}">
                <a16:creationId xmlns:a16="http://schemas.microsoft.com/office/drawing/2014/main" id="{67CACAA7-984A-9699-D97F-EC29C90B5C31}"/>
              </a:ext>
            </a:extLst>
          </p:cNvPr>
          <p:cNvSpPr txBox="1"/>
          <p:nvPr/>
        </p:nvSpPr>
        <p:spPr>
          <a:xfrm>
            <a:off x="1582030" y="3781769"/>
            <a:ext cx="18401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000" b="1" noProof="0" dirty="0"/>
              <a:t>Dhibaato</a:t>
            </a:r>
            <a:endParaRPr lang="so-SO" sz="2000" b="1" noProof="0" dirty="0">
              <a:cs typeface="Calibri"/>
            </a:endParaRPr>
          </a:p>
        </p:txBody>
      </p:sp>
      <p:sp>
        <p:nvSpPr>
          <p:cNvPr id="4" name="textruta 3">
            <a:extLst>
              <a:ext uri="{FF2B5EF4-FFF2-40B4-BE49-F238E27FC236}">
                <a16:creationId xmlns:a16="http://schemas.microsoft.com/office/drawing/2014/main" id="{BDC1D3A2-0A84-E89E-4AE5-61DCFF3D3331}"/>
              </a:ext>
            </a:extLst>
          </p:cNvPr>
          <p:cNvSpPr txBox="1"/>
          <p:nvPr/>
        </p:nvSpPr>
        <p:spPr>
          <a:xfrm>
            <a:off x="1293122" y="4221169"/>
            <a:ext cx="241793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noProof="0" dirty="0">
                <a:cs typeface="Calibri"/>
              </a:rPr>
              <a:t>Carruurtu ma qabaan ​​​​saaxiibo </a:t>
            </a:r>
            <a:br>
              <a:rPr lang="so-SO" noProof="0" dirty="0">
                <a:cs typeface="Calibri"/>
              </a:rPr>
            </a:br>
            <a:r>
              <a:rPr lang="so-SO" noProof="0" dirty="0">
                <a:cs typeface="Calibri"/>
              </a:rPr>
              <a:t>ka soo jeeda bulshooyinka kale </a:t>
            </a:r>
            <a:br>
              <a:rPr lang="so-SO" noProof="0" dirty="0">
                <a:cs typeface="Calibri"/>
              </a:rPr>
            </a:br>
            <a:r>
              <a:rPr lang="so-SO" noProof="0" dirty="0">
                <a:cs typeface="Calibri"/>
              </a:rPr>
              <a:t>ee diimaha.</a:t>
            </a:r>
            <a:endParaRPr lang="so-SO" noProof="0" dirty="0">
              <a:latin typeface="Calibri"/>
              <a:cs typeface="Calibri"/>
            </a:endParaRPr>
          </a:p>
        </p:txBody>
      </p:sp>
      <p:pic>
        <p:nvPicPr>
          <p:cNvPr id="5" name="Picture 17">
            <a:extLst>
              <a:ext uri="{FF2B5EF4-FFF2-40B4-BE49-F238E27FC236}">
                <a16:creationId xmlns:a16="http://schemas.microsoft.com/office/drawing/2014/main" id="{308C8914-AD5E-82EC-B257-B6655479EF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87685" y="2737984"/>
            <a:ext cx="5020628" cy="3017282"/>
          </a:xfrm>
          <a:prstGeom prst="rect">
            <a:avLst/>
          </a:prstGeom>
        </p:spPr>
      </p:pic>
      <p:sp>
        <p:nvSpPr>
          <p:cNvPr id="2" name="textruta 10">
            <a:extLst>
              <a:ext uri="{FF2B5EF4-FFF2-40B4-BE49-F238E27FC236}">
                <a16:creationId xmlns:a16="http://schemas.microsoft.com/office/drawing/2014/main" id="{B044F9D8-80C1-4FD3-9CB5-8511AD85A223}"/>
              </a:ext>
            </a:extLst>
          </p:cNvPr>
          <p:cNvSpPr txBox="1"/>
          <p:nvPr/>
        </p:nvSpPr>
        <p:spPr>
          <a:xfrm>
            <a:off x="6376851" y="4917747"/>
            <a:ext cx="35791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2000" noProof="0" dirty="0">
                <a:cs typeface="Calibri"/>
              </a:rPr>
              <a:t>Hoggaamiyaha diinta ma ogola...</a:t>
            </a:r>
            <a:endParaRPr lang="so-SO" sz="2000" noProof="0" dirty="0">
              <a:latin typeface="Calibri"/>
              <a:cs typeface="Calibri"/>
            </a:endParaRPr>
          </a:p>
        </p:txBody>
      </p:sp>
      <p:sp>
        <p:nvSpPr>
          <p:cNvPr id="6" name="textruta 11">
            <a:extLst>
              <a:ext uri="{FF2B5EF4-FFF2-40B4-BE49-F238E27FC236}">
                <a16:creationId xmlns:a16="http://schemas.microsoft.com/office/drawing/2014/main" id="{7D349919-AF96-43B5-B3B1-B09B284D304F}"/>
              </a:ext>
            </a:extLst>
          </p:cNvPr>
          <p:cNvSpPr txBox="1"/>
          <p:nvPr/>
        </p:nvSpPr>
        <p:spPr>
          <a:xfrm>
            <a:off x="6376851" y="3956297"/>
            <a:ext cx="354391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2000" noProof="0" dirty="0">
                <a:cs typeface="Calibri"/>
              </a:rPr>
              <a:t>Dugsigu wuu u dulqaadanayaa...</a:t>
            </a:r>
            <a:endParaRPr lang="so-SO" sz="2000" noProof="0" dirty="0">
              <a:latin typeface="Calibri"/>
              <a:cs typeface="Calibri"/>
            </a:endParaRPr>
          </a:p>
        </p:txBody>
      </p:sp>
      <p:sp>
        <p:nvSpPr>
          <p:cNvPr id="7" name="textruta 9">
            <a:extLst>
              <a:ext uri="{FF2B5EF4-FFF2-40B4-BE49-F238E27FC236}">
                <a16:creationId xmlns:a16="http://schemas.microsoft.com/office/drawing/2014/main" id="{95CC49A5-84AB-44FC-90C7-9EAD6186605D}"/>
              </a:ext>
            </a:extLst>
          </p:cNvPr>
          <p:cNvSpPr txBox="1"/>
          <p:nvPr/>
        </p:nvSpPr>
        <p:spPr>
          <a:xfrm>
            <a:off x="6376851" y="3028890"/>
            <a:ext cx="2534284" cy="40011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2000" noProof="0" dirty="0">
                <a:cs typeface="Calibri"/>
              </a:rPr>
              <a:t>Waalidiintu ka fikitay...</a:t>
            </a:r>
            <a:endParaRPr lang="so-SO" sz="2000" noProof="0" dirty="0">
              <a:latin typeface="Calibri"/>
              <a:cs typeface="Calibri"/>
            </a:endParaRPr>
          </a:p>
        </p:txBody>
      </p:sp>
    </p:spTree>
    <p:extLst>
      <p:ext uri="{BB962C8B-B14F-4D97-AF65-F5344CB8AC3E}">
        <p14:creationId xmlns:p14="http://schemas.microsoft.com/office/powerpoint/2010/main" val="279612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4">
            <a:extLst>
              <a:ext uri="{FF2B5EF4-FFF2-40B4-BE49-F238E27FC236}">
                <a16:creationId xmlns:a16="http://schemas.microsoft.com/office/drawing/2014/main" id="{B37CB7A5-21E7-431D-B054-8546ED4D44D0}"/>
              </a:ext>
            </a:extLst>
          </p:cNvPr>
          <p:cNvPicPr>
            <a:picLocks noChangeAspect="1"/>
          </p:cNvPicPr>
          <p:nvPr/>
        </p:nvPicPr>
        <p:blipFill>
          <a:blip r:embed="rId3"/>
          <a:stretch>
            <a:fillRect/>
          </a:stretch>
        </p:blipFill>
        <p:spPr>
          <a:xfrm>
            <a:off x="3985847" y="1203551"/>
            <a:ext cx="7302096" cy="4990405"/>
          </a:xfrm>
          <a:prstGeom prst="rect">
            <a:avLst/>
          </a:prstGeom>
        </p:spPr>
      </p:pic>
      <p:pic>
        <p:nvPicPr>
          <p:cNvPr id="4" name="Picture 21">
            <a:extLst>
              <a:ext uri="{FF2B5EF4-FFF2-40B4-BE49-F238E27FC236}">
                <a16:creationId xmlns:a16="http://schemas.microsoft.com/office/drawing/2014/main" id="{F15DBB5D-F441-4C7F-ADDC-1DEF020B5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2" y="976613"/>
            <a:ext cx="3249895" cy="3011938"/>
          </a:xfrm>
          <a:prstGeom prst="rect">
            <a:avLst/>
          </a:prstGeom>
        </p:spPr>
      </p:pic>
      <p:pic>
        <p:nvPicPr>
          <p:cNvPr id="5" name="Picture 17">
            <a:extLst>
              <a:ext uri="{FF2B5EF4-FFF2-40B4-BE49-F238E27FC236}">
                <a16:creationId xmlns:a16="http://schemas.microsoft.com/office/drawing/2014/main" id="{897D5B89-8979-4A13-AB0C-F9CDE92995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4956" y="4500082"/>
            <a:ext cx="2199079" cy="1321596"/>
          </a:xfrm>
          <a:prstGeom prst="rect">
            <a:avLst/>
          </a:prstGeom>
        </p:spPr>
      </p:pic>
      <p:pic>
        <p:nvPicPr>
          <p:cNvPr id="6" name="Bildobjekt 5">
            <a:extLst>
              <a:ext uri="{FF2B5EF4-FFF2-40B4-BE49-F238E27FC236}">
                <a16:creationId xmlns:a16="http://schemas.microsoft.com/office/drawing/2014/main" id="{6EECCBA0-B706-44C5-B66F-FE0EAC907B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4725" y="2258359"/>
            <a:ext cx="1338394" cy="661733"/>
          </a:xfrm>
          <a:prstGeom prst="rect">
            <a:avLst/>
          </a:prstGeom>
        </p:spPr>
      </p:pic>
      <p:sp>
        <p:nvSpPr>
          <p:cNvPr id="7" name="textruta 6">
            <a:extLst>
              <a:ext uri="{FF2B5EF4-FFF2-40B4-BE49-F238E27FC236}">
                <a16:creationId xmlns:a16="http://schemas.microsoft.com/office/drawing/2014/main" id="{79E0CF2B-FEDB-4EBE-95E3-E3F46250FCB6}"/>
              </a:ext>
            </a:extLst>
          </p:cNvPr>
          <p:cNvSpPr txBox="1"/>
          <p:nvPr/>
        </p:nvSpPr>
        <p:spPr>
          <a:xfrm>
            <a:off x="9673420" y="2741705"/>
            <a:ext cx="882229" cy="400110"/>
          </a:xfrm>
          <a:prstGeom prst="rect">
            <a:avLst/>
          </a:prstGeom>
          <a:noFill/>
        </p:spPr>
        <p:txBody>
          <a:bodyPr wrap="none" rtlCol="0">
            <a:spAutoFit/>
          </a:bodyPr>
          <a:lstStyle/>
          <a:p>
            <a:r>
              <a:rPr lang="so-SO" sz="2000" b="1" noProof="0" dirty="0"/>
              <a:t>Yoolka</a:t>
            </a:r>
          </a:p>
        </p:txBody>
      </p:sp>
      <p:sp>
        <p:nvSpPr>
          <p:cNvPr id="8" name="textruta 7">
            <a:extLst>
              <a:ext uri="{FF2B5EF4-FFF2-40B4-BE49-F238E27FC236}">
                <a16:creationId xmlns:a16="http://schemas.microsoft.com/office/drawing/2014/main" id="{C9FD7C6A-DAAE-448A-9935-21A49A860EBB}"/>
              </a:ext>
            </a:extLst>
          </p:cNvPr>
          <p:cNvSpPr txBox="1"/>
          <p:nvPr/>
        </p:nvSpPr>
        <p:spPr>
          <a:xfrm>
            <a:off x="10644462" y="2294224"/>
            <a:ext cx="1460326" cy="461665"/>
          </a:xfrm>
          <a:prstGeom prst="rect">
            <a:avLst/>
          </a:prstGeom>
          <a:noFill/>
        </p:spPr>
        <p:txBody>
          <a:bodyPr wrap="square" lIns="91440" tIns="45720" rIns="91440" bIns="45720" rtlCol="0" anchor="t">
            <a:spAutoFit/>
          </a:bodyPr>
          <a:lstStyle/>
          <a:p>
            <a:pPr algn="ctr"/>
            <a:r>
              <a:rPr lang="so-SO" sz="1200" noProof="0" dirty="0">
                <a:cs typeface="Calibri"/>
              </a:rPr>
              <a:t>Sannadka</a:t>
            </a:r>
          </a:p>
          <a:p>
            <a:pPr algn="ctr"/>
            <a:r>
              <a:rPr lang="so-SO" sz="1200" noProof="0" dirty="0">
                <a:cs typeface="Calibri"/>
              </a:rPr>
              <a:t>soo socda</a:t>
            </a:r>
            <a:endParaRPr lang="so-SO" sz="1200" noProof="0" dirty="0">
              <a:latin typeface="Calibri"/>
              <a:cs typeface="Calibri"/>
            </a:endParaRPr>
          </a:p>
        </p:txBody>
      </p:sp>
      <p:sp>
        <p:nvSpPr>
          <p:cNvPr id="9" name="textruta 8">
            <a:extLst>
              <a:ext uri="{FF2B5EF4-FFF2-40B4-BE49-F238E27FC236}">
                <a16:creationId xmlns:a16="http://schemas.microsoft.com/office/drawing/2014/main" id="{E852D1F1-7095-434C-90AA-42FFE188C2A6}"/>
              </a:ext>
            </a:extLst>
          </p:cNvPr>
          <p:cNvSpPr txBox="1"/>
          <p:nvPr/>
        </p:nvSpPr>
        <p:spPr>
          <a:xfrm>
            <a:off x="1582030" y="3781769"/>
            <a:ext cx="18401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000" b="1" noProof="0" dirty="0"/>
              <a:t>Dhibaato</a:t>
            </a:r>
            <a:endParaRPr lang="so-SO" sz="2000" b="1" noProof="0" dirty="0">
              <a:cs typeface="Calibri"/>
            </a:endParaRPr>
          </a:p>
        </p:txBody>
      </p:sp>
    </p:spTree>
    <p:extLst>
      <p:ext uri="{BB962C8B-B14F-4D97-AF65-F5344CB8AC3E}">
        <p14:creationId xmlns:p14="http://schemas.microsoft.com/office/powerpoint/2010/main" val="8248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6FA6FE1-9EC0-41B3-85C9-4D16E71609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0435" y="919873"/>
            <a:ext cx="5502805" cy="5502805"/>
          </a:xfrm>
          <a:prstGeom prst="rect">
            <a:avLst/>
          </a:prstGeom>
        </p:spPr>
      </p:pic>
      <p:pic>
        <p:nvPicPr>
          <p:cNvPr id="4" name="Picture 28">
            <a:extLst>
              <a:ext uri="{FF2B5EF4-FFF2-40B4-BE49-F238E27FC236}">
                <a16:creationId xmlns:a16="http://schemas.microsoft.com/office/drawing/2014/main" id="{4D3D74BA-E5AC-415E-A4B0-9B8F51823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5600" y="1103051"/>
            <a:ext cx="4806085" cy="3179784"/>
          </a:xfrm>
          <a:prstGeom prst="rect">
            <a:avLst/>
          </a:prstGeom>
        </p:spPr>
      </p:pic>
      <p:sp>
        <p:nvSpPr>
          <p:cNvPr id="5" name="textruta 4">
            <a:extLst>
              <a:ext uri="{FF2B5EF4-FFF2-40B4-BE49-F238E27FC236}">
                <a16:creationId xmlns:a16="http://schemas.microsoft.com/office/drawing/2014/main" id="{47D848D8-E0BB-4F4A-A990-B293515F6BF9}"/>
              </a:ext>
            </a:extLst>
          </p:cNvPr>
          <p:cNvSpPr txBox="1"/>
          <p:nvPr/>
        </p:nvSpPr>
        <p:spPr>
          <a:xfrm>
            <a:off x="7682104" y="4210437"/>
            <a:ext cx="1581330" cy="707886"/>
          </a:xfrm>
          <a:prstGeom prst="rect">
            <a:avLst/>
          </a:prstGeom>
          <a:noFill/>
        </p:spPr>
        <p:txBody>
          <a:bodyPr wrap="none" rtlCol="0">
            <a:spAutoFit/>
          </a:bodyPr>
          <a:lstStyle/>
          <a:p>
            <a:r>
              <a:rPr lang="so-SO" sz="4000" b="1" noProof="0" dirty="0"/>
              <a:t>Yoolka</a:t>
            </a:r>
          </a:p>
        </p:txBody>
      </p:sp>
      <p:sp>
        <p:nvSpPr>
          <p:cNvPr id="6" name="TextBox 32">
            <a:extLst>
              <a:ext uri="{FF2B5EF4-FFF2-40B4-BE49-F238E27FC236}">
                <a16:creationId xmlns:a16="http://schemas.microsoft.com/office/drawing/2014/main" id="{275169EC-1A29-4DA1-862D-CDEFBC0EDEAF}"/>
              </a:ext>
            </a:extLst>
          </p:cNvPr>
          <p:cNvSpPr txBox="1"/>
          <p:nvPr/>
        </p:nvSpPr>
        <p:spPr>
          <a:xfrm>
            <a:off x="7129502" y="4969752"/>
            <a:ext cx="2686534" cy="1323439"/>
          </a:xfrm>
          <a:prstGeom prst="rect">
            <a:avLst/>
          </a:prstGeom>
          <a:noFill/>
        </p:spPr>
        <p:txBody>
          <a:bodyPr wrap="square" rtlCol="0">
            <a:spAutoFit/>
          </a:bodyPr>
          <a:lstStyle/>
          <a:p>
            <a:pPr algn="ctr"/>
            <a:r>
              <a:rPr lang="so-SO" sz="2000" noProof="0" dirty="0">
                <a:cs typeface="Calibri"/>
              </a:rPr>
              <a:t>Carruurtu waxay qabaan saaxiibo ka socda bulshooyin diimeed oo kale. </a:t>
            </a:r>
            <a:endParaRPr lang="so-SO" sz="2000" noProof="0" dirty="0">
              <a:latin typeface="Calibri"/>
              <a:cs typeface="Calibri"/>
            </a:endParaRPr>
          </a:p>
        </p:txBody>
      </p:sp>
      <p:sp>
        <p:nvSpPr>
          <p:cNvPr id="7" name="textruta 6">
            <a:extLst>
              <a:ext uri="{FF2B5EF4-FFF2-40B4-BE49-F238E27FC236}">
                <a16:creationId xmlns:a16="http://schemas.microsoft.com/office/drawing/2014/main" id="{C23C0012-A3DD-4C18-809B-5FB2FC664BC1}"/>
              </a:ext>
            </a:extLst>
          </p:cNvPr>
          <p:cNvSpPr txBox="1"/>
          <p:nvPr/>
        </p:nvSpPr>
        <p:spPr>
          <a:xfrm>
            <a:off x="2516553" y="1465332"/>
            <a:ext cx="3020699" cy="400110"/>
          </a:xfrm>
          <a:prstGeom prst="rect">
            <a:avLst/>
          </a:prstGeom>
          <a:noFill/>
        </p:spPr>
        <p:txBody>
          <a:bodyPr wrap="none" rtlCol="0">
            <a:spAutoFit/>
          </a:bodyPr>
          <a:lstStyle/>
          <a:p>
            <a:r>
              <a:rPr lang="so-SO" sz="2000" noProof="0" dirty="0">
                <a:cs typeface="Calibri"/>
              </a:rPr>
              <a:t>Waalidiintu dhiirigeliyaan...</a:t>
            </a:r>
            <a:endParaRPr lang="so-SO" sz="2000" noProof="0" dirty="0">
              <a:latin typeface="Calibri"/>
              <a:cs typeface="Calibri"/>
            </a:endParaRPr>
          </a:p>
        </p:txBody>
      </p:sp>
      <p:sp>
        <p:nvSpPr>
          <p:cNvPr id="8" name="textruta 7">
            <a:extLst>
              <a:ext uri="{FF2B5EF4-FFF2-40B4-BE49-F238E27FC236}">
                <a16:creationId xmlns:a16="http://schemas.microsoft.com/office/drawing/2014/main" id="{D1A8050F-6527-4DA4-9FA9-E112B385E43C}"/>
              </a:ext>
            </a:extLst>
          </p:cNvPr>
          <p:cNvSpPr txBox="1"/>
          <p:nvPr/>
        </p:nvSpPr>
        <p:spPr>
          <a:xfrm>
            <a:off x="2487207" y="3171727"/>
            <a:ext cx="2893228" cy="707886"/>
          </a:xfrm>
          <a:prstGeom prst="rect">
            <a:avLst/>
          </a:prstGeom>
          <a:noFill/>
        </p:spPr>
        <p:txBody>
          <a:bodyPr wrap="none" lIns="91440" tIns="45720" rIns="91440" bIns="45720" rtlCol="0" anchor="t">
            <a:spAutoFit/>
          </a:bodyPr>
          <a:lstStyle/>
          <a:p>
            <a:r>
              <a:rPr lang="so-SO" sz="2000" noProof="0" dirty="0">
                <a:cs typeface="Calibri"/>
              </a:rPr>
              <a:t>Hoggaamiyeyaasha diinta </a:t>
            </a:r>
          </a:p>
          <a:p>
            <a:r>
              <a:rPr lang="so-SO" sz="2000" noProof="0" dirty="0">
                <a:cs typeface="Calibri"/>
              </a:rPr>
              <a:t>ayaa dhiirrigeliya...</a:t>
            </a:r>
            <a:endParaRPr lang="so-SO" sz="2000" noProof="0" dirty="0">
              <a:latin typeface="Calibri"/>
              <a:cs typeface="Calibri"/>
            </a:endParaRPr>
          </a:p>
        </p:txBody>
      </p:sp>
      <p:sp>
        <p:nvSpPr>
          <p:cNvPr id="9" name="textruta 8">
            <a:extLst>
              <a:ext uri="{FF2B5EF4-FFF2-40B4-BE49-F238E27FC236}">
                <a16:creationId xmlns:a16="http://schemas.microsoft.com/office/drawing/2014/main" id="{CF83F1EE-069E-468D-9B7B-964364FEC9D1}"/>
              </a:ext>
            </a:extLst>
          </p:cNvPr>
          <p:cNvSpPr txBox="1"/>
          <p:nvPr/>
        </p:nvSpPr>
        <p:spPr>
          <a:xfrm>
            <a:off x="2516553" y="2462111"/>
            <a:ext cx="3467296" cy="400110"/>
          </a:xfrm>
          <a:prstGeom prst="rect">
            <a:avLst/>
          </a:prstGeom>
          <a:noFill/>
        </p:spPr>
        <p:txBody>
          <a:bodyPr wrap="none" rtlCol="0">
            <a:spAutoFit/>
          </a:bodyPr>
          <a:lstStyle/>
          <a:p>
            <a:r>
              <a:rPr lang="so-SO" sz="2000" noProof="0" dirty="0">
                <a:cs typeface="Calibri"/>
              </a:rPr>
              <a:t>Dugsiga wuxuu wax ka qabtaa…</a:t>
            </a:r>
            <a:endParaRPr lang="so-SO" sz="2000" noProof="0" dirty="0">
              <a:latin typeface="Calibri"/>
              <a:cs typeface="Calibri"/>
            </a:endParaRPr>
          </a:p>
        </p:txBody>
      </p:sp>
    </p:spTree>
    <p:extLst>
      <p:ext uri="{BB962C8B-B14F-4D97-AF65-F5344CB8AC3E}">
        <p14:creationId xmlns:p14="http://schemas.microsoft.com/office/powerpoint/2010/main" val="341223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1248569-05CF-4077-A235-2B4EA2B3D5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0628" y="533083"/>
            <a:ext cx="4502232" cy="4502232"/>
          </a:xfrm>
          <a:prstGeom prst="rect">
            <a:avLst/>
          </a:prstGeom>
        </p:spPr>
      </p:pic>
      <p:pic>
        <p:nvPicPr>
          <p:cNvPr id="3" name="Picture 28">
            <a:extLst>
              <a:ext uri="{FF2B5EF4-FFF2-40B4-BE49-F238E27FC236}">
                <a16:creationId xmlns:a16="http://schemas.microsoft.com/office/drawing/2014/main" id="{58655AAC-8BEE-43BD-A543-F165D66B8B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84007" y="683772"/>
            <a:ext cx="3979184" cy="2322586"/>
          </a:xfrm>
          <a:prstGeom prst="rect">
            <a:avLst/>
          </a:prstGeom>
        </p:spPr>
      </p:pic>
      <p:sp>
        <p:nvSpPr>
          <p:cNvPr id="4" name="textruta 3">
            <a:extLst>
              <a:ext uri="{FF2B5EF4-FFF2-40B4-BE49-F238E27FC236}">
                <a16:creationId xmlns:a16="http://schemas.microsoft.com/office/drawing/2014/main" id="{B8BC39AC-FDF6-4E52-8E1C-B5B517CAA5C9}"/>
              </a:ext>
            </a:extLst>
          </p:cNvPr>
          <p:cNvSpPr txBox="1"/>
          <p:nvPr/>
        </p:nvSpPr>
        <p:spPr>
          <a:xfrm>
            <a:off x="9450639" y="3136001"/>
            <a:ext cx="1263422" cy="461665"/>
          </a:xfrm>
          <a:prstGeom prst="rect">
            <a:avLst/>
          </a:prstGeom>
          <a:noFill/>
        </p:spPr>
        <p:txBody>
          <a:bodyPr wrap="square" rtlCol="0">
            <a:spAutoFit/>
          </a:bodyPr>
          <a:lstStyle/>
          <a:p>
            <a:r>
              <a:rPr lang="so-SO" sz="2400" b="1" noProof="0" dirty="0"/>
              <a:t>Yoolka</a:t>
            </a:r>
          </a:p>
        </p:txBody>
      </p:sp>
      <p:sp>
        <p:nvSpPr>
          <p:cNvPr id="5" name="TextBox 32">
            <a:extLst>
              <a:ext uri="{FF2B5EF4-FFF2-40B4-BE49-F238E27FC236}">
                <a16:creationId xmlns:a16="http://schemas.microsoft.com/office/drawing/2014/main" id="{B0E32DB0-F298-49E5-B545-6501D98FFAC9}"/>
              </a:ext>
            </a:extLst>
          </p:cNvPr>
          <p:cNvSpPr txBox="1"/>
          <p:nvPr/>
        </p:nvSpPr>
        <p:spPr>
          <a:xfrm>
            <a:off x="8740747" y="3644856"/>
            <a:ext cx="2361924" cy="1631216"/>
          </a:xfrm>
          <a:prstGeom prst="rect">
            <a:avLst/>
          </a:prstGeom>
          <a:noFill/>
        </p:spPr>
        <p:txBody>
          <a:bodyPr wrap="square" rtlCol="0">
            <a:spAutoFit/>
          </a:bodyPr>
          <a:lstStyle/>
          <a:p>
            <a:pPr algn="ctr"/>
            <a:r>
              <a:rPr lang="so-SO" sz="2000" noProof="0" dirty="0">
                <a:cs typeface="Calibri"/>
              </a:rPr>
              <a:t>Carruurtu waxay qabaan saaxiibo ka socda bulshooyin diimeed oo kale. </a:t>
            </a:r>
          </a:p>
          <a:p>
            <a:pPr algn="ctr"/>
            <a:r>
              <a:rPr lang="so-SO" sz="2000" noProof="0" dirty="0">
                <a:latin typeface="Calibri"/>
                <a:cs typeface="Calibri"/>
              </a:rPr>
              <a:t>. </a:t>
            </a:r>
          </a:p>
        </p:txBody>
      </p:sp>
      <p:sp>
        <p:nvSpPr>
          <p:cNvPr id="6" name="textruta 5">
            <a:extLst>
              <a:ext uri="{FF2B5EF4-FFF2-40B4-BE49-F238E27FC236}">
                <a16:creationId xmlns:a16="http://schemas.microsoft.com/office/drawing/2014/main" id="{631E2FB3-3434-4411-9BE4-D71E3A003C81}"/>
              </a:ext>
            </a:extLst>
          </p:cNvPr>
          <p:cNvSpPr txBox="1"/>
          <p:nvPr/>
        </p:nvSpPr>
        <p:spPr>
          <a:xfrm>
            <a:off x="5145437" y="878219"/>
            <a:ext cx="3595310" cy="338554"/>
          </a:xfrm>
          <a:prstGeom prst="rect">
            <a:avLst/>
          </a:prstGeom>
          <a:noFill/>
        </p:spPr>
        <p:txBody>
          <a:bodyPr wrap="square" rtlCol="0">
            <a:spAutoFit/>
          </a:bodyPr>
          <a:lstStyle/>
          <a:p>
            <a:r>
              <a:rPr lang="so-SO" sz="1600" spc="-20" noProof="0" dirty="0">
                <a:cs typeface="Calibri"/>
              </a:rPr>
              <a:t>Waalidiintu waxay dhiirigeliyaan...</a:t>
            </a:r>
            <a:endParaRPr lang="so-SO" sz="1600" spc="-20" noProof="0" dirty="0">
              <a:latin typeface="Calibri"/>
              <a:cs typeface="Calibri"/>
            </a:endParaRPr>
          </a:p>
        </p:txBody>
      </p:sp>
      <p:sp>
        <p:nvSpPr>
          <p:cNvPr id="7" name="textruta 6">
            <a:extLst>
              <a:ext uri="{FF2B5EF4-FFF2-40B4-BE49-F238E27FC236}">
                <a16:creationId xmlns:a16="http://schemas.microsoft.com/office/drawing/2014/main" id="{1DFF8EDE-09B0-4642-8646-EDF25A058AA3}"/>
              </a:ext>
            </a:extLst>
          </p:cNvPr>
          <p:cNvSpPr txBox="1"/>
          <p:nvPr/>
        </p:nvSpPr>
        <p:spPr>
          <a:xfrm>
            <a:off x="5073345" y="2175472"/>
            <a:ext cx="3667402" cy="584775"/>
          </a:xfrm>
          <a:prstGeom prst="rect">
            <a:avLst/>
          </a:prstGeom>
          <a:noFill/>
        </p:spPr>
        <p:txBody>
          <a:bodyPr wrap="square" rtlCol="0">
            <a:spAutoFit/>
          </a:bodyPr>
          <a:lstStyle/>
          <a:p>
            <a:r>
              <a:rPr lang="so-SO" sz="1600" noProof="0" dirty="0">
                <a:cs typeface="Calibri"/>
              </a:rPr>
              <a:t>Hoggaamiyeyaasha diinta ayaa dhiirrigeliya...</a:t>
            </a:r>
            <a:endParaRPr lang="so-SO" sz="1600" noProof="0" dirty="0">
              <a:latin typeface="Calibri"/>
              <a:cs typeface="Calibri"/>
            </a:endParaRPr>
          </a:p>
        </p:txBody>
      </p:sp>
      <p:sp>
        <p:nvSpPr>
          <p:cNvPr id="8" name="textruta 7">
            <a:extLst>
              <a:ext uri="{FF2B5EF4-FFF2-40B4-BE49-F238E27FC236}">
                <a16:creationId xmlns:a16="http://schemas.microsoft.com/office/drawing/2014/main" id="{8FCC831B-2D96-4EAB-918C-57AC407D5991}"/>
              </a:ext>
            </a:extLst>
          </p:cNvPr>
          <p:cNvSpPr txBox="1"/>
          <p:nvPr/>
        </p:nvSpPr>
        <p:spPr>
          <a:xfrm>
            <a:off x="5083079" y="1597062"/>
            <a:ext cx="3283598" cy="338554"/>
          </a:xfrm>
          <a:prstGeom prst="rect">
            <a:avLst/>
          </a:prstGeom>
          <a:noFill/>
        </p:spPr>
        <p:txBody>
          <a:bodyPr wrap="square" rtlCol="0">
            <a:spAutoFit/>
          </a:bodyPr>
          <a:lstStyle/>
          <a:p>
            <a:r>
              <a:rPr lang="so-SO" sz="1600" noProof="0" dirty="0">
                <a:cs typeface="Calibri"/>
              </a:rPr>
              <a:t>Dugsiga ayaa wax ka qabanayaa…</a:t>
            </a:r>
            <a:endParaRPr lang="so-SO" sz="1600" noProof="0" dirty="0">
              <a:latin typeface="Calibri"/>
              <a:cs typeface="Calibri"/>
            </a:endParaRPr>
          </a:p>
        </p:txBody>
      </p:sp>
      <p:sp>
        <p:nvSpPr>
          <p:cNvPr id="12" name="textruta 11">
            <a:extLst>
              <a:ext uri="{FF2B5EF4-FFF2-40B4-BE49-F238E27FC236}">
                <a16:creationId xmlns:a16="http://schemas.microsoft.com/office/drawing/2014/main" id="{F8C12D77-3BEE-4F30-8821-C6755D6CBB6C}"/>
              </a:ext>
            </a:extLst>
          </p:cNvPr>
          <p:cNvSpPr txBox="1"/>
          <p:nvPr/>
        </p:nvSpPr>
        <p:spPr>
          <a:xfrm>
            <a:off x="1178140" y="3891325"/>
            <a:ext cx="18401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400" b="1" noProof="0" dirty="0"/>
              <a:t>Dhibaato</a:t>
            </a:r>
            <a:endParaRPr lang="so-SO" sz="2400" b="1" noProof="0" dirty="0">
              <a:cs typeface="Calibri"/>
            </a:endParaRPr>
          </a:p>
        </p:txBody>
      </p:sp>
      <p:sp>
        <p:nvSpPr>
          <p:cNvPr id="13" name="textruta 12">
            <a:extLst>
              <a:ext uri="{FF2B5EF4-FFF2-40B4-BE49-F238E27FC236}">
                <a16:creationId xmlns:a16="http://schemas.microsoft.com/office/drawing/2014/main" id="{729833E5-54D9-43F7-839C-9F813354EEB6}"/>
              </a:ext>
            </a:extLst>
          </p:cNvPr>
          <p:cNvSpPr txBox="1"/>
          <p:nvPr/>
        </p:nvSpPr>
        <p:spPr>
          <a:xfrm>
            <a:off x="889049" y="4429686"/>
            <a:ext cx="241793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000" noProof="0" dirty="0">
                <a:cs typeface="Calibri"/>
              </a:rPr>
              <a:t>Carruurtu ma qabaan ​​​​saaxiibo </a:t>
            </a:r>
            <a:br>
              <a:rPr lang="so-SO" sz="2000" noProof="0" dirty="0">
                <a:cs typeface="Calibri"/>
              </a:rPr>
            </a:br>
            <a:r>
              <a:rPr lang="so-SO" sz="2000" noProof="0" dirty="0">
                <a:cs typeface="Calibri"/>
              </a:rPr>
              <a:t>ka soo jeeda bulshooyinka kale </a:t>
            </a:r>
            <a:br>
              <a:rPr lang="so-SO" sz="2000" noProof="0" dirty="0">
                <a:cs typeface="Calibri"/>
              </a:rPr>
            </a:br>
            <a:r>
              <a:rPr lang="so-SO" sz="2000" noProof="0" dirty="0">
                <a:cs typeface="Calibri"/>
              </a:rPr>
              <a:t>ee diimaha.</a:t>
            </a:r>
            <a:endParaRPr lang="so-SO" sz="2000" noProof="0" dirty="0">
              <a:latin typeface="Calibri"/>
              <a:cs typeface="Calibri"/>
            </a:endParaRPr>
          </a:p>
        </p:txBody>
      </p:sp>
      <p:pic>
        <p:nvPicPr>
          <p:cNvPr id="14" name="Picture 21">
            <a:extLst>
              <a:ext uri="{FF2B5EF4-FFF2-40B4-BE49-F238E27FC236}">
                <a16:creationId xmlns:a16="http://schemas.microsoft.com/office/drawing/2014/main" id="{C22FB874-C5AB-45D5-B61D-C67FEB1918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4273" y="851563"/>
            <a:ext cx="3520034" cy="3262297"/>
          </a:xfrm>
          <a:prstGeom prst="rect">
            <a:avLst/>
          </a:prstGeom>
        </p:spPr>
      </p:pic>
      <p:pic>
        <p:nvPicPr>
          <p:cNvPr id="15" name="Picture 17">
            <a:extLst>
              <a:ext uri="{FF2B5EF4-FFF2-40B4-BE49-F238E27FC236}">
                <a16:creationId xmlns:a16="http://schemas.microsoft.com/office/drawing/2014/main" id="{385B436A-0783-455D-B05E-86E107E958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50105" y="4215927"/>
            <a:ext cx="3667401" cy="2204024"/>
          </a:xfrm>
          <a:prstGeom prst="rect">
            <a:avLst/>
          </a:prstGeom>
        </p:spPr>
      </p:pic>
      <p:sp>
        <p:nvSpPr>
          <p:cNvPr id="16" name="textruta 15">
            <a:extLst>
              <a:ext uri="{FF2B5EF4-FFF2-40B4-BE49-F238E27FC236}">
                <a16:creationId xmlns:a16="http://schemas.microsoft.com/office/drawing/2014/main" id="{2C6B2051-CD86-462D-85FE-BB2FE3797ED1}"/>
              </a:ext>
            </a:extLst>
          </p:cNvPr>
          <p:cNvSpPr txBox="1"/>
          <p:nvPr/>
        </p:nvSpPr>
        <p:spPr>
          <a:xfrm>
            <a:off x="4444144" y="4371138"/>
            <a:ext cx="3595079" cy="338554"/>
          </a:xfrm>
          <a:prstGeom prst="rect">
            <a:avLst/>
          </a:prstGeom>
          <a:noFill/>
        </p:spPr>
        <p:txBody>
          <a:bodyPr wrap="square" rtlCol="0">
            <a:spAutoFit/>
          </a:bodyPr>
          <a:lstStyle/>
          <a:p>
            <a:r>
              <a:rPr lang="so-SO" sz="1600" noProof="0" dirty="0">
                <a:cs typeface="Calibri"/>
              </a:rPr>
              <a:t>Waalidiintu ayaa ka fikira ...</a:t>
            </a:r>
            <a:endParaRPr lang="so-SO" sz="1600" noProof="0" dirty="0">
              <a:latin typeface="Calibri"/>
              <a:cs typeface="Calibri"/>
            </a:endParaRPr>
          </a:p>
        </p:txBody>
      </p:sp>
      <p:sp>
        <p:nvSpPr>
          <p:cNvPr id="17" name="textruta 16">
            <a:extLst>
              <a:ext uri="{FF2B5EF4-FFF2-40B4-BE49-F238E27FC236}">
                <a16:creationId xmlns:a16="http://schemas.microsoft.com/office/drawing/2014/main" id="{1D6AFF1D-670A-4934-B833-7FD74A2D4952}"/>
              </a:ext>
            </a:extLst>
          </p:cNvPr>
          <p:cNvSpPr txBox="1"/>
          <p:nvPr/>
        </p:nvSpPr>
        <p:spPr>
          <a:xfrm>
            <a:off x="4433286" y="5582303"/>
            <a:ext cx="2540951" cy="584775"/>
          </a:xfrm>
          <a:prstGeom prst="rect">
            <a:avLst/>
          </a:prstGeom>
          <a:noFill/>
        </p:spPr>
        <p:txBody>
          <a:bodyPr wrap="square" rtlCol="0">
            <a:spAutoFit/>
          </a:bodyPr>
          <a:lstStyle/>
          <a:p>
            <a:r>
              <a:rPr lang="so-SO" sz="1600" noProof="0" dirty="0">
                <a:cs typeface="Calibri"/>
              </a:rPr>
              <a:t>Hoggaamiyaha diinta </a:t>
            </a:r>
          </a:p>
          <a:p>
            <a:r>
              <a:rPr lang="so-SO" sz="1600" noProof="0" dirty="0">
                <a:cs typeface="Calibri"/>
              </a:rPr>
              <a:t>ma ogola...</a:t>
            </a:r>
            <a:endParaRPr lang="so-SO" sz="1600" noProof="0" dirty="0">
              <a:latin typeface="Calibri"/>
              <a:cs typeface="Calibri"/>
            </a:endParaRPr>
          </a:p>
        </p:txBody>
      </p:sp>
      <p:sp>
        <p:nvSpPr>
          <p:cNvPr id="18" name="textruta 17">
            <a:extLst>
              <a:ext uri="{FF2B5EF4-FFF2-40B4-BE49-F238E27FC236}">
                <a16:creationId xmlns:a16="http://schemas.microsoft.com/office/drawing/2014/main" id="{B80EE362-265C-4FA2-B5F8-EDDEA053F81C}"/>
              </a:ext>
            </a:extLst>
          </p:cNvPr>
          <p:cNvSpPr txBox="1"/>
          <p:nvPr/>
        </p:nvSpPr>
        <p:spPr>
          <a:xfrm>
            <a:off x="4444144" y="4848031"/>
            <a:ext cx="2451368" cy="584775"/>
          </a:xfrm>
          <a:prstGeom prst="rect">
            <a:avLst/>
          </a:prstGeom>
          <a:noFill/>
        </p:spPr>
        <p:txBody>
          <a:bodyPr wrap="square" lIns="91440" tIns="45720" rIns="91440" bIns="45720" rtlCol="0" anchor="t">
            <a:spAutoFit/>
          </a:bodyPr>
          <a:lstStyle/>
          <a:p>
            <a:r>
              <a:rPr lang="so-SO" sz="1600" noProof="0" dirty="0">
                <a:cs typeface="Calibri"/>
              </a:rPr>
              <a:t>Dugasiga wuu </a:t>
            </a:r>
          </a:p>
          <a:p>
            <a:r>
              <a:rPr lang="so-SO" sz="1600" noProof="0" dirty="0">
                <a:cs typeface="Calibri"/>
              </a:rPr>
              <a:t>u dulqaadanayaa…</a:t>
            </a:r>
            <a:endParaRPr lang="so-SO" sz="1600" noProof="0" dirty="0">
              <a:latin typeface="Calibri"/>
              <a:cs typeface="Calibri"/>
            </a:endParaRPr>
          </a:p>
        </p:txBody>
      </p:sp>
    </p:spTree>
    <p:extLst>
      <p:ext uri="{BB962C8B-B14F-4D97-AF65-F5344CB8AC3E}">
        <p14:creationId xmlns:p14="http://schemas.microsoft.com/office/powerpoint/2010/main" val="2502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BAA9776-A1F7-499A-B358-44A4FC474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BB75B08C-87F8-4B28-A43E-F6D497CF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22564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BA85FCE-3DF0-4B22-814A-645DD73F7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4" name="Google Shape;230;p16" descr="A picture containing text, clipart&#10;&#10;Description automatically generated">
            <a:extLst>
              <a:ext uri="{FF2B5EF4-FFF2-40B4-BE49-F238E27FC236}">
                <a16:creationId xmlns:a16="http://schemas.microsoft.com/office/drawing/2014/main" id="{4874F384-FE2B-56BF-FFB4-BAA818260D76}"/>
              </a:ext>
            </a:extLst>
          </p:cNvPr>
          <p:cNvPicPr preferRelativeResize="0"/>
          <p:nvPr/>
        </p:nvPicPr>
        <p:blipFill rotWithShape="1">
          <a:blip r:embed="rId4">
            <a:alphaModFix/>
          </a:blip>
          <a:srcRect/>
          <a:stretch/>
        </p:blipFill>
        <p:spPr>
          <a:xfrm>
            <a:off x="4376060" y="3497332"/>
            <a:ext cx="1012448" cy="2116297"/>
          </a:xfrm>
          <a:prstGeom prst="rect">
            <a:avLst/>
          </a:prstGeom>
          <a:noFill/>
          <a:ln>
            <a:noFill/>
          </a:ln>
        </p:spPr>
      </p:pic>
      <p:pic>
        <p:nvPicPr>
          <p:cNvPr id="5" name="Google Shape;231;p16" descr="Icon&#10;&#10;Description automatically generated">
            <a:extLst>
              <a:ext uri="{FF2B5EF4-FFF2-40B4-BE49-F238E27FC236}">
                <a16:creationId xmlns:a16="http://schemas.microsoft.com/office/drawing/2014/main" id="{DEDFC75F-315F-6770-654E-205E4A3EEF68}"/>
              </a:ext>
            </a:extLst>
          </p:cNvPr>
          <p:cNvPicPr preferRelativeResize="0"/>
          <p:nvPr/>
        </p:nvPicPr>
        <p:blipFill rotWithShape="1">
          <a:blip r:embed="rId5">
            <a:alphaModFix/>
          </a:blip>
          <a:srcRect/>
          <a:stretch/>
        </p:blipFill>
        <p:spPr>
          <a:xfrm>
            <a:off x="5757098" y="2743344"/>
            <a:ext cx="1272641" cy="2870285"/>
          </a:xfrm>
          <a:prstGeom prst="rect">
            <a:avLst/>
          </a:prstGeom>
          <a:noFill/>
          <a:ln>
            <a:noFill/>
          </a:ln>
        </p:spPr>
      </p:pic>
      <p:sp>
        <p:nvSpPr>
          <p:cNvPr id="19" name="textruta 18">
            <a:extLst>
              <a:ext uri="{FF2B5EF4-FFF2-40B4-BE49-F238E27FC236}">
                <a16:creationId xmlns:a16="http://schemas.microsoft.com/office/drawing/2014/main" id="{5690BF2E-351A-4362-A741-198B02313A01}"/>
              </a:ext>
            </a:extLst>
          </p:cNvPr>
          <p:cNvSpPr txBox="1"/>
          <p:nvPr/>
        </p:nvSpPr>
        <p:spPr>
          <a:xfrm>
            <a:off x="5658999" y="4821098"/>
            <a:ext cx="1447053" cy="769441"/>
          </a:xfrm>
          <a:prstGeom prst="rect">
            <a:avLst/>
          </a:prstGeom>
          <a:noFill/>
        </p:spPr>
        <p:txBody>
          <a:bodyPr wrap="square" rtlCol="0">
            <a:spAutoFit/>
          </a:bodyPr>
          <a:lstStyle/>
          <a:p>
            <a:pPr algn="ctr"/>
            <a:r>
              <a:rPr lang="so-SO" sz="1100" noProof="0" dirty="0">
                <a:cs typeface="Calibri"/>
              </a:rPr>
              <a:t>Guddiga Dugsiga Waalidiinta</a:t>
            </a:r>
          </a:p>
          <a:p>
            <a:pPr algn="ctr"/>
            <a:r>
              <a:rPr lang="so-SO" sz="1100" noProof="0" dirty="0">
                <a:cs typeface="Calibri"/>
              </a:rPr>
              <a:t>Hoggaamiyayaasha Diinta</a:t>
            </a:r>
            <a:endParaRPr lang="so-SO" sz="1100" noProof="0" dirty="0">
              <a:latin typeface="Calibri"/>
              <a:cs typeface="Calibri"/>
            </a:endParaRPr>
          </a:p>
        </p:txBody>
      </p:sp>
      <p:pic>
        <p:nvPicPr>
          <p:cNvPr id="22" name="Bildobjekt 21" descr="En bild som visar text&#10;&#10;Automatiskt genererad beskrivning">
            <a:extLst>
              <a:ext uri="{FF2B5EF4-FFF2-40B4-BE49-F238E27FC236}">
                <a16:creationId xmlns:a16="http://schemas.microsoft.com/office/drawing/2014/main" id="{1B85F9E2-681D-4066-8566-07D2F91A1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8" name="textruta 7">
            <a:extLst>
              <a:ext uri="{FF2B5EF4-FFF2-40B4-BE49-F238E27FC236}">
                <a16:creationId xmlns:a16="http://schemas.microsoft.com/office/drawing/2014/main" id="{44801B93-9EB4-DE46-A440-BCEBB4338716}"/>
              </a:ext>
            </a:extLst>
          </p:cNvPr>
          <p:cNvSpPr txBox="1"/>
          <p:nvPr/>
        </p:nvSpPr>
        <p:spPr>
          <a:xfrm>
            <a:off x="4420458" y="5121956"/>
            <a:ext cx="858394" cy="261610"/>
          </a:xfrm>
          <a:prstGeom prst="rect">
            <a:avLst/>
          </a:prstGeom>
          <a:noFill/>
        </p:spPr>
        <p:txBody>
          <a:bodyPr wrap="square" lIns="91440" tIns="45720" rIns="91440" bIns="45720" rtlCol="0" anchor="t">
            <a:spAutoFit/>
          </a:bodyPr>
          <a:lstStyle/>
          <a:p>
            <a:pPr algn="ctr"/>
            <a:r>
              <a:rPr lang="so-SO" sz="1100" noProof="0" dirty="0">
                <a:cs typeface="Calibri"/>
              </a:rPr>
              <a:t>Carruurta</a:t>
            </a:r>
            <a:endParaRPr lang="so-SO" sz="1100" noProof="0" dirty="0">
              <a:latin typeface="Calibri"/>
              <a:cs typeface="Calibri"/>
            </a:endParaRPr>
          </a:p>
        </p:txBody>
      </p:sp>
    </p:spTree>
    <p:extLst>
      <p:ext uri="{BB962C8B-B14F-4D97-AF65-F5344CB8AC3E}">
        <p14:creationId xmlns:p14="http://schemas.microsoft.com/office/powerpoint/2010/main" val="632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BF047E-92DC-4554-AD79-89702A766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4" name="Picture 6" descr="A picture containing text, clipart&#10;&#10;Description automatically generated">
            <a:extLst>
              <a:ext uri="{FF2B5EF4-FFF2-40B4-BE49-F238E27FC236}">
                <a16:creationId xmlns:a16="http://schemas.microsoft.com/office/drawing/2014/main" id="{DE3ECA43-8034-4442-B846-D2129E99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5" name="Picture 7" descr="Icon&#10;&#10;Description automatically generated">
            <a:extLst>
              <a:ext uri="{FF2B5EF4-FFF2-40B4-BE49-F238E27FC236}">
                <a16:creationId xmlns:a16="http://schemas.microsoft.com/office/drawing/2014/main" id="{1FD8175D-B064-4302-A3F9-E33644D96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pic>
        <p:nvPicPr>
          <p:cNvPr id="6" name="Picture 8" descr="A picture containing text, clipart&#10;&#10;Description automatically generated">
            <a:extLst>
              <a:ext uri="{FF2B5EF4-FFF2-40B4-BE49-F238E27FC236}">
                <a16:creationId xmlns:a16="http://schemas.microsoft.com/office/drawing/2014/main" id="{EC7407ED-D1FD-4EE0-AF79-5863F4012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8907" y="2730793"/>
            <a:ext cx="1096775" cy="2565962"/>
          </a:xfrm>
          <a:prstGeom prst="rect">
            <a:avLst/>
          </a:prstGeom>
        </p:spPr>
      </p:pic>
      <p:pic>
        <p:nvPicPr>
          <p:cNvPr id="7" name="Picture 9" descr="A picture containing text, clipart&#10;&#10;Description automatically generated">
            <a:extLst>
              <a:ext uri="{FF2B5EF4-FFF2-40B4-BE49-F238E27FC236}">
                <a16:creationId xmlns:a16="http://schemas.microsoft.com/office/drawing/2014/main" id="{9B458F51-C753-43DB-8BA6-5DA8A69282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2808" y="1207080"/>
            <a:ext cx="1217000" cy="2971406"/>
          </a:xfrm>
          <a:prstGeom prst="rect">
            <a:avLst/>
          </a:prstGeom>
        </p:spPr>
      </p:pic>
      <p:sp>
        <p:nvSpPr>
          <p:cNvPr id="10" name="textruta 9">
            <a:extLst>
              <a:ext uri="{FF2B5EF4-FFF2-40B4-BE49-F238E27FC236}">
                <a16:creationId xmlns:a16="http://schemas.microsoft.com/office/drawing/2014/main" id="{4048CD6C-4182-48DB-9D5F-540C4FE22CF9}"/>
              </a:ext>
            </a:extLst>
          </p:cNvPr>
          <p:cNvSpPr txBox="1"/>
          <p:nvPr/>
        </p:nvSpPr>
        <p:spPr>
          <a:xfrm>
            <a:off x="7386320" y="4527595"/>
            <a:ext cx="859530" cy="600164"/>
          </a:xfrm>
          <a:prstGeom prst="rect">
            <a:avLst/>
          </a:prstGeom>
          <a:noFill/>
        </p:spPr>
        <p:txBody>
          <a:bodyPr wrap="none" lIns="91440" tIns="45720" rIns="91440" bIns="45720" rtlCol="0" anchor="t">
            <a:spAutoFit/>
          </a:bodyPr>
          <a:lstStyle/>
          <a:p>
            <a:pPr algn="ctr"/>
            <a:r>
              <a:rPr lang="so-SO" sz="1100" noProof="0" dirty="0">
                <a:cs typeface="Calibri"/>
              </a:rPr>
              <a:t>Golaha </a:t>
            </a:r>
            <a:br>
              <a:rPr lang="so-SO" sz="1100" noProof="0" dirty="0">
                <a:cs typeface="Calibri"/>
              </a:rPr>
            </a:br>
            <a:r>
              <a:rPr lang="so-SO" sz="1100" noProof="0" dirty="0">
                <a:cs typeface="Calibri"/>
              </a:rPr>
              <a:t>Diimaha </a:t>
            </a:r>
          </a:p>
          <a:p>
            <a:pPr algn="ctr"/>
            <a:r>
              <a:rPr lang="so-SO" sz="1100" noProof="0" dirty="0">
                <a:cs typeface="Calibri"/>
              </a:rPr>
              <a:t>Kala Duwan</a:t>
            </a:r>
            <a:endParaRPr lang="so-SO" sz="1100" noProof="0" dirty="0">
              <a:latin typeface="Calibri"/>
              <a:cs typeface="Calibri"/>
            </a:endParaRPr>
          </a:p>
        </p:txBody>
      </p:sp>
      <p:sp>
        <p:nvSpPr>
          <p:cNvPr id="11" name="textruta 10">
            <a:extLst>
              <a:ext uri="{FF2B5EF4-FFF2-40B4-BE49-F238E27FC236}">
                <a16:creationId xmlns:a16="http://schemas.microsoft.com/office/drawing/2014/main" id="{BACC6B53-53D7-4029-B249-F47407EEEAB0}"/>
              </a:ext>
            </a:extLst>
          </p:cNvPr>
          <p:cNvSpPr txBox="1"/>
          <p:nvPr/>
        </p:nvSpPr>
        <p:spPr>
          <a:xfrm>
            <a:off x="8644651" y="3335089"/>
            <a:ext cx="1120820" cy="769441"/>
          </a:xfrm>
          <a:prstGeom prst="rect">
            <a:avLst/>
          </a:prstGeom>
          <a:noFill/>
        </p:spPr>
        <p:txBody>
          <a:bodyPr wrap="none" rtlCol="0">
            <a:spAutoFit/>
          </a:bodyPr>
          <a:lstStyle/>
          <a:p>
            <a:pPr algn="ctr"/>
            <a:r>
              <a:rPr lang="so-SO" sz="1100" noProof="0" dirty="0">
                <a:cs typeface="Calibri"/>
              </a:rPr>
              <a:t>Saameeye aan</a:t>
            </a:r>
          </a:p>
          <a:p>
            <a:pPr algn="ctr"/>
            <a:r>
              <a:rPr lang="so-SO" sz="1100" noProof="0" dirty="0">
                <a:cs typeface="Calibri"/>
              </a:rPr>
              <a:t> dulqaad lahayn </a:t>
            </a:r>
            <a:br>
              <a:rPr lang="so-SO" sz="1100" noProof="0" dirty="0">
                <a:cs typeface="Calibri"/>
              </a:rPr>
            </a:br>
            <a:r>
              <a:rPr lang="so-SO" sz="1100" noProof="0" dirty="0">
                <a:cs typeface="Calibri"/>
              </a:rPr>
              <a:t>oo baraha</a:t>
            </a:r>
          </a:p>
          <a:p>
            <a:pPr algn="ctr"/>
            <a:r>
              <a:rPr lang="so-SO" sz="1100" noProof="0" dirty="0">
                <a:cs typeface="Calibri"/>
              </a:rPr>
              <a:t> bulshada ah</a:t>
            </a:r>
            <a:endParaRPr lang="so-SO" sz="1100" noProof="0" dirty="0">
              <a:latin typeface="Calibri"/>
              <a:cs typeface="Calibri"/>
            </a:endParaRPr>
          </a:p>
        </p:txBody>
      </p:sp>
      <p:pic>
        <p:nvPicPr>
          <p:cNvPr id="13" name="Bildobjekt 12" descr="En bild som visar text&#10;&#10;Automatiskt genererad beskrivning">
            <a:extLst>
              <a:ext uri="{FF2B5EF4-FFF2-40B4-BE49-F238E27FC236}">
                <a16:creationId xmlns:a16="http://schemas.microsoft.com/office/drawing/2014/main" id="{D616B5D6-D40B-48B3-B448-1AADF7D0A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9" name="textruta 18">
            <a:extLst>
              <a:ext uri="{FF2B5EF4-FFF2-40B4-BE49-F238E27FC236}">
                <a16:creationId xmlns:a16="http://schemas.microsoft.com/office/drawing/2014/main" id="{312C4CEC-8A35-C83A-D9A1-CCEBFC201BD8}"/>
              </a:ext>
            </a:extLst>
          </p:cNvPr>
          <p:cNvSpPr txBox="1"/>
          <p:nvPr/>
        </p:nvSpPr>
        <p:spPr>
          <a:xfrm>
            <a:off x="5658999" y="4821098"/>
            <a:ext cx="1447053" cy="769441"/>
          </a:xfrm>
          <a:prstGeom prst="rect">
            <a:avLst/>
          </a:prstGeom>
          <a:noFill/>
        </p:spPr>
        <p:txBody>
          <a:bodyPr wrap="square" rtlCol="0">
            <a:spAutoFit/>
          </a:bodyPr>
          <a:lstStyle/>
          <a:p>
            <a:pPr algn="ctr"/>
            <a:r>
              <a:rPr lang="so-SO" sz="1100" noProof="0" dirty="0">
                <a:cs typeface="Calibri"/>
              </a:rPr>
              <a:t>Guddiga Dugsiga Waalidiinta</a:t>
            </a:r>
          </a:p>
          <a:p>
            <a:pPr algn="ctr"/>
            <a:r>
              <a:rPr lang="so-SO" sz="1100" noProof="0" dirty="0">
                <a:cs typeface="Calibri"/>
              </a:rPr>
              <a:t>Hoggaamiyayaasha Diinta</a:t>
            </a:r>
            <a:endParaRPr lang="so-SO" sz="1100" noProof="0" dirty="0">
              <a:latin typeface="Calibri"/>
              <a:cs typeface="Calibri"/>
            </a:endParaRPr>
          </a:p>
        </p:txBody>
      </p:sp>
      <p:sp>
        <p:nvSpPr>
          <p:cNvPr id="12" name="textruta 7">
            <a:extLst>
              <a:ext uri="{FF2B5EF4-FFF2-40B4-BE49-F238E27FC236}">
                <a16:creationId xmlns:a16="http://schemas.microsoft.com/office/drawing/2014/main" id="{C7543529-D2B5-B35C-5FEF-667D0A76E5CC}"/>
              </a:ext>
            </a:extLst>
          </p:cNvPr>
          <p:cNvSpPr txBox="1"/>
          <p:nvPr/>
        </p:nvSpPr>
        <p:spPr>
          <a:xfrm>
            <a:off x="4420458" y="5121956"/>
            <a:ext cx="858394" cy="261610"/>
          </a:xfrm>
          <a:prstGeom prst="rect">
            <a:avLst/>
          </a:prstGeom>
          <a:noFill/>
        </p:spPr>
        <p:txBody>
          <a:bodyPr wrap="square" lIns="91440" tIns="45720" rIns="91440" bIns="45720" rtlCol="0" anchor="t">
            <a:spAutoFit/>
          </a:bodyPr>
          <a:lstStyle/>
          <a:p>
            <a:pPr algn="ctr"/>
            <a:r>
              <a:rPr lang="so-SO" sz="1100" noProof="0" dirty="0">
                <a:cs typeface="Calibri"/>
              </a:rPr>
              <a:t>Carruurta</a:t>
            </a:r>
            <a:endParaRPr lang="so-SO" sz="1100" noProof="0" dirty="0">
              <a:latin typeface="Calibri"/>
              <a:cs typeface="Calibri"/>
            </a:endParaRPr>
          </a:p>
        </p:txBody>
      </p:sp>
    </p:spTree>
    <p:extLst>
      <p:ext uri="{BB962C8B-B14F-4D97-AF65-F5344CB8AC3E}">
        <p14:creationId xmlns:p14="http://schemas.microsoft.com/office/powerpoint/2010/main" val="128138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clipart&#10;&#10;Automatiskt genererad beskrivning">
            <a:extLst>
              <a:ext uri="{FF2B5EF4-FFF2-40B4-BE49-F238E27FC236}">
                <a16:creationId xmlns:a16="http://schemas.microsoft.com/office/drawing/2014/main" id="{2748BC46-15A5-4632-9A17-84F2FB510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317" y="1231760"/>
            <a:ext cx="1915940" cy="4577737"/>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8824A31-788E-46EB-8D01-F5E1078E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798" y="2002290"/>
            <a:ext cx="1838774" cy="3794289"/>
          </a:xfrm>
          <a:prstGeom prst="rect">
            <a:avLst/>
          </a:prstGeom>
        </p:spPr>
      </p:pic>
      <p:pic>
        <p:nvPicPr>
          <p:cNvPr id="13" name="Bildobjekt 12">
            <a:extLst>
              <a:ext uri="{FF2B5EF4-FFF2-40B4-BE49-F238E27FC236}">
                <a16:creationId xmlns:a16="http://schemas.microsoft.com/office/drawing/2014/main" id="{1D3F9CBA-4385-4A28-A878-FB34CA30D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074" y="1244680"/>
            <a:ext cx="1779088" cy="4551899"/>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2EFD24-7C8C-47D0-A3A5-36D9CDBED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713" y="2097004"/>
            <a:ext cx="1764496" cy="3699575"/>
          </a:xfrm>
          <a:prstGeom prst="rect">
            <a:avLst/>
          </a:prstGeom>
        </p:spPr>
      </p:pic>
      <p:sp>
        <p:nvSpPr>
          <p:cNvPr id="9" name="textruta 8">
            <a:extLst>
              <a:ext uri="{FF2B5EF4-FFF2-40B4-BE49-F238E27FC236}">
                <a16:creationId xmlns:a16="http://schemas.microsoft.com/office/drawing/2014/main" id="{F409C4DB-6327-4921-A5AF-9D7923C01A8A}"/>
              </a:ext>
            </a:extLst>
          </p:cNvPr>
          <p:cNvSpPr txBox="1"/>
          <p:nvPr/>
        </p:nvSpPr>
        <p:spPr>
          <a:xfrm>
            <a:off x="2845525" y="4925947"/>
            <a:ext cx="986873" cy="338554"/>
          </a:xfrm>
          <a:prstGeom prst="rect">
            <a:avLst/>
          </a:prstGeom>
          <a:noFill/>
        </p:spPr>
        <p:txBody>
          <a:bodyPr wrap="none" rtlCol="0">
            <a:spAutoFit/>
          </a:bodyPr>
          <a:lstStyle/>
          <a:p>
            <a:pPr algn="ctr"/>
            <a:r>
              <a:rPr lang="so-SO" sz="1600" noProof="0" dirty="0">
                <a:cs typeface="Calibri"/>
              </a:rPr>
              <a:t>Carruurta</a:t>
            </a:r>
          </a:p>
        </p:txBody>
      </p:sp>
      <p:sp>
        <p:nvSpPr>
          <p:cNvPr id="10" name="textruta 9">
            <a:extLst>
              <a:ext uri="{FF2B5EF4-FFF2-40B4-BE49-F238E27FC236}">
                <a16:creationId xmlns:a16="http://schemas.microsoft.com/office/drawing/2014/main" id="{CCCA97F5-033B-4B2F-815F-1689F89AAB26}"/>
              </a:ext>
            </a:extLst>
          </p:cNvPr>
          <p:cNvSpPr txBox="1"/>
          <p:nvPr/>
        </p:nvSpPr>
        <p:spPr>
          <a:xfrm>
            <a:off x="4380628" y="4577950"/>
            <a:ext cx="1819152" cy="1077218"/>
          </a:xfrm>
          <a:prstGeom prst="rect">
            <a:avLst/>
          </a:prstGeom>
          <a:noFill/>
        </p:spPr>
        <p:txBody>
          <a:bodyPr wrap="none" rtlCol="0">
            <a:spAutoFit/>
          </a:bodyPr>
          <a:lstStyle/>
          <a:p>
            <a:pPr algn="ctr"/>
            <a:r>
              <a:rPr lang="so-SO" sz="1600" noProof="0" dirty="0">
                <a:cs typeface="Calibri"/>
              </a:rPr>
              <a:t>Guddiga Dugsiga </a:t>
            </a:r>
          </a:p>
          <a:p>
            <a:pPr algn="ctr"/>
            <a:r>
              <a:rPr lang="so-SO" sz="1600" noProof="0" dirty="0">
                <a:cs typeface="Calibri"/>
              </a:rPr>
              <a:t>Waalidiinta</a:t>
            </a:r>
          </a:p>
          <a:p>
            <a:pPr algn="ctr"/>
            <a:r>
              <a:rPr lang="so-SO" sz="1600" noProof="0" dirty="0">
                <a:cs typeface="Calibri"/>
              </a:rPr>
              <a:t>Hoggaamiyayaasha </a:t>
            </a:r>
          </a:p>
          <a:p>
            <a:pPr algn="ctr"/>
            <a:r>
              <a:rPr lang="so-SO" sz="1600" noProof="0" dirty="0">
                <a:cs typeface="Calibri"/>
              </a:rPr>
              <a:t>Diinta</a:t>
            </a:r>
            <a:endParaRPr lang="so-SO" sz="1600" noProof="0" dirty="0">
              <a:latin typeface="Calibri"/>
              <a:cs typeface="Calibri"/>
            </a:endParaRPr>
          </a:p>
        </p:txBody>
      </p:sp>
      <p:sp>
        <p:nvSpPr>
          <p:cNvPr id="11" name="textruta 10">
            <a:extLst>
              <a:ext uri="{FF2B5EF4-FFF2-40B4-BE49-F238E27FC236}">
                <a16:creationId xmlns:a16="http://schemas.microsoft.com/office/drawing/2014/main" id="{E7339BD4-88D7-4BEC-8490-78E401F6CA55}"/>
              </a:ext>
            </a:extLst>
          </p:cNvPr>
          <p:cNvSpPr txBox="1"/>
          <p:nvPr/>
        </p:nvSpPr>
        <p:spPr>
          <a:xfrm>
            <a:off x="6314687" y="4759015"/>
            <a:ext cx="1552028" cy="584775"/>
          </a:xfrm>
          <a:prstGeom prst="rect">
            <a:avLst/>
          </a:prstGeom>
          <a:noFill/>
        </p:spPr>
        <p:txBody>
          <a:bodyPr wrap="none" lIns="91440" tIns="45720" rIns="91440" bIns="45720" rtlCol="0" anchor="t">
            <a:spAutoFit/>
          </a:bodyPr>
          <a:lstStyle/>
          <a:p>
            <a:pPr algn="ctr"/>
            <a:r>
              <a:rPr lang="so-SO" sz="1600" noProof="0" dirty="0">
                <a:cs typeface="Calibri"/>
              </a:rPr>
              <a:t>Golaha Diimaha </a:t>
            </a:r>
          </a:p>
          <a:p>
            <a:pPr algn="ctr"/>
            <a:r>
              <a:rPr lang="so-SO" sz="1600" noProof="0" dirty="0">
                <a:cs typeface="Calibri"/>
              </a:rPr>
              <a:t>Kala Duwan</a:t>
            </a:r>
          </a:p>
        </p:txBody>
      </p:sp>
      <p:sp>
        <p:nvSpPr>
          <p:cNvPr id="12" name="textruta 11">
            <a:extLst>
              <a:ext uri="{FF2B5EF4-FFF2-40B4-BE49-F238E27FC236}">
                <a16:creationId xmlns:a16="http://schemas.microsoft.com/office/drawing/2014/main" id="{CD221BCF-F43E-4C82-911C-C077E5EF2BFE}"/>
              </a:ext>
            </a:extLst>
          </p:cNvPr>
          <p:cNvSpPr txBox="1"/>
          <p:nvPr/>
        </p:nvSpPr>
        <p:spPr>
          <a:xfrm>
            <a:off x="8171853" y="4509924"/>
            <a:ext cx="1664238" cy="1077218"/>
          </a:xfrm>
          <a:prstGeom prst="rect">
            <a:avLst/>
          </a:prstGeom>
          <a:noFill/>
        </p:spPr>
        <p:txBody>
          <a:bodyPr wrap="none" rtlCol="0">
            <a:spAutoFit/>
          </a:bodyPr>
          <a:lstStyle/>
          <a:p>
            <a:pPr algn="ctr"/>
            <a:r>
              <a:rPr lang="so-SO" sz="1600" noProof="0" dirty="0">
                <a:cs typeface="Calibri"/>
              </a:rPr>
              <a:t>Saameeye aan</a:t>
            </a:r>
          </a:p>
          <a:p>
            <a:pPr algn="ctr"/>
            <a:r>
              <a:rPr lang="so-SO" sz="1600" noProof="0" dirty="0">
                <a:cs typeface="Calibri"/>
              </a:rPr>
              <a:t> dulqaad</a:t>
            </a:r>
          </a:p>
          <a:p>
            <a:pPr algn="ctr"/>
            <a:r>
              <a:rPr lang="so-SO" sz="1600" noProof="0" dirty="0">
                <a:cs typeface="Calibri"/>
              </a:rPr>
              <a:t> lahayn oo baraha</a:t>
            </a:r>
          </a:p>
          <a:p>
            <a:pPr algn="ctr"/>
            <a:r>
              <a:rPr lang="so-SO" sz="1600" noProof="0" dirty="0">
                <a:cs typeface="Calibri"/>
              </a:rPr>
              <a:t> bulshada ah</a:t>
            </a:r>
          </a:p>
        </p:txBody>
      </p:sp>
    </p:spTree>
    <p:extLst>
      <p:ext uri="{BB962C8B-B14F-4D97-AF65-F5344CB8AC3E}">
        <p14:creationId xmlns:p14="http://schemas.microsoft.com/office/powerpoint/2010/main" val="337726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F42D9D8-A496-43C8-91ED-00E00BA7D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sp>
        <p:nvSpPr>
          <p:cNvPr id="3" name="textruta 14">
            <a:extLst>
              <a:ext uri="{FF2B5EF4-FFF2-40B4-BE49-F238E27FC236}">
                <a16:creationId xmlns:a16="http://schemas.microsoft.com/office/drawing/2014/main" id="{2CD5AF5A-9B0B-ED6B-1F86-E291B559DDA4}"/>
              </a:ext>
            </a:extLst>
          </p:cNvPr>
          <p:cNvSpPr txBox="1"/>
          <p:nvPr/>
        </p:nvSpPr>
        <p:spPr>
          <a:xfrm>
            <a:off x="969054" y="3389815"/>
            <a:ext cx="2353552" cy="707886"/>
          </a:xfrm>
          <a:prstGeom prst="rect">
            <a:avLst/>
          </a:prstGeom>
          <a:noFill/>
        </p:spPr>
        <p:txBody>
          <a:bodyPr wrap="square" rtlCol="0">
            <a:spAutoFit/>
          </a:bodyPr>
          <a:lstStyle/>
          <a:p>
            <a:pPr algn="ctr"/>
            <a:r>
              <a:rPr lang="so-SO" sz="4000" b="1" noProof="0" dirty="0"/>
              <a:t>Xeelado</a:t>
            </a:r>
          </a:p>
        </p:txBody>
      </p:sp>
    </p:spTree>
    <p:extLst>
      <p:ext uri="{BB962C8B-B14F-4D97-AF65-F5344CB8AC3E}">
        <p14:creationId xmlns:p14="http://schemas.microsoft.com/office/powerpoint/2010/main" val="172961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216976" y="800556"/>
            <a:ext cx="12192000" cy="1785104"/>
          </a:xfrm>
          <a:prstGeom prst="rect">
            <a:avLst/>
          </a:prstGeom>
          <a:noFill/>
        </p:spPr>
        <p:txBody>
          <a:bodyPr wrap="square" rtlCol="0">
            <a:spAutoFit/>
          </a:bodyPr>
          <a:lstStyle/>
          <a:p>
            <a:pPr algn="ctr">
              <a:lnSpc>
                <a:spcPct val="150000"/>
              </a:lnSpc>
            </a:pPr>
            <a:r>
              <a:rPr lang="so-SO" sz="3200" spc="600" noProof="0" dirty="0">
                <a:solidFill>
                  <a:schemeClr val="bg1"/>
                </a:solidFill>
                <a:latin typeface="Calibri" panose="020F0502020204030204" pitchFamily="34" charset="0"/>
              </a:rPr>
              <a:t>KULANKA 8</a:t>
            </a:r>
          </a:p>
          <a:p>
            <a:pPr algn="ctr"/>
            <a:endParaRPr lang="so-SO" sz="1400" noProof="0" dirty="0">
              <a:solidFill>
                <a:schemeClr val="bg1"/>
              </a:solidFill>
              <a:latin typeface="Calibri" panose="020F0502020204030204" pitchFamily="34" charset="0"/>
            </a:endParaRPr>
          </a:p>
          <a:p>
            <a:pPr algn="ctr"/>
            <a:r>
              <a:rPr lang="so-SO" sz="4800" noProof="0" dirty="0">
                <a:solidFill>
                  <a:schemeClr val="bg1"/>
                </a:solidFill>
                <a:latin typeface="Calibri" panose="020F0502020204030204" pitchFamily="34" charset="0"/>
              </a:rPr>
              <a:t>Safarkeenna Isbeddelka</a:t>
            </a:r>
          </a:p>
        </p:txBody>
      </p:sp>
      <p:pic>
        <p:nvPicPr>
          <p:cNvPr id="7" name="Bildobjekt 6">
            <a:extLst>
              <a:ext uri="{FF2B5EF4-FFF2-40B4-BE49-F238E27FC236}">
                <a16:creationId xmlns:a16="http://schemas.microsoft.com/office/drawing/2014/main" id="{5721E71B-2084-D641-B79F-2A2A5C83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96" y="3799301"/>
            <a:ext cx="1777036" cy="1777036"/>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33;p23">
            <a:extLst>
              <a:ext uri="{FF2B5EF4-FFF2-40B4-BE49-F238E27FC236}">
                <a16:creationId xmlns:a16="http://schemas.microsoft.com/office/drawing/2014/main" id="{ADB998E3-6758-5117-3E21-45693DDDC7DE}"/>
              </a:ext>
            </a:extLst>
          </p:cNvPr>
          <p:cNvPicPr preferRelativeResize="0"/>
          <p:nvPr/>
        </p:nvPicPr>
        <p:blipFill rotWithShape="1">
          <a:blip r:embed="rId3">
            <a:alphaModFix/>
          </a:blip>
          <a:srcRect/>
          <a:stretch/>
        </p:blipFill>
        <p:spPr>
          <a:xfrm>
            <a:off x="1054766" y="614915"/>
            <a:ext cx="10331565" cy="5628169"/>
          </a:xfrm>
          <a:prstGeom prst="rect">
            <a:avLst/>
          </a:prstGeom>
          <a:noFill/>
          <a:ln>
            <a:noFill/>
          </a:ln>
        </p:spPr>
      </p:pic>
      <p:sp>
        <p:nvSpPr>
          <p:cNvPr id="12" name="textruta 14">
            <a:extLst>
              <a:ext uri="{FF2B5EF4-FFF2-40B4-BE49-F238E27FC236}">
                <a16:creationId xmlns:a16="http://schemas.microsoft.com/office/drawing/2014/main" id="{A8012D13-528D-4E37-9495-0804A468ACF1}"/>
              </a:ext>
            </a:extLst>
          </p:cNvPr>
          <p:cNvSpPr txBox="1"/>
          <p:nvPr/>
        </p:nvSpPr>
        <p:spPr>
          <a:xfrm>
            <a:off x="969054" y="3389815"/>
            <a:ext cx="2353552" cy="707886"/>
          </a:xfrm>
          <a:prstGeom prst="rect">
            <a:avLst/>
          </a:prstGeom>
          <a:noFill/>
        </p:spPr>
        <p:txBody>
          <a:bodyPr wrap="square" rtlCol="0">
            <a:spAutoFit/>
          </a:bodyPr>
          <a:lstStyle/>
          <a:p>
            <a:pPr algn="ctr"/>
            <a:r>
              <a:rPr lang="so-SO" sz="4000" b="1" noProof="0" dirty="0"/>
              <a:t>Xeelado</a:t>
            </a:r>
          </a:p>
        </p:txBody>
      </p:sp>
      <p:pic>
        <p:nvPicPr>
          <p:cNvPr id="14" name="Bildobjekt 13" descr="En bild som visar text&#10;&#10;Automatiskt genererad beskrivning">
            <a:extLst>
              <a:ext uri="{FF2B5EF4-FFF2-40B4-BE49-F238E27FC236}">
                <a16:creationId xmlns:a16="http://schemas.microsoft.com/office/drawing/2014/main" id="{0479D893-270F-48E3-B687-09EBCCD832D2}"/>
              </a:ext>
            </a:extLst>
          </p:cNvPr>
          <p:cNvPicPr>
            <a:picLocks noChangeAspect="1"/>
          </p:cNvPicPr>
          <p:nvPr/>
        </p:nvPicPr>
        <p:blipFill>
          <a:blip r:embed="rId4"/>
          <a:stretch>
            <a:fillRect/>
          </a:stretch>
        </p:blipFill>
        <p:spPr>
          <a:xfrm>
            <a:off x="812808" y="1642786"/>
            <a:ext cx="2633035" cy="1779078"/>
          </a:xfrm>
          <a:prstGeom prst="rect">
            <a:avLst/>
          </a:prstGeom>
        </p:spPr>
      </p:pic>
      <p:pic>
        <p:nvPicPr>
          <p:cNvPr id="10" name="Google Shape;336;p23">
            <a:extLst>
              <a:ext uri="{FF2B5EF4-FFF2-40B4-BE49-F238E27FC236}">
                <a16:creationId xmlns:a16="http://schemas.microsoft.com/office/drawing/2014/main" id="{CD377EB8-975B-F516-D491-482F0E261EB2}"/>
              </a:ext>
            </a:extLst>
          </p:cNvPr>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11" name="Google Shape;337;p23">
            <a:extLst>
              <a:ext uri="{FF2B5EF4-FFF2-40B4-BE49-F238E27FC236}">
                <a16:creationId xmlns:a16="http://schemas.microsoft.com/office/drawing/2014/main" id="{8BCB848A-5959-BE46-BFD6-398FB684A4DB}"/>
              </a:ext>
            </a:extLst>
          </p:cNvPr>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20" name="Google Shape;342;p23" descr="En bild som visar text, silhuett, natthimmel&#10;&#10;Automatiskt genererad beskrivning">
            <a:extLst>
              <a:ext uri="{FF2B5EF4-FFF2-40B4-BE49-F238E27FC236}">
                <a16:creationId xmlns:a16="http://schemas.microsoft.com/office/drawing/2014/main" id="{1E24E14A-345A-3579-6769-27FC1B4FD562}"/>
              </a:ext>
            </a:extLst>
          </p:cNvPr>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21" name="Google Shape;343;p23">
            <a:extLst>
              <a:ext uri="{FF2B5EF4-FFF2-40B4-BE49-F238E27FC236}">
                <a16:creationId xmlns:a16="http://schemas.microsoft.com/office/drawing/2014/main" id="{79E680D3-4314-E59E-E52D-D3FDE619A107}"/>
              </a:ext>
            </a:extLst>
          </p:cNvPr>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grpSp>
        <p:nvGrpSpPr>
          <p:cNvPr id="2" name="Group 1">
            <a:extLst>
              <a:ext uri="{FF2B5EF4-FFF2-40B4-BE49-F238E27FC236}">
                <a16:creationId xmlns:a16="http://schemas.microsoft.com/office/drawing/2014/main" id="{4FF33D11-46D8-2570-0372-95DB7B7DB4DE}"/>
              </a:ext>
            </a:extLst>
          </p:cNvPr>
          <p:cNvGrpSpPr/>
          <p:nvPr/>
        </p:nvGrpSpPr>
        <p:grpSpPr>
          <a:xfrm>
            <a:off x="1079012" y="4312133"/>
            <a:ext cx="1838901" cy="1862095"/>
            <a:chOff x="1079012" y="4312133"/>
            <a:chExt cx="1838901" cy="1862095"/>
          </a:xfrm>
        </p:grpSpPr>
        <p:sp>
          <p:nvSpPr>
            <p:cNvPr id="26" name="textruta 25">
              <a:extLst>
                <a:ext uri="{FF2B5EF4-FFF2-40B4-BE49-F238E27FC236}">
                  <a16:creationId xmlns:a16="http://schemas.microsoft.com/office/drawing/2014/main" id="{4C03D54F-03BE-BC8D-8BB1-54D5FF9DB327}"/>
                </a:ext>
              </a:extLst>
            </p:cNvPr>
            <p:cNvSpPr txBox="1"/>
            <p:nvPr/>
          </p:nvSpPr>
          <p:spPr>
            <a:xfrm>
              <a:off x="1079012" y="4312133"/>
              <a:ext cx="1838901" cy="338554"/>
            </a:xfrm>
            <a:prstGeom prst="rect">
              <a:avLst/>
            </a:prstGeom>
            <a:noFill/>
          </p:spPr>
          <p:txBody>
            <a:bodyPr wrap="none" rtlCol="0">
              <a:spAutoFit/>
            </a:bodyPr>
            <a:lstStyle/>
            <a:p>
              <a:pPr algn="r"/>
              <a:r>
                <a:rPr lang="so-SO" sz="1600" noProof="0" dirty="0">
                  <a:cs typeface="Calibri"/>
                </a:rPr>
                <a:t>Koox kubadda cagta</a:t>
              </a:r>
            </a:p>
          </p:txBody>
        </p:sp>
        <p:sp>
          <p:nvSpPr>
            <p:cNvPr id="27" name="textruta 26">
              <a:extLst>
                <a:ext uri="{FF2B5EF4-FFF2-40B4-BE49-F238E27FC236}">
                  <a16:creationId xmlns:a16="http://schemas.microsoft.com/office/drawing/2014/main" id="{B793CC6E-E53E-708F-FDFE-C0C2525F7455}"/>
                </a:ext>
              </a:extLst>
            </p:cNvPr>
            <p:cNvSpPr txBox="1"/>
            <p:nvPr/>
          </p:nvSpPr>
          <p:spPr>
            <a:xfrm>
              <a:off x="1113524" y="4686774"/>
              <a:ext cx="1660542" cy="584775"/>
            </a:xfrm>
            <a:prstGeom prst="rect">
              <a:avLst/>
            </a:prstGeom>
            <a:noFill/>
          </p:spPr>
          <p:txBody>
            <a:bodyPr wrap="square" rtlCol="0">
              <a:spAutoFit/>
            </a:bodyPr>
            <a:lstStyle/>
            <a:p>
              <a:r>
                <a:rPr lang="so-SO" sz="1600" noProof="0" dirty="0">
                  <a:cs typeface="Calibri"/>
                </a:rPr>
                <a:t>Sahanka xoogsheegashada</a:t>
              </a:r>
            </a:p>
          </p:txBody>
        </p:sp>
        <p:sp>
          <p:nvSpPr>
            <p:cNvPr id="28" name="textruta 27">
              <a:extLst>
                <a:ext uri="{FF2B5EF4-FFF2-40B4-BE49-F238E27FC236}">
                  <a16:creationId xmlns:a16="http://schemas.microsoft.com/office/drawing/2014/main" id="{BB9F83F7-F4BB-5D5C-23C8-6CC2699F1098}"/>
                </a:ext>
              </a:extLst>
            </p:cNvPr>
            <p:cNvSpPr txBox="1"/>
            <p:nvPr/>
          </p:nvSpPr>
          <p:spPr>
            <a:xfrm>
              <a:off x="1137175" y="5247665"/>
              <a:ext cx="1660542" cy="338554"/>
            </a:xfrm>
            <a:prstGeom prst="rect">
              <a:avLst/>
            </a:prstGeom>
            <a:noFill/>
          </p:spPr>
          <p:txBody>
            <a:bodyPr wrap="square" rtlCol="0">
              <a:spAutoFit/>
            </a:bodyPr>
            <a:lstStyle/>
            <a:p>
              <a:r>
                <a:rPr lang="so-SO" sz="1600" noProof="0" dirty="0">
                  <a:cs typeface="Calibri"/>
                </a:rPr>
                <a:t>Qancin</a:t>
              </a:r>
            </a:p>
          </p:txBody>
        </p:sp>
        <p:sp>
          <p:nvSpPr>
            <p:cNvPr id="29" name="textruta 28">
              <a:extLst>
                <a:ext uri="{FF2B5EF4-FFF2-40B4-BE49-F238E27FC236}">
                  <a16:creationId xmlns:a16="http://schemas.microsoft.com/office/drawing/2014/main" id="{A8D54EB4-7909-1757-53B2-8F43AE8EEF23}"/>
                </a:ext>
              </a:extLst>
            </p:cNvPr>
            <p:cNvSpPr txBox="1"/>
            <p:nvPr/>
          </p:nvSpPr>
          <p:spPr>
            <a:xfrm>
              <a:off x="1169085" y="5589453"/>
              <a:ext cx="1705751" cy="584775"/>
            </a:xfrm>
            <a:prstGeom prst="rect">
              <a:avLst/>
            </a:prstGeom>
            <a:noFill/>
          </p:spPr>
          <p:txBody>
            <a:bodyPr wrap="square" rtlCol="0">
              <a:spAutoFit/>
            </a:bodyPr>
            <a:lstStyle/>
            <a:p>
              <a:r>
                <a:rPr lang="so-SO" sz="1600" noProof="0" dirty="0">
                  <a:cs typeface="Calibri"/>
                </a:rPr>
                <a:t>Abaalmarinta macallimiinta</a:t>
              </a:r>
            </a:p>
          </p:txBody>
        </p:sp>
      </p:grpSp>
    </p:spTree>
    <p:extLst>
      <p:ext uri="{BB962C8B-B14F-4D97-AF65-F5344CB8AC3E}">
        <p14:creationId xmlns:p14="http://schemas.microsoft.com/office/powerpoint/2010/main" val="21924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1D981441-EAC9-4DB7-8A26-6DA532821E21}"/>
              </a:ext>
            </a:extLst>
          </p:cNvPr>
          <p:cNvPicPr>
            <a:picLocks noChangeAspect="1"/>
          </p:cNvPicPr>
          <p:nvPr/>
        </p:nvPicPr>
        <p:blipFill>
          <a:blip r:embed="rId3"/>
          <a:stretch>
            <a:fillRect/>
          </a:stretch>
        </p:blipFill>
        <p:spPr>
          <a:xfrm>
            <a:off x="2957978" y="1699740"/>
            <a:ext cx="2633035" cy="1779078"/>
          </a:xfrm>
          <a:prstGeom prst="rect">
            <a:avLst/>
          </a:prstGeom>
        </p:spPr>
      </p:pic>
      <p:sp>
        <p:nvSpPr>
          <p:cNvPr id="13" name="textruta 14">
            <a:extLst>
              <a:ext uri="{FF2B5EF4-FFF2-40B4-BE49-F238E27FC236}">
                <a16:creationId xmlns:a16="http://schemas.microsoft.com/office/drawing/2014/main" id="{EAC510DD-B028-4D24-AF69-643FD3F7287E}"/>
              </a:ext>
            </a:extLst>
          </p:cNvPr>
          <p:cNvSpPr txBox="1"/>
          <p:nvPr/>
        </p:nvSpPr>
        <p:spPr>
          <a:xfrm>
            <a:off x="2646338" y="3383231"/>
            <a:ext cx="3395170" cy="707886"/>
          </a:xfrm>
          <a:prstGeom prst="rect">
            <a:avLst/>
          </a:prstGeom>
          <a:noFill/>
        </p:spPr>
        <p:txBody>
          <a:bodyPr wrap="square" rtlCol="0">
            <a:spAutoFit/>
          </a:bodyPr>
          <a:lstStyle/>
          <a:p>
            <a:pPr algn="ctr"/>
            <a:r>
              <a:rPr lang="so-SO" sz="4000" b="1" noProof="0" dirty="0"/>
              <a:t>Tallaabooyin</a:t>
            </a:r>
          </a:p>
        </p:txBody>
      </p:sp>
      <p:pic>
        <p:nvPicPr>
          <p:cNvPr id="12" name="Google Shape;333;p23">
            <a:extLst>
              <a:ext uri="{FF2B5EF4-FFF2-40B4-BE49-F238E27FC236}">
                <a16:creationId xmlns:a16="http://schemas.microsoft.com/office/drawing/2014/main" id="{B2A4C9BE-C425-F462-7C95-9999EA916220}"/>
              </a:ext>
            </a:extLst>
          </p:cNvPr>
          <p:cNvPicPr preferRelativeResize="0"/>
          <p:nvPr/>
        </p:nvPicPr>
        <p:blipFill rotWithShape="1">
          <a:blip r:embed="rId4">
            <a:alphaModFix/>
          </a:blip>
          <a:srcRect/>
          <a:stretch/>
        </p:blipFill>
        <p:spPr>
          <a:xfrm>
            <a:off x="1054766" y="614915"/>
            <a:ext cx="10331565" cy="5628169"/>
          </a:xfrm>
          <a:prstGeom prst="rect">
            <a:avLst/>
          </a:prstGeom>
          <a:noFill/>
          <a:ln>
            <a:noFill/>
          </a:ln>
        </p:spPr>
      </p:pic>
      <p:pic>
        <p:nvPicPr>
          <p:cNvPr id="26" name="Google Shape;336;p23">
            <a:extLst>
              <a:ext uri="{FF2B5EF4-FFF2-40B4-BE49-F238E27FC236}">
                <a16:creationId xmlns:a16="http://schemas.microsoft.com/office/drawing/2014/main" id="{E1878B1B-FE87-B77A-391D-3A0697ABABDA}"/>
              </a:ext>
            </a:extLst>
          </p:cNvPr>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27" name="Google Shape;337;p23">
            <a:extLst>
              <a:ext uri="{FF2B5EF4-FFF2-40B4-BE49-F238E27FC236}">
                <a16:creationId xmlns:a16="http://schemas.microsoft.com/office/drawing/2014/main" id="{035B4543-2C1D-38A2-B781-12DDC38ACCBE}"/>
              </a:ext>
            </a:extLst>
          </p:cNvPr>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28" name="Google Shape;342;p23" descr="En bild som visar text, silhuett, natthimmel&#10;&#10;Automatiskt genererad beskrivning">
            <a:extLst>
              <a:ext uri="{FF2B5EF4-FFF2-40B4-BE49-F238E27FC236}">
                <a16:creationId xmlns:a16="http://schemas.microsoft.com/office/drawing/2014/main" id="{27F31E84-8AA0-4084-5B73-A0325AAEDF10}"/>
              </a:ext>
            </a:extLst>
          </p:cNvPr>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29" name="Google Shape;343;p23">
            <a:extLst>
              <a:ext uri="{FF2B5EF4-FFF2-40B4-BE49-F238E27FC236}">
                <a16:creationId xmlns:a16="http://schemas.microsoft.com/office/drawing/2014/main" id="{D843DB23-EA00-D374-A3DE-34D2440FA163}"/>
              </a:ext>
            </a:extLst>
          </p:cNvPr>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grpSp>
        <p:nvGrpSpPr>
          <p:cNvPr id="8" name="Group 7">
            <a:extLst>
              <a:ext uri="{FF2B5EF4-FFF2-40B4-BE49-F238E27FC236}">
                <a16:creationId xmlns:a16="http://schemas.microsoft.com/office/drawing/2014/main" id="{BA4F78AE-EACC-7020-85A3-C0E92F979DDB}"/>
              </a:ext>
            </a:extLst>
          </p:cNvPr>
          <p:cNvGrpSpPr/>
          <p:nvPr/>
        </p:nvGrpSpPr>
        <p:grpSpPr>
          <a:xfrm>
            <a:off x="1079012" y="4312133"/>
            <a:ext cx="1838901" cy="1862095"/>
            <a:chOff x="1079012" y="4312133"/>
            <a:chExt cx="1838901" cy="1862095"/>
          </a:xfrm>
        </p:grpSpPr>
        <p:sp>
          <p:nvSpPr>
            <p:cNvPr id="9" name="textruta 25">
              <a:extLst>
                <a:ext uri="{FF2B5EF4-FFF2-40B4-BE49-F238E27FC236}">
                  <a16:creationId xmlns:a16="http://schemas.microsoft.com/office/drawing/2014/main" id="{D3C2AF6B-79F8-A24D-4CEF-60192B444C4A}"/>
                </a:ext>
              </a:extLst>
            </p:cNvPr>
            <p:cNvSpPr txBox="1"/>
            <p:nvPr/>
          </p:nvSpPr>
          <p:spPr>
            <a:xfrm>
              <a:off x="1079012" y="4312133"/>
              <a:ext cx="1838901" cy="338554"/>
            </a:xfrm>
            <a:prstGeom prst="rect">
              <a:avLst/>
            </a:prstGeom>
            <a:noFill/>
          </p:spPr>
          <p:txBody>
            <a:bodyPr wrap="none" rtlCol="0">
              <a:spAutoFit/>
            </a:bodyPr>
            <a:lstStyle/>
            <a:p>
              <a:pPr algn="r"/>
              <a:r>
                <a:rPr lang="so-SO" sz="1600" noProof="0" dirty="0">
                  <a:cs typeface="Calibri"/>
                </a:rPr>
                <a:t>Koox kubadda cagta</a:t>
              </a:r>
            </a:p>
          </p:txBody>
        </p:sp>
        <p:sp>
          <p:nvSpPr>
            <p:cNvPr id="10" name="textruta 26">
              <a:extLst>
                <a:ext uri="{FF2B5EF4-FFF2-40B4-BE49-F238E27FC236}">
                  <a16:creationId xmlns:a16="http://schemas.microsoft.com/office/drawing/2014/main" id="{76A33FD0-EB6F-E526-E945-555E6B83C553}"/>
                </a:ext>
              </a:extLst>
            </p:cNvPr>
            <p:cNvSpPr txBox="1"/>
            <p:nvPr/>
          </p:nvSpPr>
          <p:spPr>
            <a:xfrm>
              <a:off x="1113524" y="4686774"/>
              <a:ext cx="1660542" cy="584775"/>
            </a:xfrm>
            <a:prstGeom prst="rect">
              <a:avLst/>
            </a:prstGeom>
            <a:noFill/>
          </p:spPr>
          <p:txBody>
            <a:bodyPr wrap="square" rtlCol="0">
              <a:spAutoFit/>
            </a:bodyPr>
            <a:lstStyle/>
            <a:p>
              <a:r>
                <a:rPr lang="so-SO" sz="1600" noProof="0" dirty="0">
                  <a:cs typeface="Calibri"/>
                </a:rPr>
                <a:t>Sahanka xoogsheegashada</a:t>
              </a:r>
            </a:p>
          </p:txBody>
        </p:sp>
        <p:sp>
          <p:nvSpPr>
            <p:cNvPr id="11" name="textruta 27">
              <a:extLst>
                <a:ext uri="{FF2B5EF4-FFF2-40B4-BE49-F238E27FC236}">
                  <a16:creationId xmlns:a16="http://schemas.microsoft.com/office/drawing/2014/main" id="{949ACA01-A02F-2FB7-CCE3-F782276E994B}"/>
                </a:ext>
              </a:extLst>
            </p:cNvPr>
            <p:cNvSpPr txBox="1"/>
            <p:nvPr/>
          </p:nvSpPr>
          <p:spPr>
            <a:xfrm>
              <a:off x="1137175" y="5247665"/>
              <a:ext cx="1660542" cy="338554"/>
            </a:xfrm>
            <a:prstGeom prst="rect">
              <a:avLst/>
            </a:prstGeom>
            <a:noFill/>
          </p:spPr>
          <p:txBody>
            <a:bodyPr wrap="square" rtlCol="0">
              <a:spAutoFit/>
            </a:bodyPr>
            <a:lstStyle/>
            <a:p>
              <a:r>
                <a:rPr lang="so-SO" sz="1600" noProof="0" dirty="0">
                  <a:cs typeface="Calibri"/>
                </a:rPr>
                <a:t>Qancin</a:t>
              </a:r>
            </a:p>
          </p:txBody>
        </p:sp>
        <p:sp>
          <p:nvSpPr>
            <p:cNvPr id="14" name="textruta 28">
              <a:extLst>
                <a:ext uri="{FF2B5EF4-FFF2-40B4-BE49-F238E27FC236}">
                  <a16:creationId xmlns:a16="http://schemas.microsoft.com/office/drawing/2014/main" id="{E2142347-0966-A9FE-D777-8943125EE5A9}"/>
                </a:ext>
              </a:extLst>
            </p:cNvPr>
            <p:cNvSpPr txBox="1"/>
            <p:nvPr/>
          </p:nvSpPr>
          <p:spPr>
            <a:xfrm>
              <a:off x="1169085" y="5589453"/>
              <a:ext cx="1705751" cy="584775"/>
            </a:xfrm>
            <a:prstGeom prst="rect">
              <a:avLst/>
            </a:prstGeom>
            <a:noFill/>
          </p:spPr>
          <p:txBody>
            <a:bodyPr wrap="square" rtlCol="0">
              <a:spAutoFit/>
            </a:bodyPr>
            <a:lstStyle/>
            <a:p>
              <a:r>
                <a:rPr lang="so-SO" sz="1600" noProof="0" dirty="0">
                  <a:cs typeface="Calibri"/>
                </a:rPr>
                <a:t>Abaalmarinta macallimiinta</a:t>
              </a:r>
            </a:p>
          </p:txBody>
        </p:sp>
      </p:grpSp>
    </p:spTree>
    <p:extLst>
      <p:ext uri="{BB962C8B-B14F-4D97-AF65-F5344CB8AC3E}">
        <p14:creationId xmlns:p14="http://schemas.microsoft.com/office/powerpoint/2010/main" val="384996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67027E-6CC3-4196-BCB0-0E365971D727}"/>
              </a:ext>
            </a:extLst>
          </p:cNvPr>
          <p:cNvGrpSpPr/>
          <p:nvPr/>
        </p:nvGrpSpPr>
        <p:grpSpPr>
          <a:xfrm>
            <a:off x="2588540" y="484743"/>
            <a:ext cx="8369745" cy="5927074"/>
            <a:chOff x="3186124" y="988914"/>
            <a:chExt cx="3674607" cy="3256690"/>
          </a:xfrm>
        </p:grpSpPr>
        <p:pic>
          <p:nvPicPr>
            <p:cNvPr id="3" name="Picture 14">
              <a:extLst>
                <a:ext uri="{FF2B5EF4-FFF2-40B4-BE49-F238E27FC236}">
                  <a16:creationId xmlns:a16="http://schemas.microsoft.com/office/drawing/2014/main" id="{D10F9A67-BCC4-47C5-87D4-884E89DAC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6124" y="988914"/>
              <a:ext cx="3674607" cy="3256690"/>
            </a:xfrm>
            <a:prstGeom prst="rect">
              <a:avLst/>
            </a:prstGeom>
          </p:spPr>
        </p:pic>
        <p:sp>
          <p:nvSpPr>
            <p:cNvPr id="4" name="TextBox 37">
              <a:extLst>
                <a:ext uri="{FF2B5EF4-FFF2-40B4-BE49-F238E27FC236}">
                  <a16:creationId xmlns:a16="http://schemas.microsoft.com/office/drawing/2014/main" id="{5EF748AC-0019-4956-B823-B6203DF5BA49}"/>
                </a:ext>
              </a:extLst>
            </p:cNvPr>
            <p:cNvSpPr txBox="1"/>
            <p:nvPr/>
          </p:nvSpPr>
          <p:spPr>
            <a:xfrm>
              <a:off x="3878470" y="2595481"/>
              <a:ext cx="847562" cy="180791"/>
            </a:xfrm>
            <a:prstGeom prst="rect">
              <a:avLst/>
            </a:prstGeom>
            <a:noFill/>
          </p:spPr>
          <p:txBody>
            <a:bodyPr wrap="square" rtlCol="0">
              <a:spAutoFit/>
            </a:bodyPr>
            <a:lstStyle/>
            <a:p>
              <a:pPr algn="ctr"/>
              <a:r>
                <a:rPr lang="so-SO" sz="1400" noProof="0" dirty="0">
                  <a:cs typeface="Calibri"/>
                </a:rPr>
                <a:t>Carruurta</a:t>
              </a:r>
            </a:p>
          </p:txBody>
        </p:sp>
        <p:sp>
          <p:nvSpPr>
            <p:cNvPr id="5" name="TextBox 38">
              <a:extLst>
                <a:ext uri="{FF2B5EF4-FFF2-40B4-BE49-F238E27FC236}">
                  <a16:creationId xmlns:a16="http://schemas.microsoft.com/office/drawing/2014/main" id="{ECAB8E5C-F24F-4993-9511-E63F2A925848}"/>
                </a:ext>
              </a:extLst>
            </p:cNvPr>
            <p:cNvSpPr txBox="1"/>
            <p:nvPr/>
          </p:nvSpPr>
          <p:spPr>
            <a:xfrm>
              <a:off x="4666731" y="2398287"/>
              <a:ext cx="766090" cy="560452"/>
            </a:xfrm>
            <a:prstGeom prst="rect">
              <a:avLst/>
            </a:prstGeom>
            <a:noFill/>
          </p:spPr>
          <p:txBody>
            <a:bodyPr wrap="square" lIns="91440" tIns="45720" rIns="91440" bIns="45720" rtlCol="0" anchor="t">
              <a:spAutoFit/>
            </a:bodyPr>
            <a:lstStyle/>
            <a:p>
              <a:pPr algn="ctr"/>
              <a:r>
                <a:rPr lang="so-SO" sz="1400" noProof="0" dirty="0">
                  <a:cs typeface="Calibri"/>
                </a:rPr>
                <a:t>Guddiga Dugsiga </a:t>
              </a:r>
            </a:p>
            <a:p>
              <a:pPr algn="ctr"/>
              <a:r>
                <a:rPr lang="so-SO" sz="1400" noProof="0" dirty="0">
                  <a:cs typeface="Calibri"/>
                </a:rPr>
                <a:t>Waalidiinta</a:t>
              </a:r>
            </a:p>
            <a:p>
              <a:pPr algn="ctr"/>
              <a:r>
                <a:rPr lang="so-SO" sz="1400" noProof="0" dirty="0">
                  <a:cs typeface="Calibri"/>
                </a:rPr>
                <a:t>Hoggaamiyayaasha </a:t>
              </a:r>
            </a:p>
            <a:p>
              <a:pPr algn="ctr"/>
              <a:r>
                <a:rPr lang="so-SO" sz="1400" noProof="0" dirty="0">
                  <a:cs typeface="Calibri"/>
                </a:rPr>
                <a:t>Diinta</a:t>
              </a:r>
            </a:p>
          </p:txBody>
        </p:sp>
        <p:sp>
          <p:nvSpPr>
            <p:cNvPr id="6" name="TextBox 39">
              <a:extLst>
                <a:ext uri="{FF2B5EF4-FFF2-40B4-BE49-F238E27FC236}">
                  <a16:creationId xmlns:a16="http://schemas.microsoft.com/office/drawing/2014/main" id="{B04ADF60-B573-479B-BD2B-D7A16C8A89B6}"/>
                </a:ext>
              </a:extLst>
            </p:cNvPr>
            <p:cNvSpPr txBox="1"/>
            <p:nvPr/>
          </p:nvSpPr>
          <p:spPr>
            <a:xfrm>
              <a:off x="5418378" y="2512972"/>
              <a:ext cx="665873" cy="307345"/>
            </a:xfrm>
            <a:prstGeom prst="rect">
              <a:avLst/>
            </a:prstGeom>
            <a:noFill/>
          </p:spPr>
          <p:txBody>
            <a:bodyPr wrap="square" lIns="91440" tIns="45720" rIns="91440" bIns="45720" rtlCol="0" anchor="t">
              <a:spAutoFit/>
            </a:bodyPr>
            <a:lstStyle/>
            <a:p>
              <a:pPr algn="ctr"/>
              <a:r>
                <a:rPr lang="so-SO" sz="1400" noProof="0" dirty="0">
                  <a:cs typeface="Calibri"/>
                </a:rPr>
                <a:t>Golaha Diimaha </a:t>
              </a:r>
            </a:p>
            <a:p>
              <a:pPr algn="ctr"/>
              <a:r>
                <a:rPr lang="so-SO" sz="1400" noProof="0" dirty="0">
                  <a:cs typeface="Calibri"/>
                </a:rPr>
                <a:t>Kala Duwan</a:t>
              </a:r>
            </a:p>
          </p:txBody>
        </p:sp>
        <p:sp>
          <p:nvSpPr>
            <p:cNvPr id="7" name="TextBox 40">
              <a:extLst>
                <a:ext uri="{FF2B5EF4-FFF2-40B4-BE49-F238E27FC236}">
                  <a16:creationId xmlns:a16="http://schemas.microsoft.com/office/drawing/2014/main" id="{DC580A42-8643-4F82-B775-8AEF29C632FA}"/>
                </a:ext>
              </a:extLst>
            </p:cNvPr>
            <p:cNvSpPr txBox="1"/>
            <p:nvPr/>
          </p:nvSpPr>
          <p:spPr>
            <a:xfrm>
              <a:off x="6030173" y="2360769"/>
              <a:ext cx="665873" cy="560452"/>
            </a:xfrm>
            <a:prstGeom prst="rect">
              <a:avLst/>
            </a:prstGeom>
            <a:noFill/>
          </p:spPr>
          <p:txBody>
            <a:bodyPr wrap="square" rtlCol="0">
              <a:spAutoFit/>
            </a:bodyPr>
            <a:lstStyle/>
            <a:p>
              <a:pPr algn="ctr"/>
              <a:r>
                <a:rPr lang="so-SO" sz="1400" noProof="0" dirty="0">
                  <a:cs typeface="Calibri"/>
                </a:rPr>
                <a:t>Saameeye aan</a:t>
              </a:r>
            </a:p>
            <a:p>
              <a:pPr algn="ctr"/>
              <a:r>
                <a:rPr lang="so-SO" sz="1400" noProof="0" dirty="0">
                  <a:cs typeface="Calibri"/>
                </a:rPr>
                <a:t> dulqaad  lahayn </a:t>
              </a:r>
              <a:br>
                <a:rPr lang="so-SO" sz="1400" noProof="0" dirty="0">
                  <a:cs typeface="Calibri"/>
                </a:rPr>
              </a:br>
              <a:r>
                <a:rPr lang="so-SO" sz="1400" noProof="0" dirty="0">
                  <a:cs typeface="Calibri"/>
                </a:rPr>
                <a:t>oo baraha</a:t>
              </a:r>
            </a:p>
            <a:p>
              <a:pPr algn="ctr"/>
              <a:r>
                <a:rPr lang="so-SO" sz="1400" noProof="0" dirty="0">
                  <a:cs typeface="Calibri"/>
                </a:rPr>
                <a:t> bulshada ah</a:t>
              </a:r>
            </a:p>
          </p:txBody>
        </p:sp>
      </p:grpSp>
      <p:sp>
        <p:nvSpPr>
          <p:cNvPr id="8" name="textruta 7">
            <a:extLst>
              <a:ext uri="{FF2B5EF4-FFF2-40B4-BE49-F238E27FC236}">
                <a16:creationId xmlns:a16="http://schemas.microsoft.com/office/drawing/2014/main" id="{67FAAFD2-A7DC-4856-9B15-EEF072E9B69F}"/>
              </a:ext>
            </a:extLst>
          </p:cNvPr>
          <p:cNvSpPr txBox="1"/>
          <p:nvPr/>
        </p:nvSpPr>
        <p:spPr>
          <a:xfrm>
            <a:off x="901284" y="4203125"/>
            <a:ext cx="1554015" cy="707886"/>
          </a:xfrm>
          <a:prstGeom prst="rect">
            <a:avLst/>
          </a:prstGeom>
          <a:noFill/>
        </p:spPr>
        <p:txBody>
          <a:bodyPr wrap="none" rtlCol="0">
            <a:spAutoFit/>
          </a:bodyPr>
          <a:lstStyle/>
          <a:p>
            <a:r>
              <a:rPr lang="so-SO" sz="4000" b="1" noProof="0" dirty="0"/>
              <a:t>Farriin</a:t>
            </a:r>
          </a:p>
        </p:txBody>
      </p:sp>
    </p:spTree>
    <p:extLst>
      <p:ext uri="{BB962C8B-B14F-4D97-AF65-F5344CB8AC3E}">
        <p14:creationId xmlns:p14="http://schemas.microsoft.com/office/powerpoint/2010/main" val="31463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33;p23">
            <a:extLst>
              <a:ext uri="{FF2B5EF4-FFF2-40B4-BE49-F238E27FC236}">
                <a16:creationId xmlns:a16="http://schemas.microsoft.com/office/drawing/2014/main" id="{AF7FD9F6-51CB-1433-D4DE-9A996410B138}"/>
              </a:ext>
            </a:extLst>
          </p:cNvPr>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10" name="Bildobjekt 9">
            <a:extLst>
              <a:ext uri="{FF2B5EF4-FFF2-40B4-BE49-F238E27FC236}">
                <a16:creationId xmlns:a16="http://schemas.microsoft.com/office/drawing/2014/main" id="{5D50CDDB-4733-4F95-85F7-F418B0F6A0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23975" y="875262"/>
            <a:ext cx="1537805" cy="1985907"/>
          </a:xfrm>
          <a:prstGeom prst="rect">
            <a:avLst/>
          </a:prstGeom>
        </p:spPr>
      </p:pic>
      <p:sp>
        <p:nvSpPr>
          <p:cNvPr id="8" name="textruta 7">
            <a:extLst>
              <a:ext uri="{FF2B5EF4-FFF2-40B4-BE49-F238E27FC236}">
                <a16:creationId xmlns:a16="http://schemas.microsoft.com/office/drawing/2014/main" id="{4BA497BE-2CAF-4997-920F-D147C87EDB22}"/>
              </a:ext>
            </a:extLst>
          </p:cNvPr>
          <p:cNvSpPr txBox="1"/>
          <p:nvPr/>
        </p:nvSpPr>
        <p:spPr>
          <a:xfrm>
            <a:off x="1550066" y="2934454"/>
            <a:ext cx="2024593" cy="707886"/>
          </a:xfrm>
          <a:prstGeom prst="rect">
            <a:avLst/>
          </a:prstGeom>
          <a:noFill/>
        </p:spPr>
        <p:txBody>
          <a:bodyPr wrap="none" rtlCol="0">
            <a:spAutoFit/>
          </a:bodyPr>
          <a:lstStyle/>
          <a:p>
            <a:r>
              <a:rPr lang="so-SO" sz="4000" b="1" noProof="0" dirty="0"/>
              <a:t>Khatarta</a:t>
            </a:r>
          </a:p>
        </p:txBody>
      </p:sp>
      <p:pic>
        <p:nvPicPr>
          <p:cNvPr id="3" name="Google Shape;336;p23">
            <a:extLst>
              <a:ext uri="{FF2B5EF4-FFF2-40B4-BE49-F238E27FC236}">
                <a16:creationId xmlns:a16="http://schemas.microsoft.com/office/drawing/2014/main" id="{223559D5-BC64-7EC3-2DB7-FD231F301758}"/>
              </a:ext>
            </a:extLst>
          </p:cNvPr>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4" name="Google Shape;337;p23">
            <a:extLst>
              <a:ext uri="{FF2B5EF4-FFF2-40B4-BE49-F238E27FC236}">
                <a16:creationId xmlns:a16="http://schemas.microsoft.com/office/drawing/2014/main" id="{A0578FFD-51A2-FA71-F219-778901838499}"/>
              </a:ext>
            </a:extLst>
          </p:cNvPr>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5" name="Google Shape;342;p23" descr="En bild som visar text, silhuett, natthimmel&#10;&#10;Automatiskt genererad beskrivning">
            <a:extLst>
              <a:ext uri="{FF2B5EF4-FFF2-40B4-BE49-F238E27FC236}">
                <a16:creationId xmlns:a16="http://schemas.microsoft.com/office/drawing/2014/main" id="{8FEC4B3F-40A1-875C-EDBE-BA5D6A49A061}"/>
              </a:ext>
            </a:extLst>
          </p:cNvPr>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6" name="Google Shape;343;p23">
            <a:extLst>
              <a:ext uri="{FF2B5EF4-FFF2-40B4-BE49-F238E27FC236}">
                <a16:creationId xmlns:a16="http://schemas.microsoft.com/office/drawing/2014/main" id="{B5120CFA-D752-518C-CD7A-27FFED8551F2}"/>
              </a:ext>
            </a:extLst>
          </p:cNvPr>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grpSp>
        <p:nvGrpSpPr>
          <p:cNvPr id="2" name="Group 1">
            <a:extLst>
              <a:ext uri="{FF2B5EF4-FFF2-40B4-BE49-F238E27FC236}">
                <a16:creationId xmlns:a16="http://schemas.microsoft.com/office/drawing/2014/main" id="{598A2CBE-561D-268D-F8DA-ED9ECFF0F0CA}"/>
              </a:ext>
            </a:extLst>
          </p:cNvPr>
          <p:cNvGrpSpPr/>
          <p:nvPr/>
        </p:nvGrpSpPr>
        <p:grpSpPr>
          <a:xfrm>
            <a:off x="1079012" y="4312133"/>
            <a:ext cx="1838901" cy="1862095"/>
            <a:chOff x="1079012" y="4312133"/>
            <a:chExt cx="1838901" cy="1862095"/>
          </a:xfrm>
        </p:grpSpPr>
        <p:sp>
          <p:nvSpPr>
            <p:cNvPr id="9" name="textruta 25">
              <a:extLst>
                <a:ext uri="{FF2B5EF4-FFF2-40B4-BE49-F238E27FC236}">
                  <a16:creationId xmlns:a16="http://schemas.microsoft.com/office/drawing/2014/main" id="{954421E8-2F25-C9DE-506E-3336963AC7E6}"/>
                </a:ext>
              </a:extLst>
            </p:cNvPr>
            <p:cNvSpPr txBox="1"/>
            <p:nvPr/>
          </p:nvSpPr>
          <p:spPr>
            <a:xfrm>
              <a:off x="1079012" y="4312133"/>
              <a:ext cx="1838901" cy="338554"/>
            </a:xfrm>
            <a:prstGeom prst="rect">
              <a:avLst/>
            </a:prstGeom>
            <a:noFill/>
          </p:spPr>
          <p:txBody>
            <a:bodyPr wrap="none" rtlCol="0">
              <a:spAutoFit/>
            </a:bodyPr>
            <a:lstStyle/>
            <a:p>
              <a:pPr algn="r"/>
              <a:r>
                <a:rPr lang="so-SO" sz="1600" noProof="0" dirty="0">
                  <a:cs typeface="Calibri"/>
                </a:rPr>
                <a:t>Koox kubadda cagta</a:t>
              </a:r>
            </a:p>
          </p:txBody>
        </p:sp>
        <p:sp>
          <p:nvSpPr>
            <p:cNvPr id="11" name="textruta 26">
              <a:extLst>
                <a:ext uri="{FF2B5EF4-FFF2-40B4-BE49-F238E27FC236}">
                  <a16:creationId xmlns:a16="http://schemas.microsoft.com/office/drawing/2014/main" id="{C66C0C40-BE2E-6A89-8EA7-05C93E5FAF45}"/>
                </a:ext>
              </a:extLst>
            </p:cNvPr>
            <p:cNvSpPr txBox="1"/>
            <p:nvPr/>
          </p:nvSpPr>
          <p:spPr>
            <a:xfrm>
              <a:off x="1113524" y="4675757"/>
              <a:ext cx="1660542" cy="584775"/>
            </a:xfrm>
            <a:prstGeom prst="rect">
              <a:avLst/>
            </a:prstGeom>
            <a:noFill/>
          </p:spPr>
          <p:txBody>
            <a:bodyPr wrap="square" rtlCol="0">
              <a:spAutoFit/>
            </a:bodyPr>
            <a:lstStyle/>
            <a:p>
              <a:r>
                <a:rPr lang="so-SO" sz="1600" noProof="0" dirty="0">
                  <a:cs typeface="Calibri"/>
                </a:rPr>
                <a:t>Sahanka xoogsheegashada</a:t>
              </a:r>
            </a:p>
          </p:txBody>
        </p:sp>
        <p:sp>
          <p:nvSpPr>
            <p:cNvPr id="12" name="textruta 27">
              <a:extLst>
                <a:ext uri="{FF2B5EF4-FFF2-40B4-BE49-F238E27FC236}">
                  <a16:creationId xmlns:a16="http://schemas.microsoft.com/office/drawing/2014/main" id="{B762A167-6C19-3689-0C9C-2FADFCAE3828}"/>
                </a:ext>
              </a:extLst>
            </p:cNvPr>
            <p:cNvSpPr txBox="1"/>
            <p:nvPr/>
          </p:nvSpPr>
          <p:spPr>
            <a:xfrm>
              <a:off x="1137175" y="5247665"/>
              <a:ext cx="1660542" cy="338554"/>
            </a:xfrm>
            <a:prstGeom prst="rect">
              <a:avLst/>
            </a:prstGeom>
            <a:noFill/>
          </p:spPr>
          <p:txBody>
            <a:bodyPr wrap="square" rtlCol="0">
              <a:spAutoFit/>
            </a:bodyPr>
            <a:lstStyle/>
            <a:p>
              <a:r>
                <a:rPr lang="so-SO" sz="1600" noProof="0" dirty="0">
                  <a:cs typeface="Calibri"/>
                </a:rPr>
                <a:t>Qancin</a:t>
              </a:r>
            </a:p>
          </p:txBody>
        </p:sp>
        <p:sp>
          <p:nvSpPr>
            <p:cNvPr id="13" name="textruta 28">
              <a:extLst>
                <a:ext uri="{FF2B5EF4-FFF2-40B4-BE49-F238E27FC236}">
                  <a16:creationId xmlns:a16="http://schemas.microsoft.com/office/drawing/2014/main" id="{9CBCAA9A-C456-EDE2-733D-FF80636B3EA1}"/>
                </a:ext>
              </a:extLst>
            </p:cNvPr>
            <p:cNvSpPr txBox="1"/>
            <p:nvPr/>
          </p:nvSpPr>
          <p:spPr>
            <a:xfrm>
              <a:off x="1169085" y="5589453"/>
              <a:ext cx="1705751" cy="584775"/>
            </a:xfrm>
            <a:prstGeom prst="rect">
              <a:avLst/>
            </a:prstGeom>
            <a:noFill/>
          </p:spPr>
          <p:txBody>
            <a:bodyPr wrap="square" rtlCol="0">
              <a:spAutoFit/>
            </a:bodyPr>
            <a:lstStyle/>
            <a:p>
              <a:r>
                <a:rPr lang="so-SO" sz="1600" noProof="0" dirty="0">
                  <a:cs typeface="Calibri"/>
                </a:rPr>
                <a:t>Abaalmarinta macallimiinta</a:t>
              </a:r>
            </a:p>
          </p:txBody>
        </p:sp>
      </p:grpSp>
    </p:spTree>
    <p:extLst>
      <p:ext uri="{BB962C8B-B14F-4D97-AF65-F5344CB8AC3E}">
        <p14:creationId xmlns:p14="http://schemas.microsoft.com/office/powerpoint/2010/main" val="181304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AAFF8C8-B723-2D08-0F1C-8DD4DB083A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90069" y="394636"/>
            <a:ext cx="9135330" cy="6234862"/>
          </a:xfrm>
          <a:prstGeom prst="rect">
            <a:avLst/>
          </a:prstGeom>
        </p:spPr>
      </p:pic>
      <p:pic>
        <p:nvPicPr>
          <p:cNvPr id="3" name="Picture 16">
            <a:extLst>
              <a:ext uri="{FF2B5EF4-FFF2-40B4-BE49-F238E27FC236}">
                <a16:creationId xmlns:a16="http://schemas.microsoft.com/office/drawing/2014/main" id="{26D6F13F-6C47-18AB-8B57-92962E5E45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1180" y="5236801"/>
            <a:ext cx="1871554" cy="1176704"/>
          </a:xfrm>
          <a:prstGeom prst="rect">
            <a:avLst/>
          </a:prstGeom>
        </p:spPr>
      </p:pic>
      <p:pic>
        <p:nvPicPr>
          <p:cNvPr id="20" name="Picture 6">
            <a:extLst>
              <a:ext uri="{FF2B5EF4-FFF2-40B4-BE49-F238E27FC236}">
                <a16:creationId xmlns:a16="http://schemas.microsoft.com/office/drawing/2014/main" id="{94E605B5-701E-AABE-B6BA-A8B0C09D24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0873" y="548999"/>
            <a:ext cx="2389608" cy="1613153"/>
          </a:xfrm>
          <a:prstGeom prst="rect">
            <a:avLst/>
          </a:prstGeom>
        </p:spPr>
      </p:pic>
      <p:pic>
        <p:nvPicPr>
          <p:cNvPr id="21" name="Picture 4">
            <a:extLst>
              <a:ext uri="{FF2B5EF4-FFF2-40B4-BE49-F238E27FC236}">
                <a16:creationId xmlns:a16="http://schemas.microsoft.com/office/drawing/2014/main" id="{B0D2A883-E784-6A78-6A0F-7D4EBFA539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2967" y="2383777"/>
            <a:ext cx="2654689" cy="2460314"/>
          </a:xfrm>
          <a:prstGeom prst="rect">
            <a:avLst/>
          </a:prstGeom>
        </p:spPr>
      </p:pic>
      <p:pic>
        <p:nvPicPr>
          <p:cNvPr id="22" name="Picture 35">
            <a:extLst>
              <a:ext uri="{FF2B5EF4-FFF2-40B4-BE49-F238E27FC236}">
                <a16:creationId xmlns:a16="http://schemas.microsoft.com/office/drawing/2014/main" id="{2C5191FF-1A30-71BE-0192-7B7D30E5348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14738" y="726194"/>
            <a:ext cx="1776137" cy="1175120"/>
          </a:xfrm>
          <a:prstGeom prst="rect">
            <a:avLst/>
          </a:prstGeom>
        </p:spPr>
      </p:pic>
      <p:pic>
        <p:nvPicPr>
          <p:cNvPr id="23" name="Picture 14">
            <a:extLst>
              <a:ext uri="{FF2B5EF4-FFF2-40B4-BE49-F238E27FC236}">
                <a16:creationId xmlns:a16="http://schemas.microsoft.com/office/drawing/2014/main" id="{3B5BCE36-E081-4244-B262-97CE2BC6CBE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1650" y="1470510"/>
            <a:ext cx="2936763" cy="2521221"/>
          </a:xfrm>
          <a:prstGeom prst="rect">
            <a:avLst/>
          </a:prstGeom>
        </p:spPr>
      </p:pic>
      <p:pic>
        <p:nvPicPr>
          <p:cNvPr id="24" name="Picture 45">
            <a:extLst>
              <a:ext uri="{FF2B5EF4-FFF2-40B4-BE49-F238E27FC236}">
                <a16:creationId xmlns:a16="http://schemas.microsoft.com/office/drawing/2014/main" id="{74AB637E-37C6-3942-DB8C-FFE72E985CA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383200" y="4524246"/>
            <a:ext cx="1480814" cy="2105253"/>
          </a:xfrm>
          <a:prstGeom prst="rect">
            <a:avLst/>
          </a:prstGeom>
        </p:spPr>
      </p:pic>
      <p:sp>
        <p:nvSpPr>
          <p:cNvPr id="25" name="TextBox 4">
            <a:extLst>
              <a:ext uri="{FF2B5EF4-FFF2-40B4-BE49-F238E27FC236}">
                <a16:creationId xmlns:a16="http://schemas.microsoft.com/office/drawing/2014/main" id="{FC4198FA-1D29-B6FD-9D44-E5399FD4E52D}"/>
              </a:ext>
            </a:extLst>
          </p:cNvPr>
          <p:cNvSpPr txBox="1"/>
          <p:nvPr/>
        </p:nvSpPr>
        <p:spPr>
          <a:xfrm>
            <a:off x="2700481" y="581526"/>
            <a:ext cx="5237943" cy="677108"/>
          </a:xfrm>
          <a:custGeom>
            <a:avLst/>
            <a:gdLst>
              <a:gd name="csX0" fmla="*/ 0 w 5237943"/>
              <a:gd name="csY0" fmla="*/ 0 h 677108"/>
              <a:gd name="csX1" fmla="*/ 759502 w 5237943"/>
              <a:gd name="csY1" fmla="*/ 0 h 677108"/>
              <a:gd name="csX2" fmla="*/ 1519003 w 5237943"/>
              <a:gd name="csY2" fmla="*/ 0 h 677108"/>
              <a:gd name="csX3" fmla="*/ 2016608 w 5237943"/>
              <a:gd name="csY3" fmla="*/ 0 h 677108"/>
              <a:gd name="csX4" fmla="*/ 2776110 w 5237943"/>
              <a:gd name="csY4" fmla="*/ 0 h 677108"/>
              <a:gd name="csX5" fmla="*/ 3326094 w 5237943"/>
              <a:gd name="csY5" fmla="*/ 0 h 677108"/>
              <a:gd name="csX6" fmla="*/ 3876078 w 5237943"/>
              <a:gd name="csY6" fmla="*/ 0 h 677108"/>
              <a:gd name="csX7" fmla="*/ 4530821 w 5237943"/>
              <a:gd name="csY7" fmla="*/ 0 h 677108"/>
              <a:gd name="csX8" fmla="*/ 5237943 w 5237943"/>
              <a:gd name="csY8" fmla="*/ 0 h 677108"/>
              <a:gd name="csX9" fmla="*/ 5237943 w 5237943"/>
              <a:gd name="csY9" fmla="*/ 677108 h 677108"/>
              <a:gd name="csX10" fmla="*/ 4530821 w 5237943"/>
              <a:gd name="csY10" fmla="*/ 677108 h 677108"/>
              <a:gd name="csX11" fmla="*/ 4033216 w 5237943"/>
              <a:gd name="csY11" fmla="*/ 677108 h 677108"/>
              <a:gd name="csX12" fmla="*/ 3378473 w 5237943"/>
              <a:gd name="csY12" fmla="*/ 677108 h 677108"/>
              <a:gd name="csX13" fmla="*/ 2671351 w 5237943"/>
              <a:gd name="csY13" fmla="*/ 677108 h 677108"/>
              <a:gd name="csX14" fmla="*/ 2173746 w 5237943"/>
              <a:gd name="csY14" fmla="*/ 677108 h 677108"/>
              <a:gd name="csX15" fmla="*/ 1519003 w 5237943"/>
              <a:gd name="csY15" fmla="*/ 677108 h 677108"/>
              <a:gd name="csX16" fmla="*/ 969019 w 5237943"/>
              <a:gd name="csY16" fmla="*/ 677108 h 677108"/>
              <a:gd name="csX17" fmla="*/ 0 w 5237943"/>
              <a:gd name="csY17" fmla="*/ 677108 h 677108"/>
              <a:gd name="csX18" fmla="*/ 0 w 5237943"/>
              <a:gd name="csY18" fmla="*/ 0 h 677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37943" h="677108"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15131" y="334616"/>
                  <a:pt x="5245587" y="413724"/>
                  <a:pt x="5237943" y="677108"/>
                </a:cubicBezTo>
                <a:cubicBezTo>
                  <a:pt x="5052253" y="701685"/>
                  <a:pt x="4709436" y="674844"/>
                  <a:pt x="4530821" y="677108"/>
                </a:cubicBezTo>
                <a:cubicBezTo>
                  <a:pt x="4352206" y="679372"/>
                  <a:pt x="4265251" y="689595"/>
                  <a:pt x="4033216" y="677108"/>
                </a:cubicBezTo>
                <a:cubicBezTo>
                  <a:pt x="3801182" y="664621"/>
                  <a:pt x="3596721" y="685073"/>
                  <a:pt x="3378473" y="677108"/>
                </a:cubicBezTo>
                <a:cubicBezTo>
                  <a:pt x="3160225" y="669143"/>
                  <a:pt x="2973954" y="642742"/>
                  <a:pt x="2671351" y="677108"/>
                </a:cubicBezTo>
                <a:cubicBezTo>
                  <a:pt x="2368748" y="711474"/>
                  <a:pt x="2407567" y="670472"/>
                  <a:pt x="2173746" y="677108"/>
                </a:cubicBezTo>
                <a:cubicBezTo>
                  <a:pt x="1939925" y="683744"/>
                  <a:pt x="1665154" y="652876"/>
                  <a:pt x="1519003" y="677108"/>
                </a:cubicBezTo>
                <a:cubicBezTo>
                  <a:pt x="1372852" y="701340"/>
                  <a:pt x="1090098" y="676573"/>
                  <a:pt x="969019" y="677108"/>
                </a:cubicBezTo>
                <a:cubicBezTo>
                  <a:pt x="847940" y="677643"/>
                  <a:pt x="228634" y="684328"/>
                  <a:pt x="0" y="677108"/>
                </a:cubicBezTo>
                <a:cubicBezTo>
                  <a:pt x="-23792" y="436629"/>
                  <a:pt x="-1138" y="300539"/>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so-SO" sz="3800" b="1" noProof="0" dirty="0"/>
              <a:t>Safarkeenna Isbeddelka</a:t>
            </a:r>
          </a:p>
        </p:txBody>
      </p:sp>
      <p:sp>
        <p:nvSpPr>
          <p:cNvPr id="26" name="textruta 25">
            <a:extLst>
              <a:ext uri="{FF2B5EF4-FFF2-40B4-BE49-F238E27FC236}">
                <a16:creationId xmlns:a16="http://schemas.microsoft.com/office/drawing/2014/main" id="{67B5117C-59AB-465E-82DF-0820E165BA2F}"/>
              </a:ext>
            </a:extLst>
          </p:cNvPr>
          <p:cNvSpPr txBox="1"/>
          <p:nvPr/>
        </p:nvSpPr>
        <p:spPr>
          <a:xfrm>
            <a:off x="917343" y="4548960"/>
            <a:ext cx="1159228" cy="400110"/>
          </a:xfrm>
          <a:prstGeom prst="rect">
            <a:avLst/>
          </a:prstGeom>
          <a:noFill/>
        </p:spPr>
        <p:txBody>
          <a:bodyPr wrap="none" rtlCol="0">
            <a:spAutoFit/>
          </a:bodyPr>
          <a:lstStyle/>
          <a:p>
            <a:r>
              <a:rPr lang="so-SO" sz="2000" b="1" noProof="0" dirty="0"/>
              <a:t>Dhibaato</a:t>
            </a:r>
          </a:p>
        </p:txBody>
      </p:sp>
      <p:sp>
        <p:nvSpPr>
          <p:cNvPr id="27" name="textruta 26">
            <a:extLst>
              <a:ext uri="{FF2B5EF4-FFF2-40B4-BE49-F238E27FC236}">
                <a16:creationId xmlns:a16="http://schemas.microsoft.com/office/drawing/2014/main" id="{42CE0183-FA59-79C1-55FA-994B1BE4D253}"/>
              </a:ext>
            </a:extLst>
          </p:cNvPr>
          <p:cNvSpPr txBox="1"/>
          <p:nvPr/>
        </p:nvSpPr>
        <p:spPr>
          <a:xfrm>
            <a:off x="10100843" y="2351412"/>
            <a:ext cx="882229" cy="400110"/>
          </a:xfrm>
          <a:prstGeom prst="rect">
            <a:avLst/>
          </a:prstGeom>
          <a:noFill/>
        </p:spPr>
        <p:txBody>
          <a:bodyPr wrap="none" rtlCol="0">
            <a:spAutoFit/>
          </a:bodyPr>
          <a:lstStyle/>
          <a:p>
            <a:r>
              <a:rPr lang="so-SO" sz="2000" b="1" noProof="0" dirty="0"/>
              <a:t>Yoolka</a:t>
            </a:r>
          </a:p>
        </p:txBody>
      </p:sp>
      <p:sp>
        <p:nvSpPr>
          <p:cNvPr id="28" name="textruta 27">
            <a:extLst>
              <a:ext uri="{FF2B5EF4-FFF2-40B4-BE49-F238E27FC236}">
                <a16:creationId xmlns:a16="http://schemas.microsoft.com/office/drawing/2014/main" id="{0544514C-6D0F-9F90-F250-D9CAA0E62AB1}"/>
              </a:ext>
            </a:extLst>
          </p:cNvPr>
          <p:cNvSpPr txBox="1"/>
          <p:nvPr/>
        </p:nvSpPr>
        <p:spPr>
          <a:xfrm>
            <a:off x="10843734" y="4506637"/>
            <a:ext cx="1277016" cy="400110"/>
          </a:xfrm>
          <a:prstGeom prst="rect">
            <a:avLst/>
          </a:prstGeom>
          <a:noFill/>
        </p:spPr>
        <p:txBody>
          <a:bodyPr wrap="none" rtlCol="0">
            <a:spAutoFit/>
          </a:bodyPr>
          <a:lstStyle/>
          <a:p>
            <a:r>
              <a:rPr lang="so-SO" sz="2000" b="1" noProof="0" dirty="0"/>
              <a:t>Khataraha</a:t>
            </a:r>
          </a:p>
        </p:txBody>
      </p:sp>
      <p:sp>
        <p:nvSpPr>
          <p:cNvPr id="29" name="textruta 28">
            <a:extLst>
              <a:ext uri="{FF2B5EF4-FFF2-40B4-BE49-F238E27FC236}">
                <a16:creationId xmlns:a16="http://schemas.microsoft.com/office/drawing/2014/main" id="{12B50992-45AB-00A7-F29E-D348D56DB81A}"/>
              </a:ext>
            </a:extLst>
          </p:cNvPr>
          <p:cNvSpPr txBox="1"/>
          <p:nvPr/>
        </p:nvSpPr>
        <p:spPr>
          <a:xfrm>
            <a:off x="3598978" y="4338149"/>
            <a:ext cx="1045414" cy="400110"/>
          </a:xfrm>
          <a:prstGeom prst="rect">
            <a:avLst/>
          </a:prstGeom>
          <a:noFill/>
        </p:spPr>
        <p:txBody>
          <a:bodyPr wrap="none" rtlCol="0">
            <a:spAutoFit/>
          </a:bodyPr>
          <a:lstStyle/>
          <a:p>
            <a:r>
              <a:rPr lang="so-SO" sz="2000" b="1" noProof="0" dirty="0"/>
              <a:t>Xeelado</a:t>
            </a:r>
          </a:p>
        </p:txBody>
      </p:sp>
      <p:sp>
        <p:nvSpPr>
          <p:cNvPr id="30" name="textruta 29">
            <a:extLst>
              <a:ext uri="{FF2B5EF4-FFF2-40B4-BE49-F238E27FC236}">
                <a16:creationId xmlns:a16="http://schemas.microsoft.com/office/drawing/2014/main" id="{83BD9782-04AD-56F2-D95E-6EACC9661E11}"/>
              </a:ext>
            </a:extLst>
          </p:cNvPr>
          <p:cNvSpPr txBox="1"/>
          <p:nvPr/>
        </p:nvSpPr>
        <p:spPr>
          <a:xfrm>
            <a:off x="5430031" y="4413204"/>
            <a:ext cx="1778051" cy="400110"/>
          </a:xfrm>
          <a:prstGeom prst="rect">
            <a:avLst/>
          </a:prstGeom>
          <a:noFill/>
        </p:spPr>
        <p:txBody>
          <a:bodyPr wrap="none" rtlCol="0">
            <a:spAutoFit/>
          </a:bodyPr>
          <a:lstStyle/>
          <a:p>
            <a:r>
              <a:rPr lang="so-SO" sz="2000" b="1" noProof="0" dirty="0"/>
              <a:t>Tallaabooyinka</a:t>
            </a:r>
          </a:p>
        </p:txBody>
      </p:sp>
      <p:sp>
        <p:nvSpPr>
          <p:cNvPr id="31" name="textruta 30">
            <a:extLst>
              <a:ext uri="{FF2B5EF4-FFF2-40B4-BE49-F238E27FC236}">
                <a16:creationId xmlns:a16="http://schemas.microsoft.com/office/drawing/2014/main" id="{581A5899-6950-0944-4BD3-B1675246DE2C}"/>
              </a:ext>
            </a:extLst>
          </p:cNvPr>
          <p:cNvSpPr txBox="1"/>
          <p:nvPr/>
        </p:nvSpPr>
        <p:spPr>
          <a:xfrm>
            <a:off x="3035512" y="2993265"/>
            <a:ext cx="866969" cy="400110"/>
          </a:xfrm>
          <a:prstGeom prst="rect">
            <a:avLst/>
          </a:prstGeom>
          <a:noFill/>
        </p:spPr>
        <p:txBody>
          <a:bodyPr wrap="none" rtlCol="0">
            <a:spAutoFit/>
          </a:bodyPr>
          <a:lstStyle/>
          <a:p>
            <a:r>
              <a:rPr lang="so-SO" sz="2000" b="1" noProof="0" dirty="0"/>
              <a:t>Farriin</a:t>
            </a:r>
          </a:p>
        </p:txBody>
      </p:sp>
      <p:sp>
        <p:nvSpPr>
          <p:cNvPr id="32" name="textruta 31">
            <a:extLst>
              <a:ext uri="{FF2B5EF4-FFF2-40B4-BE49-F238E27FC236}">
                <a16:creationId xmlns:a16="http://schemas.microsoft.com/office/drawing/2014/main" id="{3C5844B3-9C1D-679D-4812-52ACE984F95C}"/>
              </a:ext>
            </a:extLst>
          </p:cNvPr>
          <p:cNvSpPr txBox="1"/>
          <p:nvPr/>
        </p:nvSpPr>
        <p:spPr>
          <a:xfrm>
            <a:off x="836937" y="1168774"/>
            <a:ext cx="1386747" cy="707886"/>
          </a:xfrm>
          <a:prstGeom prst="rect">
            <a:avLst/>
          </a:prstGeom>
          <a:noFill/>
        </p:spPr>
        <p:txBody>
          <a:bodyPr wrap="square" rtlCol="0">
            <a:spAutoFit/>
          </a:bodyPr>
          <a:lstStyle/>
          <a:p>
            <a:pPr algn="ctr"/>
            <a:r>
              <a:rPr lang="so-SO" sz="2000" b="1" noProof="0" dirty="0"/>
              <a:t>Yaa nahay </a:t>
            </a:r>
          </a:p>
          <a:p>
            <a:pPr algn="ctr"/>
            <a:r>
              <a:rPr lang="so-SO" sz="2000" b="1" noProof="0" dirty="0"/>
              <a:t>annaga?</a:t>
            </a:r>
          </a:p>
        </p:txBody>
      </p:sp>
      <p:sp>
        <p:nvSpPr>
          <p:cNvPr id="33" name="textruta 32">
            <a:extLst>
              <a:ext uri="{FF2B5EF4-FFF2-40B4-BE49-F238E27FC236}">
                <a16:creationId xmlns:a16="http://schemas.microsoft.com/office/drawing/2014/main" id="{DD18B49C-3609-A6FA-34A1-1FCAA02C30DB}"/>
              </a:ext>
            </a:extLst>
          </p:cNvPr>
          <p:cNvSpPr txBox="1"/>
          <p:nvPr/>
        </p:nvSpPr>
        <p:spPr>
          <a:xfrm>
            <a:off x="10983072" y="1723485"/>
            <a:ext cx="932884" cy="353943"/>
          </a:xfrm>
          <a:prstGeom prst="rect">
            <a:avLst/>
          </a:prstGeom>
          <a:noFill/>
        </p:spPr>
        <p:txBody>
          <a:bodyPr wrap="none" rtlCol="0">
            <a:spAutoFit/>
          </a:bodyPr>
          <a:lstStyle/>
          <a:p>
            <a:pPr algn="ctr"/>
            <a:r>
              <a:rPr lang="so-SO" sz="1700" b="1" noProof="0" dirty="0"/>
              <a:t>Waqtiga</a:t>
            </a:r>
          </a:p>
        </p:txBody>
      </p:sp>
    </p:spTree>
    <p:extLst>
      <p:ext uri="{BB962C8B-B14F-4D97-AF65-F5344CB8AC3E}">
        <p14:creationId xmlns:p14="http://schemas.microsoft.com/office/powerpoint/2010/main" val="362009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843DAAF-5995-EA4A-B387-C311B64507C2}"/>
              </a:ext>
            </a:extLst>
          </p:cNvPr>
          <p:cNvSpPr/>
          <p:nvPr/>
        </p:nvSpPr>
        <p:spPr>
          <a:xfrm>
            <a:off x="1157415" y="887593"/>
            <a:ext cx="9870678" cy="707886"/>
          </a:xfrm>
          <a:prstGeom prst="rect">
            <a:avLst/>
          </a:prstGeom>
        </p:spPr>
        <p:txBody>
          <a:bodyPr wrap="square">
            <a:spAutoFit/>
          </a:bodyPr>
          <a:lstStyle/>
          <a:p>
            <a:r>
              <a:rPr lang="so-SO" sz="4000" b="1" noProof="0" dirty="0">
                <a:latin typeface="Calibri" panose="020F0502020204030204" pitchFamily="34" charset="0"/>
              </a:rPr>
              <a:t>10 tallaabo ee safarkeena</a:t>
            </a:r>
          </a:p>
        </p:txBody>
      </p:sp>
      <p:sp>
        <p:nvSpPr>
          <p:cNvPr id="2" name="Rektangel 1">
            <a:extLst>
              <a:ext uri="{FF2B5EF4-FFF2-40B4-BE49-F238E27FC236}">
                <a16:creationId xmlns:a16="http://schemas.microsoft.com/office/drawing/2014/main" id="{EDA9347D-5F30-B94F-BCD4-3E059F06E4B3}"/>
              </a:ext>
            </a:extLst>
          </p:cNvPr>
          <p:cNvSpPr/>
          <p:nvPr/>
        </p:nvSpPr>
        <p:spPr>
          <a:xfrm>
            <a:off x="6644778" y="2266784"/>
            <a:ext cx="5010193" cy="2554545"/>
          </a:xfrm>
          <a:prstGeom prst="rect">
            <a:avLst/>
          </a:prstGeom>
        </p:spPr>
        <p:txBody>
          <a:bodyPr wrap="square">
            <a:spAutoFit/>
          </a:bodyPr>
          <a:lstStyle/>
          <a:p>
            <a:pPr lvl="0"/>
            <a:r>
              <a:rPr lang="so-SO" sz="3200" noProof="0" dirty="0">
                <a:latin typeface="Calibri" panose="020F0502020204030204" pitchFamily="34" charset="0"/>
              </a:rPr>
              <a:t>6. Dadka ku lug leh</a:t>
            </a:r>
          </a:p>
          <a:p>
            <a:pPr lvl="0"/>
            <a:r>
              <a:rPr lang="so-SO" sz="3200" noProof="0" dirty="0">
                <a:latin typeface="Calibri" panose="020F0502020204030204" pitchFamily="34" charset="0"/>
              </a:rPr>
              <a:t>7. Xeelado iyo hawlo</a:t>
            </a:r>
          </a:p>
          <a:p>
            <a:pPr lvl="0"/>
            <a:r>
              <a:rPr lang="so-SO" sz="3200" noProof="0" dirty="0">
                <a:latin typeface="Calibri" panose="020F0502020204030204" pitchFamily="34" charset="0"/>
              </a:rPr>
              <a:t>8. Farriin</a:t>
            </a:r>
          </a:p>
          <a:p>
            <a:pPr lvl="0"/>
            <a:r>
              <a:rPr lang="so-SO" sz="3200" noProof="0" dirty="0">
                <a:latin typeface="Calibri" panose="020F0502020204030204" pitchFamily="34" charset="0"/>
              </a:rPr>
              <a:t>9. Tallaabooyin </a:t>
            </a:r>
          </a:p>
          <a:p>
            <a:pPr lvl="0"/>
            <a:r>
              <a:rPr lang="so-SO" sz="3200" noProof="0" dirty="0">
                <a:latin typeface="Calibri" panose="020F0502020204030204" pitchFamily="34" charset="0"/>
              </a:rPr>
              <a:t>10. Khatarta</a:t>
            </a:r>
          </a:p>
        </p:txBody>
      </p:sp>
      <p:sp>
        <p:nvSpPr>
          <p:cNvPr id="4" name="Rektangel 3">
            <a:extLst>
              <a:ext uri="{FF2B5EF4-FFF2-40B4-BE49-F238E27FC236}">
                <a16:creationId xmlns:a16="http://schemas.microsoft.com/office/drawing/2014/main" id="{B216AA1B-F8E2-9049-A48A-74BF9C8DE041}"/>
              </a:ext>
            </a:extLst>
          </p:cNvPr>
          <p:cNvSpPr/>
          <p:nvPr/>
        </p:nvSpPr>
        <p:spPr>
          <a:xfrm>
            <a:off x="1095688" y="2266784"/>
            <a:ext cx="5549090" cy="3539430"/>
          </a:xfrm>
          <a:prstGeom prst="rect">
            <a:avLst/>
          </a:prstGeom>
        </p:spPr>
        <p:txBody>
          <a:bodyPr wrap="square">
            <a:spAutoFit/>
          </a:bodyPr>
          <a:lstStyle/>
          <a:p>
            <a:pPr marL="742950" lvl="0" indent="-742950">
              <a:buFont typeface="+mj-lt"/>
              <a:buAutoNum type="arabicPeriod"/>
            </a:pPr>
            <a:r>
              <a:rPr lang="so-SO" sz="3200" noProof="0" dirty="0">
                <a:latin typeface="Calibri" panose="020F0502020204030204" pitchFamily="34" charset="0"/>
              </a:rPr>
              <a:t>Isbeddel sameeyayaasha</a:t>
            </a:r>
          </a:p>
          <a:p>
            <a:pPr marL="742950" lvl="0" indent="-742950">
              <a:buFont typeface="+mj-lt"/>
              <a:buAutoNum type="arabicPeriod"/>
            </a:pPr>
            <a:r>
              <a:rPr lang="so-SO" sz="3200" noProof="0" dirty="0">
                <a:latin typeface="Calibri" panose="020F0502020204030204" pitchFamily="34" charset="0"/>
              </a:rPr>
              <a:t>Dhibaatada ugu weyn</a:t>
            </a:r>
          </a:p>
          <a:p>
            <a:pPr marL="742950" lvl="0" indent="-742950">
              <a:buFont typeface="+mj-lt"/>
              <a:buAutoNum type="arabicPeriod"/>
            </a:pPr>
            <a:r>
              <a:rPr lang="so-SO" sz="3200" noProof="0" dirty="0">
                <a:latin typeface="Calibri" panose="020F0502020204030204" pitchFamily="34" charset="0"/>
              </a:rPr>
              <a:t>Dabeecadaha dhibka leh, dhaqamada iyo xeerarka</a:t>
            </a:r>
          </a:p>
          <a:p>
            <a:pPr marL="742950" lvl="0" indent="-742950">
              <a:buFont typeface="+mj-lt"/>
              <a:buAutoNum type="arabicPeriod"/>
            </a:pPr>
            <a:r>
              <a:rPr lang="so-SO" sz="3200" noProof="0" dirty="0">
                <a:latin typeface="Calibri" panose="020F0502020204030204" pitchFamily="34" charset="0"/>
              </a:rPr>
              <a:t>Hadafka</a:t>
            </a:r>
          </a:p>
          <a:p>
            <a:pPr marL="742950" lvl="0" indent="-742950">
              <a:buFont typeface="+mj-lt"/>
              <a:buAutoNum type="arabicPeriod"/>
            </a:pPr>
            <a:r>
              <a:rPr lang="so-SO" sz="3200" noProof="0" dirty="0">
                <a:latin typeface="Calibri" panose="020F0502020204030204" pitchFamily="34" charset="0"/>
              </a:rPr>
              <a:t>Dabeecadaha la rabo, dhaqanka iyo xeerarka</a:t>
            </a:r>
          </a:p>
        </p:txBody>
      </p:sp>
    </p:spTree>
    <p:extLst>
      <p:ext uri="{BB962C8B-B14F-4D97-AF65-F5344CB8AC3E}">
        <p14:creationId xmlns:p14="http://schemas.microsoft.com/office/powerpoint/2010/main" val="23076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AE47591-DC97-C243-A05F-3C1C0C635106}"/>
              </a:ext>
            </a:extLst>
          </p:cNvPr>
          <p:cNvSpPr txBox="1"/>
          <p:nvPr/>
        </p:nvSpPr>
        <p:spPr>
          <a:xfrm>
            <a:off x="2931" y="757747"/>
            <a:ext cx="12192000" cy="2677656"/>
          </a:xfrm>
          <a:prstGeom prst="rect">
            <a:avLst/>
          </a:prstGeom>
          <a:noFill/>
        </p:spPr>
        <p:txBody>
          <a:bodyPr wrap="square" lIns="91440" tIns="45720" rIns="91440" bIns="45720" rtlCol="0" anchor="t">
            <a:spAutoFit/>
          </a:bodyPr>
          <a:lstStyle/>
          <a:p>
            <a:pPr algn="ctr">
              <a:lnSpc>
                <a:spcPct val="150000"/>
              </a:lnSpc>
            </a:pPr>
            <a:endParaRPr lang="so-SO" sz="3200" spc="600" noProof="0" dirty="0">
              <a:solidFill>
                <a:schemeClr val="bg1"/>
              </a:solidFill>
              <a:latin typeface="Calibri" panose="020F0502020204030204" pitchFamily="34" charset="0"/>
            </a:endParaRPr>
          </a:p>
          <a:p>
            <a:pPr algn="ctr"/>
            <a:r>
              <a:rPr lang="so-SO" sz="4000" b="1" noProof="0" dirty="0">
                <a:solidFill>
                  <a:schemeClr val="bg1"/>
                </a:solidFill>
                <a:latin typeface="Calibri" panose="020F0502020204030204" pitchFamily="34" charset="0"/>
              </a:rPr>
              <a:t>Waa hagaag, soo dhawaada mar kale!</a:t>
            </a:r>
            <a:endParaRPr lang="so-SO" sz="4000" noProof="0" dirty="0">
              <a:solidFill>
                <a:schemeClr val="bg1"/>
              </a:solidFill>
              <a:latin typeface="Calibri" panose="020F0502020204030204" pitchFamily="34" charset="0"/>
            </a:endParaRPr>
          </a:p>
          <a:p>
            <a:pPr algn="ctr"/>
            <a:endParaRPr lang="so-SO" sz="1600" noProof="0" dirty="0">
              <a:solidFill>
                <a:schemeClr val="bg1"/>
              </a:solidFill>
              <a:latin typeface="Calibri" panose="020F0502020204030204" pitchFamily="34" charset="0"/>
            </a:endParaRPr>
          </a:p>
          <a:p>
            <a:pPr algn="ctr"/>
            <a:r>
              <a:rPr lang="so-SO" sz="3200" noProof="0" dirty="0">
                <a:solidFill>
                  <a:schemeClr val="bg1"/>
                </a:solidFill>
                <a:latin typeface="Calibri"/>
                <a:ea typeface="Calibri"/>
                <a:cs typeface="Calibri"/>
              </a:rPr>
              <a:t>Kulanka xiga: </a:t>
            </a:r>
            <a:br>
              <a:rPr lang="so-SO" sz="3200" noProof="0" dirty="0">
                <a:latin typeface="Calibri" panose="020F0502020204030204" pitchFamily="34" charset="0"/>
              </a:rPr>
            </a:br>
            <a:r>
              <a:rPr lang="so-SO" sz="3200" noProof="0" dirty="0">
                <a:solidFill>
                  <a:schemeClr val="bg1"/>
                </a:solidFill>
                <a:latin typeface="Calibri"/>
                <a:ea typeface="Calibri"/>
                <a:cs typeface="Calibri"/>
              </a:rPr>
              <a:t>Safarkeenna Isbeddelka ah (waa socdaa)​</a:t>
            </a:r>
          </a:p>
        </p:txBody>
      </p:sp>
      <p:pic>
        <p:nvPicPr>
          <p:cNvPr id="8" name="Bildobjekt 7">
            <a:extLst>
              <a:ext uri="{FF2B5EF4-FFF2-40B4-BE49-F238E27FC236}">
                <a16:creationId xmlns:a16="http://schemas.microsoft.com/office/drawing/2014/main" id="{9A626504-2761-3B46-BE8C-1F80E761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1" y="4261653"/>
            <a:ext cx="1777037" cy="1795170"/>
          </a:xfrm>
          <a:prstGeom prst="rect">
            <a:avLst/>
          </a:prstGeom>
        </p:spPr>
      </p:pic>
    </p:spTree>
    <p:extLst>
      <p:ext uri="{BB962C8B-B14F-4D97-AF65-F5344CB8AC3E}">
        <p14:creationId xmlns:p14="http://schemas.microsoft.com/office/powerpoint/2010/main" val="38657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68527" y="1610290"/>
            <a:ext cx="8010208" cy="2000548"/>
          </a:xfrm>
          <a:prstGeom prst="rect">
            <a:avLst/>
          </a:prstGeom>
        </p:spPr>
        <p:txBody>
          <a:bodyPr wrap="square">
            <a:spAutoFit/>
          </a:bodyPr>
          <a:lstStyle/>
          <a:p>
            <a:r>
              <a:rPr lang="so-SO" sz="4000" b="1" noProof="0" dirty="0">
                <a:latin typeface="Calibri" panose="020F0502020204030204" pitchFamily="34" charset="0"/>
              </a:rPr>
              <a:t>Waa maxay qorshe hawleed Muxuuse muhiim u yahay?   </a:t>
            </a:r>
            <a:br>
              <a:rPr lang="so-SO" sz="4000" noProof="0" dirty="0">
                <a:latin typeface="Calibri" panose="020F0502020204030204" pitchFamily="34" charset="0"/>
              </a:rPr>
            </a:br>
            <a:endParaRPr lang="so-SO" sz="4000" noProof="0" dirty="0">
              <a:latin typeface="Calibri" panose="020F0502020204030204" pitchFamily="34" charset="0"/>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48595788-6A45-4925-8611-C862922F36BA}"/>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4" name="Picture 10">
            <a:extLst>
              <a:ext uri="{FF2B5EF4-FFF2-40B4-BE49-F238E27FC236}">
                <a16:creationId xmlns:a16="http://schemas.microsoft.com/office/drawing/2014/main" id="{29897BA5-FB62-4C0F-8ED2-A7EEF8685B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Tree>
    <p:extLst>
      <p:ext uri="{BB962C8B-B14F-4D97-AF65-F5344CB8AC3E}">
        <p14:creationId xmlns:p14="http://schemas.microsoft.com/office/powerpoint/2010/main" val="32674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3F693DD-0C6C-4085-8ABA-5E63784B3493}"/>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5" name="Picture 10">
            <a:extLst>
              <a:ext uri="{FF2B5EF4-FFF2-40B4-BE49-F238E27FC236}">
                <a16:creationId xmlns:a16="http://schemas.microsoft.com/office/drawing/2014/main" id="{BD339418-CBCC-4E27-A1F3-1738E31C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
        <p:nvSpPr>
          <p:cNvPr id="7" name="Rektangel 6">
            <a:extLst>
              <a:ext uri="{FF2B5EF4-FFF2-40B4-BE49-F238E27FC236}">
                <a16:creationId xmlns:a16="http://schemas.microsoft.com/office/drawing/2014/main" id="{985EA869-30C4-4313-9187-2B546A55DF90}"/>
              </a:ext>
            </a:extLst>
          </p:cNvPr>
          <p:cNvSpPr/>
          <p:nvPr/>
        </p:nvSpPr>
        <p:spPr>
          <a:xfrm>
            <a:off x="1168527" y="1610290"/>
            <a:ext cx="8010208" cy="1323439"/>
          </a:xfrm>
          <a:prstGeom prst="rect">
            <a:avLst/>
          </a:prstGeom>
        </p:spPr>
        <p:txBody>
          <a:bodyPr wrap="square">
            <a:spAutoFit/>
          </a:bodyPr>
          <a:lstStyle/>
          <a:p>
            <a:r>
              <a:rPr lang="so-SO" sz="4000" b="1" noProof="0" dirty="0">
                <a:latin typeface="Calibri" panose="020F0502020204030204" pitchFamily="34" charset="0"/>
              </a:rPr>
              <a:t>Safarkeenna isbeddelka  </a:t>
            </a:r>
            <a:br>
              <a:rPr lang="so-SO" sz="4000" noProof="0" dirty="0">
                <a:latin typeface="Calibri" panose="020F0502020204030204" pitchFamily="34" charset="0"/>
              </a:rPr>
            </a:br>
            <a:endParaRPr lang="so-SO" sz="4000" noProof="0" dirty="0">
              <a:latin typeface="Calibri" panose="020F0502020204030204" pitchFamily="34" charset="0"/>
            </a:endParaRPr>
          </a:p>
        </p:txBody>
      </p:sp>
    </p:spTree>
    <p:extLst>
      <p:ext uri="{BB962C8B-B14F-4D97-AF65-F5344CB8AC3E}">
        <p14:creationId xmlns:p14="http://schemas.microsoft.com/office/powerpoint/2010/main" val="87241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057785F-A8C4-4DEC-BC9D-43EF591E3707}"/>
              </a:ext>
            </a:extLst>
          </p:cNvPr>
          <p:cNvPicPr>
            <a:picLocks noChangeAspect="1"/>
          </p:cNvPicPr>
          <p:nvPr/>
        </p:nvPicPr>
        <p:blipFill>
          <a:blip r:embed="rId3"/>
          <a:stretch>
            <a:fillRect/>
          </a:stretch>
        </p:blipFill>
        <p:spPr>
          <a:xfrm>
            <a:off x="1263193" y="895657"/>
            <a:ext cx="9159274" cy="4804220"/>
          </a:xfrm>
          <a:prstGeom prst="rect">
            <a:avLst/>
          </a:prstGeom>
        </p:spPr>
      </p:pic>
      <p:sp>
        <p:nvSpPr>
          <p:cNvPr id="5" name="Rektangel 4">
            <a:extLst>
              <a:ext uri="{FF2B5EF4-FFF2-40B4-BE49-F238E27FC236}">
                <a16:creationId xmlns:a16="http://schemas.microsoft.com/office/drawing/2014/main" id="{FFF8C60E-5A3C-44E1-9142-E8F6EAC4FE33}"/>
              </a:ext>
            </a:extLst>
          </p:cNvPr>
          <p:cNvSpPr/>
          <p:nvPr/>
        </p:nvSpPr>
        <p:spPr>
          <a:xfrm>
            <a:off x="1168527" y="1610290"/>
            <a:ext cx="8010208" cy="707886"/>
          </a:xfrm>
          <a:prstGeom prst="rect">
            <a:avLst/>
          </a:prstGeom>
        </p:spPr>
        <p:txBody>
          <a:bodyPr wrap="square">
            <a:spAutoFit/>
          </a:bodyPr>
          <a:lstStyle/>
          <a:p>
            <a:r>
              <a:rPr lang="so-SO" sz="4000" b="1" noProof="0" dirty="0">
                <a:latin typeface="Calibri" panose="020F0502020204030204" pitchFamily="34" charset="0"/>
              </a:rPr>
              <a:t>Yaa nahay annaga?</a:t>
            </a:r>
            <a:endParaRPr lang="so-SO" sz="4000" noProof="0" dirty="0">
              <a:latin typeface="Calibri" panose="020F0502020204030204" pitchFamily="34" charset="0"/>
            </a:endParaRPr>
          </a:p>
        </p:txBody>
      </p:sp>
      <p:pic>
        <p:nvPicPr>
          <p:cNvPr id="11" name="Bildobjekt 10" descr="En bild som visar text&#10;&#10;Automatiskt genererad beskrivning">
            <a:extLst>
              <a:ext uri="{FF2B5EF4-FFF2-40B4-BE49-F238E27FC236}">
                <a16:creationId xmlns:a16="http://schemas.microsoft.com/office/drawing/2014/main" id="{58294393-1D0B-44FD-AE7E-B69B31346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Tree>
    <p:extLst>
      <p:ext uri="{BB962C8B-B14F-4D97-AF65-F5344CB8AC3E}">
        <p14:creationId xmlns:p14="http://schemas.microsoft.com/office/powerpoint/2010/main" val="104277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C16B708-0D52-4E66-8F51-EFF043DC9E9F}"/>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32F899BD-AC51-43E6-B550-47E5FE57E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
        <p:nvSpPr>
          <p:cNvPr id="6" name="textruta 5">
            <a:extLst>
              <a:ext uri="{FF2B5EF4-FFF2-40B4-BE49-F238E27FC236}">
                <a16:creationId xmlns:a16="http://schemas.microsoft.com/office/drawing/2014/main" id="{3681609B-429F-4D80-94B1-3BAF5E6B0C33}"/>
              </a:ext>
            </a:extLst>
          </p:cNvPr>
          <p:cNvSpPr txBox="1"/>
          <p:nvPr/>
        </p:nvSpPr>
        <p:spPr>
          <a:xfrm>
            <a:off x="1347528" y="372866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000" noProof="0" dirty="0">
                <a:cs typeface="Calibri"/>
              </a:rPr>
              <a:t>Saaxiibo da'yar </a:t>
            </a:r>
          </a:p>
          <a:p>
            <a:pPr algn="ctr"/>
            <a:r>
              <a:rPr lang="so-SO" sz="2000" noProof="0" dirty="0">
                <a:cs typeface="Calibri"/>
              </a:rPr>
              <a:t>oo kala diimo ah</a:t>
            </a:r>
            <a:endParaRPr lang="so-SO" sz="2000" noProof="0" dirty="0">
              <a:latin typeface="Calibri"/>
              <a:cs typeface="Calibri"/>
            </a:endParaRPr>
          </a:p>
        </p:txBody>
      </p:sp>
      <p:sp>
        <p:nvSpPr>
          <p:cNvPr id="10" name="Rektangel 9">
            <a:extLst>
              <a:ext uri="{FF2B5EF4-FFF2-40B4-BE49-F238E27FC236}">
                <a16:creationId xmlns:a16="http://schemas.microsoft.com/office/drawing/2014/main" id="{2D10309C-8F39-471B-A07B-25460819447C}"/>
              </a:ext>
            </a:extLst>
          </p:cNvPr>
          <p:cNvSpPr/>
          <p:nvPr/>
        </p:nvSpPr>
        <p:spPr>
          <a:xfrm>
            <a:off x="1168527" y="1610290"/>
            <a:ext cx="8010208" cy="707886"/>
          </a:xfrm>
          <a:prstGeom prst="rect">
            <a:avLst/>
          </a:prstGeom>
        </p:spPr>
        <p:txBody>
          <a:bodyPr wrap="square">
            <a:spAutoFit/>
          </a:bodyPr>
          <a:lstStyle/>
          <a:p>
            <a:r>
              <a:rPr lang="so-SO" sz="4000" b="1" noProof="0" dirty="0">
                <a:latin typeface="Calibri" panose="020F0502020204030204" pitchFamily="34" charset="0"/>
              </a:rPr>
              <a:t>Yaa nahay annaga?</a:t>
            </a:r>
            <a:endParaRPr lang="so-SO" sz="4000" noProof="0" dirty="0">
              <a:latin typeface="Calibri" panose="020F0502020204030204" pitchFamily="34" charset="0"/>
            </a:endParaRPr>
          </a:p>
        </p:txBody>
      </p:sp>
    </p:spTree>
    <p:extLst>
      <p:ext uri="{BB962C8B-B14F-4D97-AF65-F5344CB8AC3E}">
        <p14:creationId xmlns:p14="http://schemas.microsoft.com/office/powerpoint/2010/main" val="256477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8993E0A-6A66-4F5A-AFBD-120A1D784117}"/>
              </a:ext>
            </a:extLst>
          </p:cNvPr>
          <p:cNvPicPr>
            <a:picLocks noChangeAspect="1"/>
          </p:cNvPicPr>
          <p:nvPr/>
        </p:nvPicPr>
        <p:blipFill>
          <a:blip r:embed="rId3"/>
          <a:stretch>
            <a:fillRect/>
          </a:stretch>
        </p:blipFill>
        <p:spPr>
          <a:xfrm>
            <a:off x="4114149" y="977640"/>
            <a:ext cx="7173793" cy="4902720"/>
          </a:xfrm>
          <a:prstGeom prst="rect">
            <a:avLst/>
          </a:prstGeom>
        </p:spPr>
      </p:pic>
      <p:pic>
        <p:nvPicPr>
          <p:cNvPr id="12" name="Picture 21">
            <a:extLst>
              <a:ext uri="{FF2B5EF4-FFF2-40B4-BE49-F238E27FC236}">
                <a16:creationId xmlns:a16="http://schemas.microsoft.com/office/drawing/2014/main" id="{6D0F7504-F721-4EF9-83CB-2B19D48E93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5" name="textruta 4">
            <a:extLst>
              <a:ext uri="{FF2B5EF4-FFF2-40B4-BE49-F238E27FC236}">
                <a16:creationId xmlns:a16="http://schemas.microsoft.com/office/drawing/2014/main" id="{B8D57A1B-7594-4EB8-9159-06F5CCDA856A}"/>
              </a:ext>
            </a:extLst>
          </p:cNvPr>
          <p:cNvSpPr txBox="1"/>
          <p:nvPr/>
        </p:nvSpPr>
        <p:spPr>
          <a:xfrm>
            <a:off x="1284942" y="4409120"/>
            <a:ext cx="254267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4000" b="1" noProof="0" dirty="0"/>
              <a:t>Dhibaato</a:t>
            </a:r>
            <a:endParaRPr lang="so-SO" sz="4000" b="1" noProof="0" dirty="0">
              <a:cs typeface="Calibri"/>
            </a:endParaRPr>
          </a:p>
        </p:txBody>
      </p:sp>
    </p:spTree>
    <p:extLst>
      <p:ext uri="{BB962C8B-B14F-4D97-AF65-F5344CB8AC3E}">
        <p14:creationId xmlns:p14="http://schemas.microsoft.com/office/powerpoint/2010/main" val="216439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a:extLst>
              <a:ext uri="{FF2B5EF4-FFF2-40B4-BE49-F238E27FC236}">
                <a16:creationId xmlns:a16="http://schemas.microsoft.com/office/drawing/2014/main" id="{D3EFAA49-3889-47F0-99A3-3069B4C7D897}"/>
              </a:ext>
            </a:extLst>
          </p:cNvPr>
          <p:cNvPicPr>
            <a:picLocks noChangeAspect="1"/>
          </p:cNvPicPr>
          <p:nvPr/>
        </p:nvPicPr>
        <p:blipFill>
          <a:blip r:embed="rId3"/>
          <a:stretch>
            <a:fillRect/>
          </a:stretch>
        </p:blipFill>
        <p:spPr>
          <a:xfrm>
            <a:off x="4114149" y="977640"/>
            <a:ext cx="7173793" cy="4902720"/>
          </a:xfrm>
          <a:prstGeom prst="rect">
            <a:avLst/>
          </a:prstGeom>
        </p:spPr>
      </p:pic>
      <p:pic>
        <p:nvPicPr>
          <p:cNvPr id="6" name="Picture 21">
            <a:extLst>
              <a:ext uri="{FF2B5EF4-FFF2-40B4-BE49-F238E27FC236}">
                <a16:creationId xmlns:a16="http://schemas.microsoft.com/office/drawing/2014/main" id="{FE506359-4E05-4C6D-AB2F-7F24CEA57B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CA1BAE12-042E-639D-830F-ADC6FD4AAB7E}"/>
              </a:ext>
            </a:extLst>
          </p:cNvPr>
          <p:cNvSpPr txBox="1"/>
          <p:nvPr/>
        </p:nvSpPr>
        <p:spPr>
          <a:xfrm>
            <a:off x="1582030" y="3781769"/>
            <a:ext cx="18401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sz="2000" b="1" noProof="0" dirty="0"/>
              <a:t>Dhibaato</a:t>
            </a:r>
            <a:endParaRPr lang="so-SO" sz="2000" b="1" noProof="0" dirty="0">
              <a:cs typeface="Calibri"/>
            </a:endParaRPr>
          </a:p>
        </p:txBody>
      </p:sp>
      <p:sp>
        <p:nvSpPr>
          <p:cNvPr id="4" name="textruta 3">
            <a:extLst>
              <a:ext uri="{FF2B5EF4-FFF2-40B4-BE49-F238E27FC236}">
                <a16:creationId xmlns:a16="http://schemas.microsoft.com/office/drawing/2014/main" id="{A9B0F1CD-3DFD-D215-FD42-3CF51C06B684}"/>
              </a:ext>
            </a:extLst>
          </p:cNvPr>
          <p:cNvSpPr txBox="1"/>
          <p:nvPr/>
        </p:nvSpPr>
        <p:spPr>
          <a:xfrm>
            <a:off x="1293122" y="4221169"/>
            <a:ext cx="241793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o-SO" noProof="0" dirty="0">
                <a:cs typeface="Calibri"/>
              </a:rPr>
              <a:t>Carruurtu ma qabaan ​​​​saaxiibo </a:t>
            </a:r>
            <a:br>
              <a:rPr lang="so-SO" noProof="0" dirty="0">
                <a:cs typeface="Calibri"/>
              </a:rPr>
            </a:br>
            <a:r>
              <a:rPr lang="so-SO" noProof="0" dirty="0">
                <a:cs typeface="Calibri"/>
              </a:rPr>
              <a:t>ka soo jeeda bulshooyinka kale </a:t>
            </a:r>
            <a:br>
              <a:rPr lang="so-SO" noProof="0" dirty="0">
                <a:cs typeface="Calibri"/>
              </a:rPr>
            </a:br>
            <a:r>
              <a:rPr lang="so-SO" noProof="0" dirty="0">
                <a:cs typeface="Calibri"/>
              </a:rPr>
              <a:t>ee diimaha.</a:t>
            </a:r>
            <a:endParaRPr lang="so-SO" noProof="0" dirty="0">
              <a:latin typeface="Calibri"/>
              <a:cs typeface="Calibri"/>
            </a:endParaRPr>
          </a:p>
        </p:txBody>
      </p:sp>
    </p:spTree>
    <p:extLst>
      <p:ext uri="{BB962C8B-B14F-4D97-AF65-F5344CB8AC3E}">
        <p14:creationId xmlns:p14="http://schemas.microsoft.com/office/powerpoint/2010/main" val="2790582160"/>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4078F59D-947A-4211-8E34-260E0C9ACCDF}"/>
</file>

<file path=customXml/itemProps3.xml><?xml version="1.0" encoding="utf-8"?>
<ds:datastoreItem xmlns:ds="http://schemas.openxmlformats.org/officeDocument/2006/customXml" ds:itemID="{6C759612-FB27-4A08-A657-FD317E5BFB2E}">
  <ds:schemaRefs>
    <ds:schemaRef ds:uri="http://purl.org/dc/terms/"/>
    <ds:schemaRef ds:uri="http://purl.org/dc/dcmitype/"/>
    <ds:schemaRef ds:uri="http://www.w3.org/XML/1998/namespace"/>
    <ds:schemaRef ds:uri="http://schemas.microsoft.com/office/2006/metadata/properties"/>
    <ds:schemaRef ds:uri="007ce96f-f6e4-41e9-bbc1-3453ece26c5d"/>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7879760-8d42-4139-817b-a85748325e78"/>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2061</TotalTime>
  <Words>2995</Words>
  <Application>Microsoft Office PowerPoint</Application>
  <PresentationFormat>Widescreen</PresentationFormat>
  <Paragraphs>300</Paragraphs>
  <Slides>26</Slides>
  <Notes>26</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PowerPoint</dc:title>
  <dc:creator>FORB Learning Platform;Katherine.Cash@smc.global</dc:creator>
  <cp:lastModifiedBy>Katherine Cash</cp:lastModifiedBy>
  <cp:revision>392</cp:revision>
  <cp:lastPrinted>2021-06-02T17:53:06Z</cp:lastPrinted>
  <dcterms:created xsi:type="dcterms:W3CDTF">2021-06-24T12:01:27Z</dcterms:created>
  <dcterms:modified xsi:type="dcterms:W3CDTF">2026-04-13T09:29:49Z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