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5"/>
  </p:notesMasterIdLst>
  <p:handoutMasterIdLst>
    <p:handoutMasterId r:id="rId36"/>
  </p:handoutMasterIdLst>
  <p:sldIdLst>
    <p:sldId id="256" r:id="rId9"/>
    <p:sldId id="373" r:id="rId10"/>
    <p:sldId id="353"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392" r:id="rId33"/>
    <p:sldId id="4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2"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 clrIdx="9">
    <p:extLst>
      <p:ext uri="{19B8F6BF-5375-455C-9EA6-DF929625EA0E}">
        <p15:presenceInfo xmlns:p15="http://schemas.microsoft.com/office/powerpoint/2012/main" userId="S::katherine.cash_smc.global#ext#@stefanusalliansen.onmicrosoft.com::c8443033-ba39-4d66-bc55-3451e72e1980" providerId="AD"/>
      </p:ext>
    </p:extLst>
  </p:cmAuthor>
  <p:cmAuthor id="4" name="Viktoria Myrén" initials="VM [4]" lastIdx="1" clrIdx="3"/>
  <p:cmAuthor id="11" name="Katherine Cash" initials="KC [2]" lastIdx="33" clrIdx="10">
    <p:extLst>
      <p:ext uri="{19B8F6BF-5375-455C-9EA6-DF929625EA0E}">
        <p15:presenceInfo xmlns:p15="http://schemas.microsoft.com/office/powerpoint/2012/main" userId="S::Katherine.Cash@smc.global::f7797b46-2b2d-4b8f-b225-8c373fe2af75"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20B88-2470-13A3-3E7D-B8FD9618465B}" v="12" dt="2026-04-29T12:23:42.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1"/>
    <p:restoredTop sz="66422" autoAdjust="0"/>
  </p:normalViewPr>
  <p:slideViewPr>
    <p:cSldViewPr snapToGrid="0">
      <p:cViewPr varScale="1">
        <p:scale>
          <a:sx n="76" d="100"/>
          <a:sy n="76" d="100"/>
        </p:scale>
        <p:origin x="1112" y="192"/>
      </p:cViewPr>
      <p:guideLst>
        <p:guide orient="horz" pos="2160"/>
        <p:guide pos="3863"/>
      </p:guideLst>
    </p:cSldViewPr>
  </p:slideViewPr>
  <p:notesTextViewPr>
    <p:cViewPr>
      <p:scale>
        <a:sx n="1" d="1"/>
        <a:sy n="1" d="1"/>
      </p:scale>
      <p:origin x="0" y="0"/>
    </p:cViewPr>
  </p:notesTextViewPr>
  <p:notesViewPr>
    <p:cSldViewPr snapToGrid="0">
      <p:cViewPr varScale="1">
        <p:scale>
          <a:sx n="86" d="100"/>
          <a:sy n="86" d="100"/>
        </p:scale>
        <p:origin x="38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1E820B88-2470-13A3-3E7D-B8FD9618465B}"/>
    <pc:docChg chg="modSld">
      <pc:chgData name="Katherine Cash" userId="S::katherine.cash_smc.global#ext#@stefanusalliansen.onmicrosoft.com::c8443033-ba39-4d66-bc55-3451e72e1980" providerId="AD" clId="Web-{1E820B88-2470-13A3-3E7D-B8FD9618465B}" dt="2026-04-29T12:23:32.168" v="5" actId="20577"/>
      <pc:docMkLst>
        <pc:docMk/>
      </pc:docMkLst>
      <pc:sldChg chg="modSp">
        <pc:chgData name="Katherine Cash" userId="S::katherine.cash_smc.global#ext#@stefanusalliansen.onmicrosoft.com::c8443033-ba39-4d66-bc55-3451e72e1980" providerId="AD" clId="Web-{1E820B88-2470-13A3-3E7D-B8FD9618465B}" dt="2026-04-29T12:12:53.333" v="0" actId="20577"/>
        <pc:sldMkLst>
          <pc:docMk/>
          <pc:sldMk cId="2800922083" sldId="256"/>
        </pc:sldMkLst>
        <pc:spChg chg="mod">
          <ac:chgData name="Katherine Cash" userId="S::katherine.cash_smc.global#ext#@stefanusalliansen.onmicrosoft.com::c8443033-ba39-4d66-bc55-3451e72e1980" providerId="AD" clId="Web-{1E820B88-2470-13A3-3E7D-B8FD9618465B}" dt="2026-04-29T12:12:53.333" v="0" actId="20577"/>
          <ac:spMkLst>
            <pc:docMk/>
            <pc:sldMk cId="2800922083" sldId="256"/>
            <ac:spMk id="14" creationId="{B342C2F5-718C-8840-94FD-3647C42BDEF0}"/>
          </ac:spMkLst>
        </pc:spChg>
      </pc:sldChg>
      <pc:sldChg chg="modSp">
        <pc:chgData name="Katherine Cash" userId="S::katherine.cash_smc.global#ext#@stefanusalliansen.onmicrosoft.com::c8443033-ba39-4d66-bc55-3451e72e1980" providerId="AD" clId="Web-{1E820B88-2470-13A3-3E7D-B8FD9618465B}" dt="2026-04-29T12:23:32.168" v="5" actId="20577"/>
        <pc:sldMkLst>
          <pc:docMk/>
          <pc:sldMk cId="3377266296" sldId="407"/>
        </pc:sldMkLst>
        <pc:spChg chg="mod">
          <ac:chgData name="Katherine Cash" userId="S::katherine.cash_smc.global#ext#@stefanusalliansen.onmicrosoft.com::c8443033-ba39-4d66-bc55-3451e72e1980" providerId="AD" clId="Web-{1E820B88-2470-13A3-3E7D-B8FD9618465B}" dt="2026-04-29T12:23:32.168" v="5" actId="20577"/>
          <ac:spMkLst>
            <pc:docMk/>
            <pc:sldMk cId="3377266296" sldId="407"/>
            <ac:spMk id="12" creationId="{CD221BCF-F43E-4C82-911C-C077E5EF2BFE}"/>
          </ac:spMkLst>
        </pc:spChg>
      </pc:sldChg>
      <pc:sldChg chg="modSp">
        <pc:chgData name="Katherine Cash" userId="S::katherine.cash_smc.global#ext#@stefanusalliansen.onmicrosoft.com::c8443033-ba39-4d66-bc55-3451e72e1980" providerId="AD" clId="Web-{1E820B88-2470-13A3-3E7D-B8FD9618465B}" dt="2026-04-29T12:19:50.901" v="2" actId="20577"/>
        <pc:sldMkLst>
          <pc:docMk/>
          <pc:sldMk cId="3849967087" sldId="410"/>
        </pc:sldMkLst>
        <pc:spChg chg="mod">
          <ac:chgData name="Katherine Cash" userId="S::katherine.cash_smc.global#ext#@stefanusalliansen.onmicrosoft.com::c8443033-ba39-4d66-bc55-3451e72e1980" providerId="AD" clId="Web-{1E820B88-2470-13A3-3E7D-B8FD9618465B}" dt="2026-04-29T12:19:50.901" v="2" actId="20577"/>
          <ac:spMkLst>
            <pc:docMk/>
            <pc:sldMk cId="3849967087" sldId="410"/>
            <ac:spMk id="8" creationId="{413E980F-9F93-6FD1-7AC3-A332BBDB951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2026-05-04</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2026-05-04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dirty="0"/>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2026-05-04</a:t>
            </a:fld>
            <a:endParaRPr lang="en-GB" dirty="0"/>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dirty="0"/>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noProof="0" dirty="0"/>
              <a:t>Những vấn đề như thế này có các yếu tố cơ bản khác nhau cùng gây ra. Các yếu tố cơ bản này có thể là: </a:t>
            </a:r>
          </a:p>
          <a:p>
            <a:pPr marL="285750" indent="-285750">
              <a:buFont typeface="Arial"/>
              <a:buChar char="•"/>
            </a:pPr>
            <a:r>
              <a:rPr lang="vi-VN" noProof="0" dirty="0"/>
              <a:t>thái độ có vấn đề của mọi người </a:t>
            </a:r>
            <a:endParaRPr lang="vi-VN" noProof="0" dirty="0">
              <a:ea typeface="Calibri" panose="020F0502020204030204"/>
              <a:cs typeface="Calibri" panose="020F0502020204030204"/>
            </a:endParaRPr>
          </a:p>
          <a:p>
            <a:pPr marL="285750" indent="-285750">
              <a:buFont typeface="Arial"/>
              <a:buChar char="•"/>
            </a:pPr>
            <a:r>
              <a:rPr lang="vi-VN" noProof="0" dirty="0"/>
              <a:t>hành vi có vấn đề - những điều mọi người làm </a:t>
            </a:r>
            <a:endParaRPr lang="vi-VN" noProof="0" dirty="0">
              <a:ea typeface="Calibri" panose="020F0502020204030204"/>
              <a:cs typeface="Calibri" panose="020F0502020204030204"/>
            </a:endParaRPr>
          </a:p>
          <a:p>
            <a:pPr marL="285750" indent="-285750">
              <a:buFont typeface="Arial"/>
              <a:buChar char="•"/>
            </a:pPr>
            <a:r>
              <a:rPr lang="vi-VN" noProof="0" dirty="0"/>
              <a:t>hoặc các luật, quy tắc hoặc chính sách có vấn đề.</a:t>
            </a:r>
            <a:endParaRPr lang="vi-VN" noProof="0" dirty="0">
              <a:ea typeface="Calibri" panose="020F0502020204030204"/>
              <a:cs typeface="Calibri" panose="020F0502020204030204"/>
            </a:endParaRPr>
          </a:p>
          <a:p>
            <a:endParaRPr lang="vi-VN" noProof="0" dirty="0"/>
          </a:p>
          <a:p>
            <a:r>
              <a:rPr lang="vi-VN" noProof="0" dirty="0"/>
              <a:t>Những thái độ, hành vi và quy tắc này cùng nhau tạo ra vấn đề. Vì vậy, liên quan đến vấn đề chúng ta đã xác định, chúng ta muốn thay đổi tư thế, hành vi hoặc quy tắc cụ thể nào?</a:t>
            </a:r>
            <a:endParaRPr lang="vi-VN" noProof="0" dirty="0">
              <a:ea typeface="Calibri"/>
              <a:cs typeface="Calibri"/>
            </a:endParaRPr>
          </a:p>
          <a:p>
            <a:endParaRPr lang="en-GB" dirty="0">
              <a:ea typeface="Calibri"/>
              <a:cs typeface="Calibri"/>
            </a:endParaRPr>
          </a:p>
          <a:p>
            <a:endParaRPr lang="en-GB" dirty="0"/>
          </a:p>
          <a:p>
            <a:endParaRPr lang="en-GB" dirty="0"/>
          </a:p>
          <a:p>
            <a:endParaRPr lang="en-GB" sz="1200" kern="1200" dirty="0">
              <a:solidFill>
                <a:schemeClr val="tx1"/>
              </a:solidFill>
              <a:effectLst/>
              <a:latin typeface="+mn-lt"/>
              <a:ea typeface="Calibri" panose="020F0502020204030204"/>
              <a:cs typeface="Calibri" panose="020F0502020204030204"/>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93253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vi-VN" noProof="0" dirty="0"/>
              <a:t>Liên quan đến ví dụ của chúng ta, chúng ta có thể nói 'Cha mẹ có thái độ tiêu cực khi trẻ con có bạn bè từ các cộng đồng khác', hoặc 'Nhà trường chấp nhận việc bắt nạt giữa trẻ em thuộc các cộng đồng tín ngưỡng khác nhau' hoặc 'Một nhà lãnh đạo tôn giáo địa phương nói rằng không được phép có tình bạn giữa trẻ em thuộc các cộng đồng khác nhau'. Đây là những thái độ, hành vi và quy tắc góp phần vào vấn đề của chúng ta.</a:t>
            </a:r>
          </a:p>
          <a:p>
            <a:pPr>
              <a:defRPr/>
            </a:pPr>
            <a:endParaRPr lang="en-GB" dirty="0">
              <a:ea typeface="Calibri"/>
              <a:cs typeface="Calibri"/>
            </a:endParaRPr>
          </a:p>
          <a:p>
            <a:pPr>
              <a:defRPr/>
            </a:pPr>
            <a:endParaRPr lang="sv-SE" dirty="0">
              <a:ea typeface="Calibri"/>
              <a:cs typeface="Calibri"/>
            </a:endParaRPr>
          </a:p>
          <a:p>
            <a:pPr marL="0" marR="0" lvl="0" indent="0" algn="l" defTabSz="914400">
              <a:lnSpc>
                <a:spcPct val="100000"/>
              </a:lnSpc>
              <a:spcBef>
                <a:spcPts val="0"/>
              </a:spcBef>
              <a:spcAft>
                <a:spcPts val="0"/>
              </a:spcAft>
              <a:buClrTx/>
              <a:buSzTx/>
              <a:buFontTx/>
              <a:buNone/>
              <a:tabLst/>
              <a:defRPr/>
            </a:pPr>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71351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vi-VN" b="1" noProof="0" dirty="0"/>
              <a:t>ĐIỂM ĐẾN CỦA CHÚNG TA</a:t>
            </a:r>
            <a:endParaRPr lang="vi-VN" b="1" noProof="0" dirty="0">
              <a:ea typeface="Calibri"/>
              <a:cs typeface="Calibri"/>
            </a:endParaRPr>
          </a:p>
          <a:p>
            <a:pPr>
              <a:defRPr/>
            </a:pPr>
            <a:r>
              <a:rPr lang="vi-VN" noProof="0" dirty="0"/>
              <a:t>Khi chúng ta bắt đầu hành trình thay đổi, điều quan trọng là phải biết mình muốn đi đến đâu! Xác định điểm đến của chúng ta là một việc khó khăn. </a:t>
            </a:r>
            <a:endParaRPr lang="vi-VN" noProof="0" dirty="0">
              <a:ea typeface="Calibri"/>
              <a:cs typeface="Calibri"/>
            </a:endParaRPr>
          </a:p>
          <a:p>
            <a:pPr>
              <a:defRPr/>
            </a:pPr>
            <a:endParaRPr lang="vi-VN" noProof="0" dirty="0"/>
          </a:p>
          <a:p>
            <a:pPr>
              <a:defRPr/>
            </a:pPr>
            <a:r>
              <a:rPr lang="vi-VN" noProof="0" dirty="0"/>
              <a:t>Tất cả chúng ta đều muốn hướng tới hòa bình, công lý và không phân biệt đối xử! Nhưng chúng ta cần phải vạch kế hoạch cụ thể và thực tế về những gì chúng ta có thể đạt được trong một khung thời gian nhất định.</a:t>
            </a:r>
          </a:p>
          <a:p>
            <a:pPr>
              <a:defRPr/>
            </a:pPr>
            <a:endParaRPr lang="en-GB" b="1" dirty="0"/>
          </a:p>
          <a:p>
            <a:pPr marL="0" marR="0" lvl="0" indent="0" algn="l" defTabSz="914400">
              <a:lnSpc>
                <a:spcPct val="100000"/>
              </a:lnSpc>
              <a:spcBef>
                <a:spcPts val="0"/>
              </a:spcBef>
              <a:spcAft>
                <a:spcPts val="0"/>
              </a:spcAft>
              <a:buClrTx/>
              <a:buSzTx/>
              <a:buFontTx/>
              <a:buNone/>
              <a:tabLst/>
              <a:defRPr/>
            </a:pPr>
            <a:endParaRPr lang="en-GB" sz="1200" kern="1200" dirty="0">
              <a:solidFill>
                <a:schemeClr val="tx1"/>
              </a:solidFill>
              <a:effectLst/>
              <a:latin typeface="+mn-lt"/>
              <a:ea typeface="Calibri"/>
              <a:cs typeface="Calibri"/>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203194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vi-VN" noProof="0" dirty="0"/>
              <a:t>Ví dụ, mục tiêu của chúng ta có thể là "Trẻ em có bạn bè từ các cộng đồng tín ngưỡng khác". Và đối với mục tiêu đó, chúng ta có thể suy nghĩ về: thái độ, hành vi hoặc quy tắc cụ thể nào mà chúng ta muốn thấy thay thế cho những cái xấu, cũ. </a:t>
            </a:r>
          </a:p>
          <a:p>
            <a:pPr>
              <a:defRPr/>
            </a:pPr>
            <a:r>
              <a:rPr lang="vi-VN" noProof="0" dirty="0"/>
              <a:t>Ví dụ: ‘Cha mẹ khuyến khích trẻ có bạn bè từ các cộng đồng tín ngưỡng khác’ hoặc ‘Nhà trường tích cực giải quyết nạn bắt nạt’ hoặc ‘Các nhà lãnh đạo tôn giáo khuyến khích tình bạn giữa các cộng đồng’.</a:t>
            </a:r>
            <a:endParaRPr lang="vi-VN" noProof="0" dirty="0">
              <a:ea typeface="Calibri"/>
              <a:cs typeface="Calibri"/>
            </a:endParaRPr>
          </a:p>
          <a:p>
            <a:pPr>
              <a:defRPr/>
            </a:pPr>
            <a:endParaRPr lang="vi-VN" noProof="0" dirty="0"/>
          </a:p>
          <a:p>
            <a:pPr>
              <a:defRPr/>
            </a:pPr>
            <a:endParaRPr lang="en-GB" dirty="0"/>
          </a:p>
          <a:p>
            <a:pPr marL="0" marR="0" lvl="0" indent="0" algn="l" defTabSz="914400">
              <a:lnSpc>
                <a:spcPct val="100000"/>
              </a:lnSpc>
              <a:spcBef>
                <a:spcPts val="0"/>
              </a:spcBef>
              <a:spcAft>
                <a:spcPts val="0"/>
              </a:spcAft>
              <a:buClrTx/>
              <a:buSzTx/>
              <a:buFontTx/>
              <a:buNone/>
              <a:tabLst/>
              <a:defRPr/>
            </a:pPr>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345606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noProof="0" dirty="0"/>
              <a:t>Như bạn có thể thấy vấn đề và mục tiêu của chúng ta giống như hình ảnh phản chiếu của nhau. </a:t>
            </a:r>
          </a:p>
          <a:p>
            <a:endParaRPr lang="vi-VN" noProof="0" dirty="0"/>
          </a:p>
          <a:p>
            <a:r>
              <a:rPr lang="vi-VN" noProof="0" dirty="0"/>
              <a:t>Vấn đề và mục tiêu xác định khuôn khổ của hành trình thay đổi của chúng ta. Quá trình thay đổi bắt đầu từ đâu và chúng ta muốn nó dẫn đến đâu?</a:t>
            </a:r>
            <a:endParaRPr lang="vi-VN" noProof="0" dirty="0">
              <a:ea typeface="Calibri"/>
              <a:cs typeface="Calibri"/>
            </a:endParaRPr>
          </a:p>
          <a:p>
            <a:endParaRPr lang="en-GB" dirty="0">
              <a:ea typeface="Calibri" panose="020F0502020204030204"/>
              <a:cs typeface="Calibri" panose="020F0502020204030204"/>
            </a:endParaRPr>
          </a:p>
          <a:p>
            <a:endParaRPr lang="en-GB" dirty="0"/>
          </a:p>
          <a:p>
            <a:endParaRPr lang="en-GB" dirty="0">
              <a:ea typeface="Calibri" panose="020F0502020204030204"/>
              <a:cs typeface="Calibri" panose="020F0502020204030204"/>
            </a:endParaRPr>
          </a:p>
          <a:p>
            <a:endParaRPr lang="en-GB" dirty="0"/>
          </a:p>
          <a:p>
            <a:pPr fontAlgn="base"/>
            <a:endParaRPr lang="en-GB" sz="1200" kern="1200" dirty="0">
              <a:solidFill>
                <a:schemeClr val="tx1"/>
              </a:solidFill>
              <a:effectLst/>
              <a:latin typeface="+mn-lt"/>
              <a:ea typeface="Calibri" panose="020F0502020204030204"/>
              <a:cs typeface="Calibri" panose="020F0502020204030204"/>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261153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vi-VN" b="1" noProof="0" dirty="0"/>
              <a:t>NHỮNG NGƯỜI CHÚNG TA GẶP TRÊN ĐƯỜNG </a:t>
            </a:r>
            <a:endParaRPr lang="vi-VN" noProof="0" dirty="0"/>
          </a:p>
          <a:p>
            <a:pPr>
              <a:defRPr/>
            </a:pPr>
            <a:r>
              <a:rPr lang="vi-VN" noProof="0" dirty="0"/>
              <a:t>Trên một hành trình dài, chúng ta có thể gặp rất nhiều người - những người bạn đi cùng hướng, nhân viên soát vé kiểm tra, hoặc những người tạo rào cản ngăn chặn hoặc chuyển hướng chúng ta khỏi con đường. Vậy, chúng ta sẽ gặp ai trên hành trình của mình?  </a:t>
            </a:r>
            <a:endParaRPr lang="vi-VN" noProof="0" dirty="0">
              <a:ea typeface="Calibri"/>
              <a:cs typeface="Calibri"/>
            </a:endParaRPr>
          </a:p>
          <a:p>
            <a:pPr>
              <a:defRPr/>
            </a:pPr>
            <a:endParaRPr lang="en-GB" b="1" dirty="0"/>
          </a:p>
          <a:p>
            <a:pPr marL="0" marR="0" lvl="0" indent="0" algn="l" defTabSz="914400">
              <a:lnSpc>
                <a:spcPct val="100000"/>
              </a:lnSpc>
              <a:spcBef>
                <a:spcPts val="0"/>
              </a:spcBef>
              <a:spcAft>
                <a:spcPts val="0"/>
              </a:spcAft>
              <a:buClrTx/>
              <a:buSzTx/>
              <a:buFontTx/>
              <a:buNone/>
              <a:tabLst/>
              <a:defRPr/>
            </a:pPr>
            <a:r>
              <a:rPr lang="sv-SE" dirty="0">
                <a:effectLst/>
              </a:rPr>
              <a:t> </a:t>
            </a:r>
            <a:endParaRPr lang="sv-SE" dirty="0">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124269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noProof="0" dirty="0"/>
              <a:t>Sẽ có:</a:t>
            </a:r>
          </a:p>
          <a:p>
            <a:r>
              <a:rPr lang="vi-VN" noProof="0" dirty="0"/>
              <a:t>•    những người bị ảnh hưởng bởi vấn đề, (trẻ em trong trường hợp của chúng ta) </a:t>
            </a:r>
            <a:endParaRPr lang="vi-VN" noProof="0" dirty="0">
              <a:ea typeface="Calibri"/>
              <a:cs typeface="Calibri"/>
            </a:endParaRPr>
          </a:p>
          <a:p>
            <a:r>
              <a:rPr lang="vi-VN" noProof="0" dirty="0"/>
              <a:t>•    những người có quyền lực để giải quyết vấn đề. (Ví dụ như hội đồng nhà trường và nhân viên, phụ huynh, và các nhà lãnh đạo tôn giáo).</a:t>
            </a:r>
            <a:endParaRPr lang="vi-VN" noProof="0" dirty="0">
              <a:ea typeface="Calibri"/>
              <a:cs typeface="Calibri"/>
            </a:endParaRPr>
          </a:p>
          <a:p>
            <a:endParaRPr lang="en-GB" dirty="0"/>
          </a:p>
          <a:p>
            <a:endParaRPr lang="en-GB" dirty="0"/>
          </a:p>
          <a:p>
            <a:endParaRPr lang="nb-NO" dirty="0">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98758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noProof="0" dirty="0"/>
              <a:t>Cũng có thể có: </a:t>
            </a:r>
          </a:p>
          <a:p>
            <a:pPr marL="285750" indent="-285750">
              <a:buFont typeface="Arial"/>
              <a:buChar char="•"/>
            </a:pPr>
            <a:r>
              <a:rPr lang="vi-VN" noProof="0" dirty="0"/>
              <a:t>những người bạn đồng hành, những người có chung mục tiêu với chúng ta và có thể giúp chúng ta trên đường. Trong ví dụ của chúng ta, các đồng minh của chúng ta có thể là một ủy ban liên tôn địa phương.  </a:t>
            </a:r>
            <a:endParaRPr lang="vi-VN" noProof="0" dirty="0">
              <a:ea typeface="Calibri" panose="020F0502020204030204"/>
              <a:cs typeface="Calibri" panose="020F0502020204030204"/>
            </a:endParaRPr>
          </a:p>
          <a:p>
            <a:pPr marL="285750" indent="-285750">
              <a:buFont typeface="Arial"/>
              <a:buChar char="•"/>
            </a:pPr>
            <a:r>
              <a:rPr lang="vi-VN" noProof="0" dirty="0"/>
              <a:t>hoặc những người phản đối mục tiêu của chúng ta và cố gắng cản đường chúng ta. Có lẽ là một người cực đoan có ảnh hưởng trên phương tiện truyền thông trong cộng đồng của chúng ta.  </a:t>
            </a:r>
            <a:endParaRPr lang="vi-VN" noProof="0" dirty="0">
              <a:ea typeface="Calibri"/>
              <a:cs typeface="Calibri"/>
            </a:endParaRPr>
          </a:p>
          <a:p>
            <a:endParaRPr lang="en-GB" dirty="0">
              <a:ea typeface="Calibri"/>
              <a:cs typeface="Calibri"/>
            </a:endParaRPr>
          </a:p>
          <a:p>
            <a:endParaRPr lang="en-GB" dirty="0"/>
          </a:p>
          <a:p>
            <a:pPr marL="171450" indent="-171450">
              <a:buFont typeface="Arial" panose="020B0604020202020204" pitchFamily="34" charset="0"/>
              <a:buChar char="•"/>
            </a:pPr>
            <a:endParaRPr lang="en-GB" sz="1200" kern="1200" dirty="0">
              <a:solidFill>
                <a:schemeClr val="tx1"/>
              </a:solidFill>
              <a:effectLst/>
              <a:latin typeface="+mn-lt"/>
              <a:ea typeface="Calibri"/>
              <a:cs typeface="Calibri" panose="020F0502020204030204"/>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25681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vi-VN" noProof="0" dirty="0"/>
              <a:t>Khi chúng ta viết một kế hoạch hành động, tốt hơn là chúng ta nên nghĩ đến những người, tổ chức và thể chế này là ai, để chúng ta có thể ghi nhớ họ khi chúng ta chọn chiến thuật và lập kế hoạch hành động của mình. </a:t>
            </a:r>
          </a:p>
          <a:p>
            <a:pPr>
              <a:defRPr/>
            </a:pPr>
            <a:r>
              <a:rPr lang="vi-VN" noProof="0" dirty="0"/>
              <a:t>Ai có thể giúp chúng ta thay đổi? Chúng ta cần thuyết phục ai và thuyết phục điều gì? Và ai có thể ngăn cản con đường thay đổi?</a:t>
            </a:r>
            <a:endParaRPr lang="vi-VN" noProof="0" dirty="0">
              <a:ea typeface="Calibri"/>
              <a:cs typeface="Calibri"/>
            </a:endParaRPr>
          </a:p>
          <a:p>
            <a:pPr>
              <a:defRPr/>
            </a:pPr>
            <a:endParaRPr lang="en-GB" dirty="0">
              <a:ea typeface="Calibri"/>
              <a:cs typeface="Calibri"/>
            </a:endParaRPr>
          </a:p>
          <a:p>
            <a:pPr>
              <a:defRPr/>
            </a:pPr>
            <a:endParaRPr lang="en-GB" dirty="0"/>
          </a:p>
          <a:p>
            <a:pPr marL="0" marR="0" lvl="0" indent="0" algn="l" defTabSz="914400">
              <a:lnSpc>
                <a:spcPct val="100000"/>
              </a:lnSpc>
              <a:spcBef>
                <a:spcPts val="0"/>
              </a:spcBef>
              <a:spcAft>
                <a:spcPts val="0"/>
              </a:spcAft>
              <a:buClrTx/>
              <a:buSzTx/>
              <a:buFontTx/>
              <a:buNone/>
              <a:tabLst/>
              <a:defRPr/>
            </a:pPr>
            <a:endParaRPr lang="sv-SE" dirty="0">
              <a:ea typeface="Calibri"/>
              <a:cs typeface="Calibri"/>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745752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b="1" noProof="0" dirty="0"/>
              <a:t>LỰA CHỌN ĐƯỜNG ĐI</a:t>
            </a:r>
            <a:endParaRPr lang="vi-VN" noProof="0" dirty="0"/>
          </a:p>
          <a:p>
            <a:r>
              <a:rPr lang="vi-VN" noProof="0" dirty="0"/>
              <a:t>Thường có rất nhiều cách khác nhau để đi từ A đến B – các tuyến đường và phương thức vận tải khác nhau. Vậy, chúng ta sẽ đi theo con đường nào? </a:t>
            </a:r>
            <a:endParaRPr lang="vi-VN" noProof="0" dirty="0">
              <a:ea typeface="Calibri"/>
              <a:cs typeface="Calibri"/>
            </a:endParaRPr>
          </a:p>
          <a:p>
            <a:r>
              <a:rPr lang="vi-VN" noProof="0" dirty="0"/>
              <a:t>Lộ trình của chúng ta được xác định bởi các chiến thuật chúng ta sử dụng. Hãy nhớ rằng có 15 chiến thuật khác nhau để bạn lựa chọn – từ nâng cao nhận thức đến vận động chính sách đến ghi lại các hành vi vi phạm. Chúng ta đã đưa ra rất nhiều ý tưởng hành động để sử dụng các chiến thuật này! Đây là nơi bạn có thể dùng chúng! </a:t>
            </a:r>
            <a:endParaRPr lang="vi-VN" noProof="0" dirty="0">
              <a:ea typeface="Calibri"/>
              <a:cs typeface="Calibri"/>
            </a:endParaRPr>
          </a:p>
          <a:p>
            <a:endParaRPr lang="vi-VN" noProof="0" dirty="0">
              <a:ea typeface="Calibri"/>
              <a:cs typeface="Calibri"/>
            </a:endParaRPr>
          </a:p>
          <a:p>
            <a:endParaRPr lang="en-GB" b="1" dirty="0"/>
          </a:p>
          <a:p>
            <a:pPr fontAlgn="base"/>
            <a:endParaRPr lang="en-GB" sz="1200" kern="1200" dirty="0">
              <a:solidFill>
                <a:schemeClr val="tx1"/>
              </a:solidFill>
              <a:effectLst/>
              <a:latin typeface="+mn-lt"/>
              <a:ea typeface="Calibri"/>
              <a:cs typeface="Calibri"/>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152887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i="1" kern="1200" noProof="0" dirty="0">
                <a:solidFill>
                  <a:schemeClr val="tx1"/>
                </a:solidFill>
                <a:effectLst/>
                <a:latin typeface="+mn-lt"/>
                <a:ea typeface="+mn-ea"/>
                <a:cs typeface="+mn-cs"/>
              </a:rPr>
              <a:t>Hiển thị trang này trong bài tập mở đầu. </a:t>
            </a:r>
            <a:endParaRPr lang="vi-VN" sz="1200" kern="1200" noProof="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dirty="0"/>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2026-05-04</a:t>
            </a:fld>
            <a:endParaRPr lang="en-GB" dirty="0"/>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dirty="0"/>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noProof="0" dirty="0"/>
              <a:t>Ví dụ, chúng ta sẽ tập trung vào việc thay đổi tư duy của trẻ em bằng cách thành lập một đội bóng đá liên tôn, hoặc ghi lại các vụ bắt nạt và sử dụng tài liệu này để vận động ban giám hiệu hành động hoặc tạo động lực khuyến khích giáo viên phát huy tính tích cực các mối quan hệ bằng cách tạo ra một giải thưởng cho giáo viên thúc đẩy tốt sự đa dạng và đảm bảo sự tôn trọng lẫn nhau trong lớp học? Hay về việc thuyết phục các nhà lãnh đạo tôn giáo khuyến khích tình bạn giữa các đức tin? Hay sự kết hợp của những thứ này?   </a:t>
            </a:r>
          </a:p>
          <a:p>
            <a:endParaRPr lang="vi-VN" noProof="0" dirty="0"/>
          </a:p>
          <a:p>
            <a:r>
              <a:rPr lang="vi-VN" noProof="0" dirty="0"/>
              <a:t>Có rất nhiều, rất nhiều điều khác nhau mà chúng ta có thể làm. Chúng ta không thể làm tất cả, nhưng có thể làm nhiều hơn một việc nếu chúng ta muốn thành công. Ví dụ, sẽ chẳng có ích lợi gì khi thành lập một đội bóng đá nếu các nhà lãnh đạo tôn giáo chủ chốt lên án và không ai dám đến. Các kế hoạch hành động thành công thường có một vài chiến thuật khác nhau, bổ sung cho nhau.</a:t>
            </a:r>
            <a:endParaRPr lang="vi-VN" noProof="0" dirty="0">
              <a:ea typeface="Calibri"/>
              <a:cs typeface="Calibri"/>
            </a:endParaRPr>
          </a:p>
          <a:p>
            <a:endParaRPr lang="en-GB" dirty="0">
              <a:ea typeface="Calibri"/>
              <a:cs typeface="Calibri"/>
            </a:endParaRPr>
          </a:p>
          <a:p>
            <a:endParaRPr lang="en-GB" dirty="0">
              <a:ea typeface="Calibri"/>
              <a:cs typeface="Calibri"/>
            </a:endParaRPr>
          </a:p>
          <a:p>
            <a:pPr fontAlgn="base"/>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29244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b="1" noProof="0" dirty="0"/>
              <a:t>CÁC BƯỚC HÀNH TRÌNH</a:t>
            </a:r>
            <a:endParaRPr lang="vi-VN" noProof="0" dirty="0"/>
          </a:p>
          <a:p>
            <a:r>
              <a:rPr lang="vi-VN" noProof="0" dirty="0"/>
              <a:t>Khi chúng ta đã quyết định sử dụng chiến thuật nào, chúng ta nghĩ về CÁCH sử dụng chúng. Các bước cụ thể chúng ta cần thực hiện theo trình tự nào? Ai sẽ làm gì và khi nào cho mỗi chiến thuật mà chúng ta đã chọn? </a:t>
            </a:r>
          </a:p>
          <a:p>
            <a:endParaRPr lang="vi-VN" noProof="0" dirty="0"/>
          </a:p>
          <a:p>
            <a:r>
              <a:rPr lang="vi-VN" noProof="0" dirty="0"/>
              <a:t>Thực tế chúng ta sẽ tổ chức và quảng bá đội bóng đá hay thực hiện khảo sát như thế nào? </a:t>
            </a:r>
          </a:p>
          <a:p>
            <a:r>
              <a:rPr lang="vi-VN" noProof="0" dirty="0"/>
              <a:t>Ai sẽ nói chuyện với những nhà lãnh đạo tôn giáo nào? </a:t>
            </a:r>
          </a:p>
          <a:p>
            <a:endParaRPr lang="en-GB" b="1" dirty="0"/>
          </a:p>
          <a:p>
            <a:endParaRPr lang="en-GB" b="1" dirty="0"/>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2178829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b="1" noProof="0" dirty="0"/>
              <a:t>THÔNG ĐIỆP</a:t>
            </a:r>
            <a:endParaRPr lang="vi-VN" noProof="0" dirty="0"/>
          </a:p>
          <a:p>
            <a:r>
              <a:rPr lang="vi-VN" noProof="0" dirty="0"/>
              <a:t>Và khi chúng ta nói chuyện với mọi người, chúng ta cần nghĩ về những điều sẽ nói. Những thông tin hoặc lý lẽ nào sẽ thuyết phục các đồng minh tiềm năng tham gia với chúng ta hoặc thuyết phục mọi người thay đổi thái độ hoặc hành vi của họ? Điều gì sẽ thuyết phục những người nắm quyền hành động? Và có những cách nào để đưa ra thông điệp của chúng ta mà tránh được sự phản đối không?</a:t>
            </a:r>
          </a:p>
          <a:p>
            <a:endParaRPr lang="vi-VN" noProof="0" dirty="0"/>
          </a:p>
          <a:p>
            <a:r>
              <a:rPr lang="vi-VN" noProof="0" dirty="0"/>
              <a:t>Ví dụ, các bậc cha mẹ cần nghe những thông điệp khích lệ về lợi ích của việc xây dựng mối quan hệ giữa các cộng đồng đối với tương lai của con cái họ cũng như những thông tin thiết thực giúp họ yên tâm rằng con cái của họ sẽ được an toàn và được chăm sóc tốt sau khi tham gia đội bóng đá. </a:t>
            </a:r>
          </a:p>
          <a:p>
            <a:r>
              <a:rPr lang="vi-VN" sz="1200" kern="1200" noProof="0" dirty="0">
                <a:solidFill>
                  <a:schemeClr val="tx1"/>
                </a:solidFill>
                <a:effectLst/>
                <a:latin typeface="+mn-lt"/>
                <a:ea typeface="+mn-ea"/>
                <a:cs typeface="+mn-cs"/>
              </a:rPr>
              <a:t>Hội đồng liên tôn giáo địa phương có thể quan tâm đến việc tìm hiểu cách chúng ta sẽ thu hút người lớn từ các cộng đồng khác nhau tham gia dẫn dắt đội bóng đá.</a:t>
            </a:r>
          </a:p>
          <a:p>
            <a:r>
              <a:rPr lang="vi-VN" noProof="0" dirty="0"/>
              <a:t>Và hội đồng nhà trường có thể được khuyến khích lắng nghe về cách áp dụng chính sách chống bắt nạt để nâng cao uy tín của trường.</a:t>
            </a:r>
          </a:p>
          <a:p>
            <a:endParaRPr lang="vi-VN" b="1" noProof="0" dirty="0"/>
          </a:p>
          <a:p>
            <a:endParaRPr lang="en-GB" b="1" dirty="0"/>
          </a:p>
          <a:p>
            <a:endParaRPr lang="en-GB" sz="1200" kern="1200" dirty="0">
              <a:solidFill>
                <a:schemeClr val="tx1"/>
              </a:solidFill>
              <a:effectLst/>
              <a:latin typeface="+mn-lt"/>
              <a:ea typeface="Calibri"/>
              <a:cs typeface="Calibri"/>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84502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b="1" noProof="0" dirty="0"/>
              <a:t>MỤC TIÊU VÀ RỦI RO</a:t>
            </a:r>
            <a:endParaRPr lang="vi-VN" noProof="0" dirty="0"/>
          </a:p>
          <a:p>
            <a:r>
              <a:rPr lang="vi-VN" noProof="0" dirty="0"/>
              <a:t>Trên hành trình dài và khó khăn, du khách có thể phải đối mặt với những trở ngại, nguy hiểm và sự tấn công mà họ cần phải tránh hoặc vượt qua để đến đích. Tất cả các quá trình thay đổi đều liên quan đến những trở ngại và rủi ro. Sẽ hữu ích nếu chúng ta suy nghĩ trước, chọn một con đường an toàn nhất có thể và có kế hoạch xử lý các tình huống khác nhau có thể phát sinh.   </a:t>
            </a:r>
            <a:endParaRPr lang="vi-VN" noProof="0" dirty="0">
              <a:ea typeface="Calibri"/>
              <a:cs typeface="Calibri"/>
            </a:endParaRPr>
          </a:p>
          <a:p>
            <a:endParaRPr lang="vi-VN" noProof="0" dirty="0"/>
          </a:p>
          <a:p>
            <a:r>
              <a:rPr lang="vi-VN" noProof="0" dirty="0"/>
              <a:t>Vì vậy, những trở ngại và rủi ro nào chúng ta có thể gặp phải nếu thực hiện những hành động mà chúng ta đã dự tính? Có bất kỳ hành động nào quá rủi ro không và có cách nào chúng ta có thể giảm thiểu rủi ro không?  </a:t>
            </a:r>
            <a:endParaRPr lang="vi-VN" noProof="0" dirty="0">
              <a:ea typeface="Calibri"/>
              <a:cs typeface="Calibri"/>
            </a:endParaRPr>
          </a:p>
          <a:p>
            <a:endParaRPr lang="vi-VN" noProof="0" dirty="0"/>
          </a:p>
          <a:p>
            <a:r>
              <a:rPr lang="vi-VN" noProof="0" dirty="0"/>
              <a:t>Ví dụ, trong một số bối cảnh, việc quảng bá đội bóng đá liên tôn trên đài phát thanh địa phương có thể thu hút sự chú ý không mong muốn từ các nhóm không khoan dung, những người có thể huy động sự phản đối. Chúng ta có thể bắt đầu lặng lẽ và xây dựng sự hỗ trợ của cộng đồng.   </a:t>
            </a:r>
          </a:p>
          <a:p>
            <a:endParaRPr lang="vi-VN" noProof="0" dirty="0">
              <a:ea typeface="Calibri"/>
              <a:cs typeface="Calibri"/>
            </a:endParaRPr>
          </a:p>
          <a:p>
            <a:endParaRPr lang="en-GB" b="1" dirty="0"/>
          </a:p>
          <a:p>
            <a:endParaRPr lang="en-GB" sz="1200" kern="1200" dirty="0">
              <a:solidFill>
                <a:schemeClr val="tx1"/>
              </a:solidFill>
              <a:effectLst/>
              <a:latin typeface="+mn-lt"/>
              <a:ea typeface="Calibri"/>
              <a:cs typeface="Calibri"/>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868093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b="1" noProof="0" dirty="0"/>
              <a:t>PHẦN KẾT LUẬN</a:t>
            </a:r>
            <a:endParaRPr lang="vi-VN" noProof="0" dirty="0"/>
          </a:p>
          <a:p>
            <a:r>
              <a:rPr lang="vi-VN" noProof="0" dirty="0"/>
              <a:t>Bây giờ chúng ta đã làm việc thông qua quá trình lập kế hoạch hành động. Đối với hành trình thay đổi của mình, chúng ta đã xác định:  </a:t>
            </a:r>
            <a:endParaRPr lang="vi-VN" noProof="0" dirty="0">
              <a:ea typeface="Calibri"/>
              <a:cs typeface="Calibri"/>
            </a:endParaRPr>
          </a:p>
          <a:p>
            <a:pPr marL="285750" indent="-285750">
              <a:buFont typeface="Arial"/>
              <a:buChar char="•"/>
            </a:pPr>
            <a:r>
              <a:rPr lang="vi-VN" noProof="0" dirty="0"/>
              <a:t>Điểm xuất phát của chúng ta – vấn đề</a:t>
            </a:r>
            <a:endParaRPr lang="vi-VN" noProof="0" dirty="0">
              <a:ea typeface="Calibri" panose="020F0502020204030204"/>
              <a:cs typeface="Calibri" panose="020F0502020204030204"/>
            </a:endParaRPr>
          </a:p>
          <a:p>
            <a:pPr marL="285750" indent="-285750">
              <a:buFont typeface="Arial"/>
              <a:buChar char="•"/>
            </a:pPr>
            <a:r>
              <a:rPr lang="vi-VN" noProof="0" dirty="0"/>
              <a:t>Điểm đến của chúng ta – mục tiêu </a:t>
            </a:r>
            <a:endParaRPr lang="vi-VN" noProof="0" dirty="0">
              <a:ea typeface="Calibri" panose="020F0502020204030204"/>
              <a:cs typeface="Calibri" panose="020F0502020204030204"/>
            </a:endParaRPr>
          </a:p>
          <a:p>
            <a:pPr marL="285750" indent="-285750">
              <a:buFont typeface="Arial"/>
              <a:buChar char="•"/>
            </a:pPr>
            <a:r>
              <a:rPr lang="vi-VN" noProof="0" dirty="0"/>
              <a:t>Những người chúng ta sẽ gặp trên đường đi – bạn bè, đối thủ và những người mà chúng ta muốn ảnh hưởng theo một cách nào đó.  </a:t>
            </a:r>
            <a:endParaRPr lang="vi-VN" noProof="0" dirty="0">
              <a:ea typeface="Calibri" panose="020F0502020204030204"/>
              <a:cs typeface="Calibri" panose="020F0502020204030204"/>
            </a:endParaRPr>
          </a:p>
          <a:p>
            <a:pPr marL="285750" indent="-285750">
              <a:buFont typeface="Arial"/>
              <a:buChar char="•"/>
            </a:pPr>
            <a:r>
              <a:rPr lang="vi-VN" noProof="0" dirty="0"/>
              <a:t>Lộ trình – chiến thuật sẽ sử dụng và các bước cụ thể mà chúng ta cần thực hiện để tiến lên phía trước.   </a:t>
            </a:r>
            <a:endParaRPr lang="vi-VN" noProof="0" dirty="0">
              <a:ea typeface="Calibri" panose="020F0502020204030204"/>
              <a:cs typeface="Calibri" panose="020F0502020204030204"/>
            </a:endParaRPr>
          </a:p>
          <a:p>
            <a:pPr marL="285750" indent="-285750">
              <a:buFont typeface="Arial"/>
              <a:buChar char="•"/>
            </a:pPr>
            <a:r>
              <a:rPr lang="vi-VN" noProof="0" dirty="0"/>
              <a:t>Chúng ta cũng đã suy nghĩ về thông điệp của mình và về những rủi ro mà chúng ta có thể gặp phải trên đường đi. </a:t>
            </a:r>
            <a:endParaRPr lang="vi-VN" noProof="0" dirty="0">
              <a:ea typeface="Calibri" panose="020F0502020204030204"/>
              <a:cs typeface="Calibri" panose="020F0502020204030204"/>
            </a:endParaRPr>
          </a:p>
          <a:p>
            <a:br>
              <a:rPr lang="vi-VN" noProof="0" dirty="0">
                <a:cs typeface="+mn-lt"/>
              </a:rPr>
            </a:br>
            <a:r>
              <a:rPr lang="vi-VN" noProof="0" dirty="0"/>
              <a:t>Quy trình này có thể được sử dụng để tạo ra một kế hoạch hành động đơn giản hoặc chuyên sâu cho bất kỳ loại chiến thuật nào bạn muốn sử dụng. </a:t>
            </a:r>
            <a:endParaRPr lang="vi-VN" noProof="0" dirty="0">
              <a:ea typeface="Calibri"/>
              <a:cs typeface="Calibri"/>
            </a:endParaRPr>
          </a:p>
          <a:p>
            <a:r>
              <a:rPr lang="vi-VN" noProof="0" dirty="0"/>
              <a:t> </a:t>
            </a:r>
            <a:endParaRPr lang="vi-VN" noProof="0" dirty="0">
              <a:ea typeface="Calibri"/>
              <a:cs typeface="Calibri"/>
            </a:endParaRPr>
          </a:p>
          <a:p>
            <a:r>
              <a:rPr lang="vi-VN" noProof="0" dirty="0"/>
              <a:t>Vì vậy, bây giờ đã đến lúc bạn tự mình thử – lập kế hoạch hành động cho hành trình thay đổi của riêng mình cho một vấn đề mà bạn muốn giải quyết!</a:t>
            </a:r>
            <a:endParaRPr lang="vi-VN" noProof="0" dirty="0">
              <a:ea typeface="Calibri"/>
              <a:cs typeface="Calibri"/>
            </a:endParaRPr>
          </a:p>
          <a:p>
            <a:endParaRPr lang="en-GB" b="1" dirty="0"/>
          </a:p>
          <a:p>
            <a:endParaRPr lang="en-GB" b="1" dirty="0"/>
          </a:p>
          <a:p>
            <a:endParaRPr lang="en-GB" b="1" dirty="0"/>
          </a:p>
          <a:p>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1522006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b="1" noProof="0" dirty="0"/>
              <a:t>Bài tập nhóm: Hành trình thay đổi của chúng ta </a:t>
            </a:r>
            <a:endParaRPr lang="vi-VN" noProof="0" dirty="0"/>
          </a:p>
          <a:p>
            <a:r>
              <a:rPr lang="vi-VN" i="1" noProof="0" dirty="0"/>
              <a:t>Hãy giới thiệu bài tập bằng cách sử dụng slide 24 và 25.</a:t>
            </a:r>
          </a:p>
          <a:p>
            <a:endParaRPr lang="vi-VN" i="1" noProof="0" dirty="0"/>
          </a:p>
          <a:p>
            <a:r>
              <a:rPr lang="vi-VN" i="1" noProof="0" dirty="0"/>
              <a:t>Chiếu lại trang hình 24 và giải thích những điều sau:</a:t>
            </a:r>
          </a:p>
          <a:p>
            <a:r>
              <a:rPr lang="vi-VN" noProof="0" dirty="0"/>
              <a:t>Trước đó trong buổi học, chúng ta đã chọn các vấn đề và chia thành các nhóm. Bây giờ, mỗi nhóm sẽ cố gắng phát triển một kế hoạch hành động để giải quyết vấn đề của họ, sử dụng mô hình ‘Hành trình thay đổi của chúng ta’ mà chúng ta đã nghe trong bài thuyết trình.</a:t>
            </a:r>
          </a:p>
          <a:p>
            <a:r>
              <a:rPr lang="vi-VN" noProof="0" dirty="0"/>
              <a:t>Các kế hoạch hành động này có thể là các kế hoạch thực tế mà chúng ta muốn thực hiện sau khóa đào tạo hoặc thực hành kế hoạch hành động để  phát triển các kỹ năng lập kế hoạch hành động mà chúng ta có thể áp dụng sau này.</a:t>
            </a:r>
          </a:p>
          <a:p>
            <a:r>
              <a:rPr lang="vi-VN" noProof="0" dirty="0"/>
              <a:t>Trên bảng của nhóm, bạn sẽ tìm thấy một trang bảng lật dài để vẽ và viết hành trình thay đổi của mình. Bạn cũng sẽ tìm thấy các bản sao của mẫu "Hành trình thay đổi của chúng ta" để trợ giúp bạn và như một tài liệu phát tay để mang về nhà.</a:t>
            </a:r>
          </a:p>
          <a:p>
            <a:r>
              <a:rPr lang="vi-VN" noProof="0" dirty="0"/>
              <a:t>Nhiệm vụ của bạn là tạo một kế hoạch hành động để giải quyết vấn đề của nhóm mình trên các trang bảng lật, sử dụng các yếu tố khác nhau của mô hình hành trình thay đổi. Bạn sẽ có thời gian còn lại của buổi học này và thời gian đầu của buổi học kế tiếp để thực hiện việc này – tổng cộng chỉ hơn một giờ.</a:t>
            </a:r>
            <a:endParaRPr lang="vi-VN" noProof="0" dirty="0">
              <a:ea typeface="Calibri"/>
              <a:cs typeface="Calibri"/>
            </a:endParaRPr>
          </a:p>
          <a:p>
            <a:endParaRPr lang="vi-VN" noProof="0" dirty="0">
              <a:ea typeface="Calibri"/>
              <a:cs typeface="Calibri"/>
            </a:endParaRPr>
          </a:p>
          <a:p>
            <a:r>
              <a:rPr lang="vi-VN" i="1" noProof="0" dirty="0"/>
              <a:t>Chiếu trang hình 25 trong khi giải thích những nội dung sau:</a:t>
            </a:r>
            <a:endParaRPr lang="vi-VN" i="1" noProof="0" dirty="0">
              <a:ea typeface="Calibri"/>
              <a:cs typeface="Calibri"/>
            </a:endParaRPr>
          </a:p>
          <a:p>
            <a:r>
              <a:rPr lang="vi-VN" noProof="0" dirty="0"/>
              <a:t>Các bước cần để lập kế hoạch của bạn như sau.</a:t>
            </a:r>
            <a:endParaRPr lang="vi-VN" noProof="0" dirty="0">
              <a:ea typeface="Calibri"/>
              <a:cs typeface="Calibri"/>
            </a:endParaRPr>
          </a:p>
          <a:p>
            <a:endParaRPr lang="vi-VN" noProof="0" dirty="0"/>
          </a:p>
          <a:p>
            <a:pPr marL="285750" indent="-285750">
              <a:buFont typeface="Arial"/>
              <a:buChar char="•"/>
            </a:pPr>
            <a:r>
              <a:rPr lang="vi-VN" noProof="0" dirty="0"/>
              <a:t>Quyết định ai là người thay đổi: nhóm người hoặc tổ chức sẽ thực hiện kế hoạch là ai?</a:t>
            </a:r>
            <a:endParaRPr lang="vi-VN" noProof="0" dirty="0">
              <a:ea typeface="Calibri"/>
              <a:cs typeface="Calibri"/>
            </a:endParaRPr>
          </a:p>
          <a:p>
            <a:pPr marL="285750" indent="-285750">
              <a:buFont typeface="Arial"/>
              <a:buChar char="•"/>
            </a:pPr>
            <a:r>
              <a:rPr lang="vi-VN" noProof="0" dirty="0"/>
              <a:t>Viết vấn đề chính mà nhóm của bạn đã được giao để giải quyết</a:t>
            </a:r>
            <a:endParaRPr lang="vi-VN" noProof="0" dirty="0">
              <a:ea typeface="Calibri"/>
              <a:cs typeface="Calibri"/>
            </a:endParaRPr>
          </a:p>
          <a:p>
            <a:pPr marL="285750" indent="-285750">
              <a:buFont typeface="Arial"/>
              <a:buChar char="•"/>
            </a:pPr>
            <a:r>
              <a:rPr lang="vi-VN" noProof="0" dirty="0"/>
              <a:t>Xác định thái độ, hành vi hoặc quy tắc cụ thể mà bạn muốn thay đổi.</a:t>
            </a:r>
            <a:endParaRPr lang="vi-VN" noProof="0" dirty="0">
              <a:ea typeface="Calibri"/>
              <a:cs typeface="Calibri"/>
            </a:endParaRPr>
          </a:p>
          <a:p>
            <a:pPr marL="285750" indent="-285750">
              <a:buFont typeface="Arial"/>
              <a:buChar char="•"/>
            </a:pPr>
            <a:r>
              <a:rPr lang="vi-VN" noProof="0" dirty="0"/>
              <a:t>Tạo mục tiêu để phản ánh vấn đề của bạn</a:t>
            </a:r>
            <a:endParaRPr lang="vi-VN" noProof="0" dirty="0">
              <a:ea typeface="Calibri"/>
              <a:cs typeface="Calibri"/>
            </a:endParaRPr>
          </a:p>
          <a:p>
            <a:pPr marL="285750" indent="-285750">
              <a:buFont typeface="Arial"/>
              <a:buChar char="•"/>
            </a:pPr>
            <a:r>
              <a:rPr lang="vi-VN" noProof="0" dirty="0"/>
              <a:t>Xác định thái độ, hành vi và quy tắc mong muốn.</a:t>
            </a:r>
            <a:endParaRPr lang="vi-VN" noProof="0" dirty="0">
              <a:ea typeface="Calibri"/>
              <a:cs typeface="Calibri"/>
            </a:endParaRPr>
          </a:p>
          <a:p>
            <a:pPr marL="285750" indent="-285750">
              <a:buFont typeface="Arial"/>
              <a:buChar char="•"/>
            </a:pPr>
            <a:r>
              <a:rPr lang="vi-VN" noProof="0" dirty="0"/>
              <a:t>Thêm những ‘người’ khác có liên quan – những người bị ảnh hưởng, những người là một phần của vấn đề, hoặc có quyền lực để tạo ra sự khác biệt.</a:t>
            </a:r>
            <a:endParaRPr lang="vi-VN" noProof="0" dirty="0">
              <a:ea typeface="Calibri"/>
              <a:cs typeface="Calibri"/>
            </a:endParaRPr>
          </a:p>
          <a:p>
            <a:pPr marL="285750" indent="-285750">
              <a:buFont typeface="Arial"/>
              <a:buChar char="•"/>
            </a:pPr>
            <a:r>
              <a:rPr lang="vi-VN" noProof="0" dirty="0"/>
              <a:t>Chọn và thêm các chiến thuật và hoạt động chính cần thiết để đạt được mục tiêu.</a:t>
            </a:r>
            <a:endParaRPr lang="vi-VN" noProof="0" dirty="0">
              <a:ea typeface="Calibri"/>
              <a:cs typeface="Calibri"/>
            </a:endParaRPr>
          </a:p>
          <a:p>
            <a:pPr marL="285750" indent="-285750">
              <a:buFont typeface="Arial"/>
              <a:buChar char="•"/>
            </a:pPr>
            <a:r>
              <a:rPr lang="vi-VN" noProof="0" dirty="0"/>
              <a:t>Xác định một vài bước thực hành chính cần thiết để thực hiện các hoạt động này.</a:t>
            </a:r>
            <a:endParaRPr lang="vi-VN" noProof="0" dirty="0">
              <a:ea typeface="Calibri"/>
              <a:cs typeface="Calibri"/>
            </a:endParaRPr>
          </a:p>
          <a:p>
            <a:pPr marL="285750" indent="-285750">
              <a:buFont typeface="Arial"/>
              <a:buChar char="•"/>
            </a:pPr>
            <a:r>
              <a:rPr lang="vi-VN" noProof="0" dirty="0"/>
              <a:t>Và xác định thông điệp của bạn dành cho những người khác có liên quan là gì? Những lý lẽ nào sẽ thuyết phục họ?</a:t>
            </a:r>
            <a:endParaRPr lang="vi-VN" noProof="0" dirty="0">
              <a:ea typeface="Calibri"/>
              <a:cs typeface="Calibri"/>
            </a:endParaRPr>
          </a:p>
          <a:p>
            <a:pPr marL="285750" indent="-285750">
              <a:buFont typeface="Arial"/>
              <a:buChar char="•"/>
            </a:pPr>
            <a:r>
              <a:rPr lang="vi-VN" noProof="0" dirty="0"/>
              <a:t>Và cuối cùng hãy nghĩ xem bạn có thể gặp phải những rủi ro gì khi làm các việc này?</a:t>
            </a:r>
            <a:endParaRPr lang="vi-VN" noProof="0" dirty="0">
              <a:ea typeface="Calibri"/>
              <a:cs typeface="Calibri"/>
            </a:endParaRPr>
          </a:p>
          <a:p>
            <a:endParaRPr lang="vi-VN" b="1" noProof="0" dirty="0">
              <a:ea typeface="Calibri"/>
              <a:cs typeface="Calibri"/>
            </a:endParaRPr>
          </a:p>
          <a:p>
            <a:r>
              <a:rPr lang="vi-VN" noProof="0" dirty="0"/>
              <a:t>Bạn không cần phải làm những việc trên theo thứ tự này, nhưng thứ tự này có thể hữu ích!</a:t>
            </a:r>
            <a:endParaRPr lang="vi-VN" noProof="0" dirty="0">
              <a:ea typeface="Calibri"/>
              <a:cs typeface="Calibri"/>
            </a:endParaRPr>
          </a:p>
          <a:p>
            <a:endParaRPr lang="vi-VN" noProof="0" dirty="0"/>
          </a:p>
          <a:p>
            <a:r>
              <a:rPr lang="vi-VN" i="1" noProof="0" dirty="0"/>
              <a:t>Nhấn mạnh những điều sau:</a:t>
            </a:r>
            <a:endParaRPr lang="vi-VN" i="1" noProof="0" dirty="0">
              <a:ea typeface="Calibri"/>
              <a:cs typeface="Calibri"/>
            </a:endParaRPr>
          </a:p>
          <a:p>
            <a:r>
              <a:rPr lang="vi-VN" noProof="0" dirty="0"/>
              <a:t>Có thể dành nhiều thời gian để suy ngẫm về từng câu hỏi – nhưng mục đích của bài tập này là tạo ra 'phần cốt lõi' của một kế hoạch – bức tranh lớn, mà ta có thể suy ngẫm và phát triển thêm sau này nếu chúng ta quyết định thực hiện.</a:t>
            </a:r>
            <a:endParaRPr lang="vi-VN" noProof="0" dirty="0">
              <a:ea typeface="Calibri"/>
              <a:cs typeface="Calibri"/>
            </a:endParaRPr>
          </a:p>
          <a:p>
            <a:r>
              <a:rPr lang="vi-VN" noProof="0" dirty="0"/>
              <a:t>Mục tiêu dành khoảng 8 phút cho mỗi phần! Hãy nhớ rằng đây chỉ là vạch ra một kế hoạch thô! Viết ra những suy nghĩ và ý tưởng tự phát của bạn và không dành thời gian xây dựng mọi thứ một cách cẩn thận – một câu đơn hoặc một vài gạch đầu dòng được xây dựng sơ bộ là đủ.</a:t>
            </a:r>
            <a:endParaRPr lang="vi-VN" noProof="0" dirty="0">
              <a:ea typeface="Calibri"/>
              <a:cs typeface="Calibri"/>
            </a:endParaRPr>
          </a:p>
          <a:p>
            <a:r>
              <a:rPr lang="vi-VN" noProof="0" dirty="0"/>
              <a:t>Và đừng quên những ý tưởng hành động mà chúng ta đã có trên bảng lật! Có lẽ bạn có thể sử dụng một hoặc hai trong số chúng cho kế hoạch của mình.</a:t>
            </a:r>
            <a:endParaRPr lang="vi-VN" noProof="0" dirty="0">
              <a:ea typeface="Calibri"/>
              <a:cs typeface="Calibri"/>
            </a:endParaRPr>
          </a:p>
          <a:p>
            <a:endParaRPr lang="en-GB" dirty="0">
              <a:ea typeface="Calibri"/>
              <a:cs typeface="Calibri"/>
            </a:endParaRPr>
          </a:p>
          <a:p>
            <a:endParaRPr lang="en-GB" sz="1200" i="1" kern="1200" dirty="0">
              <a:solidFill>
                <a:schemeClr val="tx1"/>
              </a:solidFill>
              <a:effectLst/>
              <a:latin typeface="+mn-lt"/>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cs typeface="Calibri"/>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26</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2026-05-04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171199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vi-VN" sz="1200" i="1" kern="1200" noProof="0" dirty="0">
                <a:solidFill>
                  <a:schemeClr val="tx1"/>
                </a:solidFill>
                <a:effectLst/>
                <a:latin typeface="+mn-lt"/>
                <a:ea typeface="+mn-ea"/>
                <a:cs typeface="+mn-cs"/>
              </a:rPr>
              <a:t>Các slide 3-24 minh họa cho bài thuyết trình. </a:t>
            </a:r>
          </a:p>
          <a:p>
            <a:pPr>
              <a:defRPr/>
            </a:pPr>
            <a:endParaRPr lang="vi-VN" sz="1200" b="1" i="1" kern="1200" noProof="0" dirty="0">
              <a:solidFill>
                <a:schemeClr val="tx1"/>
              </a:solidFill>
              <a:effectLst/>
              <a:latin typeface="+mn-lt"/>
              <a:ea typeface="+mn-ea"/>
              <a:cs typeface="+mn-cs"/>
            </a:endParaRPr>
          </a:p>
          <a:p>
            <a:r>
              <a:rPr lang="vi-VN" sz="1200" b="1" i="0" kern="1200" noProof="0" dirty="0">
                <a:solidFill>
                  <a:schemeClr val="tx1"/>
                </a:solidFill>
                <a:effectLst/>
                <a:latin typeface="+mn-lt"/>
                <a:ea typeface="+mn-ea"/>
                <a:cs typeface="+mn-cs"/>
              </a:rPr>
              <a:t>Bài thuyết trình: Hành trình thay đổi của chúng ta </a:t>
            </a:r>
            <a:endParaRPr lang="vi-VN" noProof="0" dirty="0"/>
          </a:p>
          <a:p>
            <a:endParaRPr lang="vi-VN" noProof="0" dirty="0">
              <a:cs typeface="+mn-lt"/>
            </a:endParaRPr>
          </a:p>
          <a:p>
            <a:r>
              <a:rPr lang="vi-VN" noProof="0" dirty="0"/>
              <a:t>Vậy, kế hoạch hành động là gì và tại sao nó lại quan trọng? Kế hoạch hành động là một kế hoạch cho CÁCH đi từ vị trí này đến một vị trí khác mà mình muốn. </a:t>
            </a:r>
            <a:endParaRPr lang="vi-VN" noProof="0" dirty="0">
              <a:ea typeface="Calibri"/>
              <a:cs typeface="Calibri"/>
            </a:endParaRPr>
          </a:p>
          <a:p>
            <a:endParaRPr lang="vi-VN" noProof="0" dirty="0"/>
          </a:p>
          <a:p>
            <a:r>
              <a:rPr lang="vi-VN" noProof="0" dirty="0"/>
              <a:t>Nếu chúng ta chuẩn bị cho một chuyến đi dài, tốt hơn hết là chúng ta nên có một tấm bản đồ và lập kế hoạch cho việc sẽ đi như thế nào. Có lẽ chúng ta sẽ đi bộ đến bến xe buýt, đi xe buýt và sau đó là xe lửa, và sau đó thuê một chiếc ô tô để lái đến điểm đến cuối cùng của chúng ta! Nếu không có bản đồ và kế hoạch, chúng ta có thể không đến được đích của mình, hoặc chúng ta có thể mất nhiều thời gian hơn để đến đó.  </a:t>
            </a:r>
            <a:endParaRPr lang="vi-VN" noProof="0" dirty="0">
              <a:ea typeface="Calibri"/>
              <a:cs typeface="Calibri"/>
            </a:endParaRPr>
          </a:p>
          <a:p>
            <a:endParaRPr lang="nb-NO" dirty="0">
              <a:cs typeface="+mn-lt"/>
            </a:endParaRPr>
          </a:p>
          <a:p>
            <a:endParaRPr lang="en-GB" sz="1200" kern="1200" dirty="0">
              <a:solidFill>
                <a:schemeClr val="tx1"/>
              </a:solidFill>
              <a:effectLst/>
              <a:latin typeface="+mn-lt"/>
              <a:ea typeface="Calibri"/>
              <a:cs typeface="Calibri"/>
            </a:endParaRP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dirty="0"/>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noProof="0" dirty="0"/>
              <a:t>Kế hoạch hành động giống như một bản đồ và kế hoạch du lịch - nó vạch ra các bước mà chúng ta dự định thực hiện để đạt được mục tiêu của mình, đồng thời giúp chúng ta có được chiến lược thận trọng. Tất cả chúng ta lập kế hoạch hành động. Đôi khi kế hoạch rất đơn giản, gần như là bản năng và chúng ta ghi nhớ chúng trong đầu. Nhưng đối với những vấn đề phức tạp, những việc chúng ta chưa làm trước đây và những việc chúng ta làm theo nhóm, chúng ta cần lập kế hoạch cẩn thận hơn và viết ra kế hoạch để mọi người có thể ghi nhớ.</a:t>
            </a:r>
          </a:p>
          <a:p>
            <a:endParaRPr lang="en-GB" dirty="0"/>
          </a:p>
          <a:p>
            <a:endParaRPr lang="en-GB" dirty="0">
              <a:ea typeface="Calibri"/>
              <a:cs typeface="Calibri"/>
            </a:endParaRP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dirty="0"/>
          </a:p>
        </p:txBody>
      </p:sp>
    </p:spTree>
    <p:extLst>
      <p:ext uri="{BB962C8B-B14F-4D97-AF65-F5344CB8AC3E}">
        <p14:creationId xmlns:p14="http://schemas.microsoft.com/office/powerpoint/2010/main" val="267229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noProof="0" dirty="0"/>
              <a:t>Trong phần còn lại của bài thuyết trình này, chúng ta sẽ học cách sử dụng một công cụ trực quan đơn giản có tên là 'Hành trình thay đổi của chúng ta' để lập kế hoạch hành động.</a:t>
            </a:r>
          </a:p>
          <a:p>
            <a:endParaRPr lang="en-GB" dirty="0"/>
          </a:p>
          <a:p>
            <a:endParaRPr lang="en-GB" dirty="0">
              <a:ea typeface="Calibri" panose="020F0502020204030204"/>
              <a:cs typeface="Calibri" panose="020F0502020204030204"/>
            </a:endParaRPr>
          </a:p>
          <a:p>
            <a:endParaRPr lang="sv-SE" dirty="0"/>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dirty="0"/>
          </a:p>
        </p:txBody>
      </p:sp>
    </p:spTree>
    <p:extLst>
      <p:ext uri="{BB962C8B-B14F-4D97-AF65-F5344CB8AC3E}">
        <p14:creationId xmlns:p14="http://schemas.microsoft.com/office/powerpoint/2010/main" val="323232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b="1" noProof="0" dirty="0"/>
              <a:t>CÁC DU KHÁCH</a:t>
            </a:r>
            <a:endParaRPr lang="vi-VN" noProof="0" dirty="0"/>
          </a:p>
          <a:p>
            <a:r>
              <a:rPr lang="vi-VN" noProof="0" dirty="0"/>
              <a:t>Khi chúng ta lập một kế hoạch hành động cho hành trình tạo ra sự thay đổi, câu hỏi đầu tiên là chúng ta là ai?</a:t>
            </a:r>
            <a:endParaRPr lang="vi-VN" noProof="0" dirty="0">
              <a:ea typeface="Calibri"/>
              <a:cs typeface="Calibri"/>
            </a:endParaRPr>
          </a:p>
          <a:p>
            <a:endParaRPr lang="vi-VN" noProof="0" dirty="0"/>
          </a:p>
          <a:p>
            <a:r>
              <a:rPr lang="vi-VN" noProof="0" dirty="0"/>
              <a:t>Du khách là ai, đang trong hành trình tạo ra sự thay đổi? Giống như một số du khách phải đi bộ trong khi những người khác có thể lái xe hoặc đi máy bay, chúng ta với tư cách là cá nhân, nhóm hoặc tổ chức có những cơ hội, điểm mạnh và điểm yếu khác nhau và đối mặt với những rủi ro khác nhau. Bắt đầu bằng cách hỏi ‘chúng tôi là ai?’ Giúp chúng ta ghi nhớ những điều này. </a:t>
            </a:r>
            <a:endParaRPr lang="vi-VN" noProof="0" dirty="0">
              <a:ea typeface="Calibri"/>
              <a:cs typeface="Calibri"/>
            </a:endParaRPr>
          </a:p>
          <a:p>
            <a:endParaRPr lang="en-GB" b="1" dirty="0">
              <a:ea typeface="Calibri"/>
              <a:cs typeface="Calibri"/>
            </a:endParaRPr>
          </a:p>
          <a:p>
            <a:endParaRPr lang="en-GB" b="1" dirty="0"/>
          </a:p>
          <a:p>
            <a:endParaRPr lang="en-GB" dirty="0">
              <a:ea typeface="Calibri"/>
              <a:cs typeface="Calibri"/>
            </a:endParaRP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dirty="0"/>
          </a:p>
        </p:txBody>
      </p:sp>
    </p:spTree>
    <p:extLst>
      <p:ext uri="{BB962C8B-B14F-4D97-AF65-F5344CB8AC3E}">
        <p14:creationId xmlns:p14="http://schemas.microsoft.com/office/powerpoint/2010/main" val="222736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noProof="0" dirty="0"/>
              <a:t>Hãy tạo một hành trình thay đổi trong tưởng tượng và nói rằng chúng ta là những người bạn trẻ đến từ các cộng đồng tín ngưỡng khác nhau trong thị trấn của chúng ta.  </a:t>
            </a:r>
          </a:p>
          <a:p>
            <a:endParaRPr lang="en-GB" dirty="0"/>
          </a:p>
          <a:p>
            <a:endParaRPr lang="en-GB" dirty="0">
              <a:ea typeface="Calibri" panose="020F0502020204030204"/>
              <a:cs typeface="Calibri" panose="020F0502020204030204"/>
            </a:endParaRPr>
          </a:p>
          <a:p>
            <a:endParaRPr lang="en-GB" dirty="0"/>
          </a:p>
          <a:p>
            <a:endParaRPr lang="sv-SE" dirty="0"/>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dirty="0"/>
          </a:p>
        </p:txBody>
      </p:sp>
    </p:spTree>
    <p:extLst>
      <p:ext uri="{BB962C8B-B14F-4D97-AF65-F5344CB8AC3E}">
        <p14:creationId xmlns:p14="http://schemas.microsoft.com/office/powerpoint/2010/main" val="63059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b="1" noProof="0" dirty="0">
                <a:latin typeface="Arial"/>
                <a:cs typeface="Arial"/>
              </a:rPr>
              <a:t>ĐIỂM BẮT ĐẦU CỦA CHÚNG TA</a:t>
            </a:r>
          </a:p>
          <a:p>
            <a:r>
              <a:rPr lang="vi-VN" noProof="0" dirty="0"/>
              <a:t>Khi lập kế hoạch cho một cuộc hành trình, điều đầu tiên chúng ta cần biết là điểm xuất phát của chúng ta là gì. </a:t>
            </a:r>
          </a:p>
          <a:p>
            <a:r>
              <a:rPr lang="vi-VN" noProof="0" dirty="0"/>
              <a:t>Hành trình thay đổi bắt đầu với một vấn đề và chúng ta bắt đầu bằng cách xác định vấn đề đó. </a:t>
            </a:r>
            <a:br>
              <a:rPr lang="vi-VN" noProof="0" dirty="0">
                <a:cs typeface="+mn-lt"/>
              </a:rPr>
            </a:br>
            <a:r>
              <a:rPr lang="vi-VN" noProof="0" dirty="0"/>
              <a:t>Chúng ta càng xác định vấn đề của mình càng cụ thể, thì càng dễ dàng xác định cách tiến hành thay đổi.</a:t>
            </a:r>
            <a:endParaRPr lang="vi-VN" noProof="0" dirty="0">
              <a:ea typeface="Calibri"/>
              <a:cs typeface="Calibri"/>
            </a:endParaRPr>
          </a:p>
          <a:p>
            <a:endParaRPr lang="en-GB" b="1" dirty="0">
              <a:ea typeface="Calibri"/>
              <a:cs typeface="Calibri"/>
            </a:endParaRPr>
          </a:p>
          <a:p>
            <a:endParaRPr lang="en-GB" b="1" dirty="0"/>
          </a:p>
          <a:p>
            <a:endParaRPr lang="en-GB" dirty="0">
              <a:ea typeface="Calibri"/>
              <a:cs typeface="Calibri"/>
            </a:endParaRP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dirty="0"/>
          </a:p>
        </p:txBody>
      </p:sp>
    </p:spTree>
    <p:extLst>
      <p:ext uri="{BB962C8B-B14F-4D97-AF65-F5344CB8AC3E}">
        <p14:creationId xmlns:p14="http://schemas.microsoft.com/office/powerpoint/2010/main" val="344535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noProof="0" dirty="0"/>
              <a:t>Vì vậy, thay vì nói rằng vấn đề là "không khoan dung", chúng ta có thể nói rằng "Trẻ em không có bạn bè từ các cộng đồng đức tin khác". Đây vừa là kết quả vừa là nguyên nhân của việc tiếp tục không khoan dung.</a:t>
            </a:r>
          </a:p>
          <a:p>
            <a:endParaRPr lang="en-GB" dirty="0"/>
          </a:p>
          <a:p>
            <a:endParaRPr lang="en-GB" dirty="0"/>
          </a:p>
          <a:p>
            <a:endParaRPr lang="sv-SE" dirty="0">
              <a:ea typeface="Calibri"/>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100975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41350D86-D745-4D0E-9ABF-9AF7C06D63D0}"/>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76475"/>
            <a:ext cx="10515600" cy="39004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7" name="Rubrik 7">
            <a:extLst>
              <a:ext uri="{FF2B5EF4-FFF2-40B4-BE49-F238E27FC236}">
                <a16:creationId xmlns:a16="http://schemas.microsoft.com/office/drawing/2014/main" id="{69DBE517-CF7A-40FA-9446-721D09266BD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98255A6E-39BA-4A06-9619-433F1CBA72B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DC5F398-B41D-43B3-964C-BF4AC9DB901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B71DD5D4-127D-4013-8A0F-D76EC9769B7C}"/>
              </a:ext>
            </a:extLst>
          </p:cNvPr>
          <p:cNvSpPr>
            <a:spLocks noGrp="1"/>
          </p:cNvSpPr>
          <p:nvPr>
            <p:ph idx="1"/>
          </p:nvPr>
        </p:nvSpPr>
        <p:spPr>
          <a:xfrm>
            <a:off x="838200" y="2276475"/>
            <a:ext cx="10515600" cy="39004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3" name="Rubrik 7">
            <a:extLst>
              <a:ext uri="{FF2B5EF4-FFF2-40B4-BE49-F238E27FC236}">
                <a16:creationId xmlns:a16="http://schemas.microsoft.com/office/drawing/2014/main" id="{7393BFB0-4742-4539-9D39-BAA57F6B1C6C}"/>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7324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0E23EEC-BB22-42ED-BF0B-C7BD6AE918DD}"/>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 id="2147483825"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7C029DC-CBA3-354F-B8EB-1EF18D23E6AA}"/>
              </a:ext>
            </a:extLst>
          </p:cNvPr>
          <p:cNvSpPr txBox="1"/>
          <p:nvPr/>
        </p:nvSpPr>
        <p:spPr>
          <a:xfrm>
            <a:off x="8955314" y="-290286"/>
            <a:ext cx="184731" cy="369332"/>
          </a:xfrm>
          <a:prstGeom prst="rect">
            <a:avLst/>
          </a:prstGeom>
          <a:noFill/>
        </p:spPr>
        <p:txBody>
          <a:bodyPr wrap="none" rtlCol="0">
            <a:spAutoFit/>
          </a:bodyPr>
          <a:lstStyle/>
          <a:p>
            <a:endParaRPr lang="vi-VN" noProof="0" dirty="0"/>
          </a:p>
        </p:txBody>
      </p:sp>
      <p:pic>
        <p:nvPicPr>
          <p:cNvPr id="12" name="Bildobjekt 11">
            <a:extLst>
              <a:ext uri="{FF2B5EF4-FFF2-40B4-BE49-F238E27FC236}">
                <a16:creationId xmlns:a16="http://schemas.microsoft.com/office/drawing/2014/main" id="{55B979EC-4433-2345-BCBF-2749A927E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3" name="textruta 2">
            <a:extLst>
              <a:ext uri="{FF2B5EF4-FFF2-40B4-BE49-F238E27FC236}">
                <a16:creationId xmlns:a16="http://schemas.microsoft.com/office/drawing/2014/main" id="{8278C72D-F17B-18E2-1DE8-6BE38ABD6117}"/>
              </a:ext>
            </a:extLst>
          </p:cNvPr>
          <p:cNvSpPr txBox="1"/>
          <p:nvPr/>
        </p:nvSpPr>
        <p:spPr>
          <a:xfrm>
            <a:off x="0" y="1068583"/>
            <a:ext cx="12192000" cy="1938992"/>
          </a:xfrm>
          <a:prstGeom prst="rect">
            <a:avLst/>
          </a:prstGeom>
          <a:noFill/>
        </p:spPr>
        <p:txBody>
          <a:bodyPr wrap="square" lIns="91440" tIns="45720" rIns="91440" bIns="45720" rtlCol="0" anchor="t">
            <a:spAutoFit/>
          </a:bodyPr>
          <a:lstStyle/>
          <a:p>
            <a:pPr algn="ctr"/>
            <a:r>
              <a:rPr lang="vi-VN" sz="6000" noProof="0" dirty="0">
                <a:solidFill>
                  <a:schemeClr val="tx1">
                    <a:lumMod val="65000"/>
                    <a:lumOff val="35000"/>
                  </a:schemeClr>
                </a:solidFill>
                <a:latin typeface="Calibri" panose="020F0502020204030204" pitchFamily="34" charset="0"/>
              </a:rPr>
              <a:t>Khóa học </a:t>
            </a:r>
            <a:r>
              <a:rPr lang="vi-VN" sz="6000" b="1" noProof="0" dirty="0">
                <a:solidFill>
                  <a:schemeClr val="tx1">
                    <a:lumMod val="65000"/>
                    <a:lumOff val="35000"/>
                  </a:schemeClr>
                </a:solidFill>
                <a:latin typeface="Calibri" panose="020F0502020204030204" pitchFamily="34" charset="0"/>
              </a:rPr>
              <a:t>người muốn thay đổi</a:t>
            </a:r>
            <a:r>
              <a:rPr lang="vi-VN" sz="6000" noProof="0" dirty="0">
                <a:solidFill>
                  <a:schemeClr val="tx1">
                    <a:lumMod val="65000"/>
                    <a:lumOff val="35000"/>
                  </a:schemeClr>
                </a:solidFill>
                <a:latin typeface="Calibri" panose="020F0502020204030204" pitchFamily="34" charset="0"/>
              </a:rPr>
              <a:t>  </a:t>
            </a:r>
          </a:p>
          <a:p>
            <a:pPr algn="ctr"/>
            <a:r>
              <a:rPr lang="vi-VN" sz="6000" noProof="0" dirty="0">
                <a:solidFill>
                  <a:schemeClr val="tx1">
                    <a:lumMod val="65000"/>
                    <a:lumOff val="35000"/>
                  </a:schemeClr>
                </a:solidFill>
                <a:latin typeface="Calibri"/>
                <a:ea typeface="Calibri"/>
                <a:cs typeface="Calibri"/>
              </a:rPr>
              <a:t>địa phương</a:t>
            </a:r>
          </a:p>
        </p:txBody>
      </p:sp>
      <p:pic>
        <p:nvPicPr>
          <p:cNvPr id="4" name="Bildobjekt 3" descr="En bild som visar text, clipart&#10;&#10;Automatiskt genererad beskrivning">
            <a:extLst>
              <a:ext uri="{FF2B5EF4-FFF2-40B4-BE49-F238E27FC236}">
                <a16:creationId xmlns:a16="http://schemas.microsoft.com/office/drawing/2014/main" id="{E4306A01-C519-91B2-8738-4611FB489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976" y="3429000"/>
            <a:ext cx="5905500" cy="1346200"/>
          </a:xfrm>
          <a:prstGeom prst="rect">
            <a:avLst/>
          </a:prstGeom>
        </p:spPr>
      </p:pic>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1">
            <a:extLst>
              <a:ext uri="{FF2B5EF4-FFF2-40B4-BE49-F238E27FC236}">
                <a16:creationId xmlns:a16="http://schemas.microsoft.com/office/drawing/2014/main" id="{95469816-BF58-9348-9815-9426E9BCB1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12" name="textruta 11">
            <a:extLst>
              <a:ext uri="{FF2B5EF4-FFF2-40B4-BE49-F238E27FC236}">
                <a16:creationId xmlns:a16="http://schemas.microsoft.com/office/drawing/2014/main" id="{CB76A616-E3E0-7049-ABB6-CE7F8C643C94}"/>
              </a:ext>
            </a:extLst>
          </p:cNvPr>
          <p:cNvSpPr txBox="1"/>
          <p:nvPr/>
        </p:nvSpPr>
        <p:spPr>
          <a:xfrm>
            <a:off x="1582030" y="3764184"/>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vi-VN" sz="2800" b="1" noProof="0" dirty="0">
                <a:latin typeface="Calibri" panose="020F0502020204030204" pitchFamily="34" charset="0"/>
                <a:ea typeface="Calibri" panose="020F0502020204030204" pitchFamily="34" charset="0"/>
                <a:cs typeface="Calibri" panose="020F0502020204030204" pitchFamily="34" charset="0"/>
              </a:rPr>
              <a:t>Vấn đề</a:t>
            </a:r>
            <a:endParaRPr lang="vi-VN" noProof="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ruta 1">
            <a:extLst>
              <a:ext uri="{FF2B5EF4-FFF2-40B4-BE49-F238E27FC236}">
                <a16:creationId xmlns:a16="http://schemas.microsoft.com/office/drawing/2014/main" id="{F8C13EE9-65F9-4C17-920C-8F62187A98D5}"/>
              </a:ext>
            </a:extLst>
          </p:cNvPr>
          <p:cNvSpPr txBox="1"/>
          <p:nvPr/>
        </p:nvSpPr>
        <p:spPr>
          <a:xfrm>
            <a:off x="1293122" y="4221169"/>
            <a:ext cx="24179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vi-VN" sz="2400" noProof="0" dirty="0">
                <a:latin typeface="Calibri"/>
                <a:cs typeface="Calibri"/>
              </a:rPr>
              <a:t>Trẻ em không có bạn bè từ các cộng đồng tín ngưỡng khác.</a:t>
            </a:r>
          </a:p>
        </p:txBody>
      </p:sp>
      <p:grpSp>
        <p:nvGrpSpPr>
          <p:cNvPr id="4" name="Group 3">
            <a:extLst>
              <a:ext uri="{FF2B5EF4-FFF2-40B4-BE49-F238E27FC236}">
                <a16:creationId xmlns:a16="http://schemas.microsoft.com/office/drawing/2014/main" id="{447C244A-B5BD-17C0-AF34-360BDF9E641D}"/>
              </a:ext>
            </a:extLst>
          </p:cNvPr>
          <p:cNvGrpSpPr/>
          <p:nvPr/>
        </p:nvGrpSpPr>
        <p:grpSpPr>
          <a:xfrm>
            <a:off x="5269799" y="2780001"/>
            <a:ext cx="5086351" cy="3000128"/>
            <a:chOff x="5269799" y="2780001"/>
            <a:chExt cx="5086351" cy="3000128"/>
          </a:xfrm>
        </p:grpSpPr>
        <p:pic>
          <p:nvPicPr>
            <p:cNvPr id="3" name="Picture 2" descr="A white board with black lines&#10;&#10;AI-generated content may be incorrect.">
              <a:extLst>
                <a:ext uri="{FF2B5EF4-FFF2-40B4-BE49-F238E27FC236}">
                  <a16:creationId xmlns:a16="http://schemas.microsoft.com/office/drawing/2014/main" id="{C0ABE514-2BBB-3C4E-6DFA-EED3058E6B8A}"/>
                </a:ext>
              </a:extLst>
            </p:cNvPr>
            <p:cNvPicPr>
              <a:picLocks noChangeAspect="1"/>
            </p:cNvPicPr>
            <p:nvPr/>
          </p:nvPicPr>
          <p:blipFill>
            <a:blip r:embed="rId4"/>
            <a:stretch>
              <a:fillRect/>
            </a:stretch>
          </p:blipFill>
          <p:spPr>
            <a:xfrm>
              <a:off x="5269799" y="2780001"/>
              <a:ext cx="5086351" cy="3000128"/>
            </a:xfrm>
            <a:prstGeom prst="rect">
              <a:avLst/>
            </a:prstGeom>
          </p:spPr>
        </p:pic>
        <p:sp>
          <p:nvSpPr>
            <p:cNvPr id="7" name="textruta 6">
              <a:extLst>
                <a:ext uri="{FF2B5EF4-FFF2-40B4-BE49-F238E27FC236}">
                  <a16:creationId xmlns:a16="http://schemas.microsoft.com/office/drawing/2014/main" id="{0D2ECF56-C542-49CC-A61C-FF671A1158E5}"/>
                </a:ext>
              </a:extLst>
            </p:cNvPr>
            <p:cNvSpPr txBox="1"/>
            <p:nvPr/>
          </p:nvSpPr>
          <p:spPr>
            <a:xfrm>
              <a:off x="6635260" y="2998452"/>
              <a:ext cx="1705146" cy="646331"/>
            </a:xfrm>
            <a:prstGeom prst="rect">
              <a:avLst/>
            </a:prstGeom>
            <a:noFill/>
          </p:spPr>
          <p:txBody>
            <a:bodyPr wrap="square" lIns="91440" tIns="45720" rIns="91440" bIns="45720" rtlCol="0" anchor="t">
              <a:spAutoFit/>
            </a:bodyPr>
            <a:lstStyle/>
            <a:p>
              <a:r>
                <a:rPr lang="vi-VN" sz="3600" b="1" noProof="0" dirty="0">
                  <a:latin typeface="Calibri" panose="020F0502020204030204" pitchFamily="34" charset="0"/>
                  <a:ea typeface="Calibri" panose="020F0502020204030204" pitchFamily="34" charset="0"/>
                  <a:cs typeface="Calibri" panose="020F0502020204030204" pitchFamily="34" charset="0"/>
                </a:rPr>
                <a:t>T</a:t>
              </a:r>
              <a:r>
                <a:rPr lang="vi-VN" sz="3600" noProof="0" dirty="0">
                  <a:latin typeface="Calibri" panose="020F0502020204030204" pitchFamily="34" charset="0"/>
                  <a:ea typeface="Calibri" panose="020F0502020204030204" pitchFamily="34" charset="0"/>
                  <a:cs typeface="Calibri" panose="020F0502020204030204" pitchFamily="34" charset="0"/>
                </a:rPr>
                <a:t>hái độ </a:t>
              </a:r>
              <a:endParaRPr lang="vi-VN" sz="3600" noProof="0" dirty="0">
                <a:highlight>
                  <a:srgbClr val="FF00FF"/>
                </a:highlight>
                <a:latin typeface="Calibri" panose="020F0502020204030204" pitchFamily="34" charset="0"/>
                <a:ea typeface="Calibri" panose="020F0502020204030204" pitchFamily="34" charset="0"/>
                <a:cs typeface="Calibri" panose="020F0502020204030204" pitchFamily="34" charset="0"/>
              </a:endParaRPr>
            </a:p>
          </p:txBody>
        </p:sp>
        <p:sp>
          <p:nvSpPr>
            <p:cNvPr id="8" name="textruta 7">
              <a:extLst>
                <a:ext uri="{FF2B5EF4-FFF2-40B4-BE49-F238E27FC236}">
                  <a16:creationId xmlns:a16="http://schemas.microsoft.com/office/drawing/2014/main" id="{3857BF30-20B8-4583-8905-2CB0E6D4F7A8}"/>
                </a:ext>
              </a:extLst>
            </p:cNvPr>
            <p:cNvSpPr txBox="1"/>
            <p:nvPr/>
          </p:nvSpPr>
          <p:spPr>
            <a:xfrm>
              <a:off x="6598332" y="4800434"/>
              <a:ext cx="1416341" cy="646331"/>
            </a:xfrm>
            <a:prstGeom prst="rect">
              <a:avLst/>
            </a:prstGeom>
            <a:noFill/>
          </p:spPr>
          <p:txBody>
            <a:bodyPr wrap="square" lIns="91440" tIns="45720" rIns="91440" bIns="45720" rtlCol="0" anchor="t">
              <a:spAutoFit/>
            </a:bodyPr>
            <a:lstStyle/>
            <a:p>
              <a:r>
                <a:rPr lang="vi-VN" sz="3600" noProof="0" dirty="0">
                  <a:latin typeface="Calibri" panose="020F0502020204030204" pitchFamily="34" charset="0"/>
                  <a:ea typeface="Calibri" panose="020F0502020204030204" pitchFamily="34" charset="0"/>
                  <a:cs typeface="Calibri" panose="020F0502020204030204" pitchFamily="34" charset="0"/>
                </a:rPr>
                <a:t> </a:t>
              </a:r>
              <a:r>
                <a:rPr lang="vi-VN" sz="3600" b="1" noProof="0" dirty="0">
                  <a:latin typeface="Calibri" panose="020F0502020204030204" pitchFamily="34" charset="0"/>
                  <a:ea typeface="Calibri" panose="020F0502020204030204" pitchFamily="34" charset="0"/>
                  <a:cs typeface="Calibri" panose="020F0502020204030204" pitchFamily="34" charset="0"/>
                </a:rPr>
                <a:t>L</a:t>
              </a:r>
              <a:r>
                <a:rPr lang="vi-VN" sz="3600" noProof="0" dirty="0">
                  <a:latin typeface="Calibri" panose="020F0502020204030204" pitchFamily="34" charset="0"/>
                  <a:ea typeface="Calibri" panose="020F0502020204030204" pitchFamily="34" charset="0"/>
                  <a:cs typeface="Calibri" panose="020F0502020204030204" pitchFamily="34" charset="0"/>
                </a:rPr>
                <a:t>uật</a:t>
              </a:r>
              <a:endParaRPr lang="vi-VN" sz="3600" noProof="0" dirty="0">
                <a:highlight>
                  <a:srgbClr val="FF00FF"/>
                </a:highlight>
                <a:latin typeface="Calibri" panose="020F0502020204030204" pitchFamily="34" charset="0"/>
                <a:ea typeface="Calibri" panose="020F0502020204030204" pitchFamily="34" charset="0"/>
                <a:cs typeface="Calibri" panose="020F0502020204030204" pitchFamily="34" charset="0"/>
              </a:endParaRPr>
            </a:p>
          </p:txBody>
        </p:sp>
        <p:sp>
          <p:nvSpPr>
            <p:cNvPr id="9" name="textruta 8">
              <a:extLst>
                <a:ext uri="{FF2B5EF4-FFF2-40B4-BE49-F238E27FC236}">
                  <a16:creationId xmlns:a16="http://schemas.microsoft.com/office/drawing/2014/main" id="{14A22E20-09E4-4CBB-AC23-DD47CC3351CD}"/>
                </a:ext>
              </a:extLst>
            </p:cNvPr>
            <p:cNvSpPr txBox="1"/>
            <p:nvPr/>
          </p:nvSpPr>
          <p:spPr>
            <a:xfrm>
              <a:off x="6635260" y="3919235"/>
              <a:ext cx="1705146" cy="646331"/>
            </a:xfrm>
            <a:prstGeom prst="rect">
              <a:avLst/>
            </a:prstGeom>
            <a:noFill/>
          </p:spPr>
          <p:txBody>
            <a:bodyPr wrap="square" lIns="91440" tIns="45720" rIns="91440" bIns="45720" rtlCol="0" anchor="t">
              <a:spAutoFit/>
            </a:bodyPr>
            <a:lstStyle/>
            <a:p>
              <a:r>
                <a:rPr lang="vi-VN" sz="3600" b="1" noProof="0" dirty="0">
                  <a:latin typeface="Calibri" panose="020F0502020204030204" pitchFamily="34" charset="0"/>
                  <a:ea typeface="Calibri" panose="020F0502020204030204" pitchFamily="34" charset="0"/>
                  <a:cs typeface="Calibri" panose="020F0502020204030204" pitchFamily="34" charset="0"/>
                </a:rPr>
                <a:t>H</a:t>
              </a:r>
              <a:r>
                <a:rPr lang="vi-VN" sz="3600" noProof="0" dirty="0">
                  <a:latin typeface="Calibri" panose="020F0502020204030204" pitchFamily="34" charset="0"/>
                  <a:ea typeface="Calibri" panose="020F0502020204030204" pitchFamily="34" charset="0"/>
                  <a:cs typeface="Calibri" panose="020F0502020204030204" pitchFamily="34" charset="0"/>
                </a:rPr>
                <a:t>ành vi </a:t>
              </a:r>
              <a:endParaRPr lang="vi-VN" sz="3600" noProof="0" dirty="0">
                <a:highlight>
                  <a:srgbClr val="FF00FF"/>
                </a:highligh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9872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1">
            <a:extLst>
              <a:ext uri="{FF2B5EF4-FFF2-40B4-BE49-F238E27FC236}">
                <a16:creationId xmlns:a16="http://schemas.microsoft.com/office/drawing/2014/main" id="{EF09C7A7-E605-334D-83A7-BF2571102E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grpSp>
        <p:nvGrpSpPr>
          <p:cNvPr id="13" name="Group 12">
            <a:extLst>
              <a:ext uri="{FF2B5EF4-FFF2-40B4-BE49-F238E27FC236}">
                <a16:creationId xmlns:a16="http://schemas.microsoft.com/office/drawing/2014/main" id="{7D740423-EC34-8850-411A-52E15CD2BC87}"/>
              </a:ext>
            </a:extLst>
          </p:cNvPr>
          <p:cNvGrpSpPr/>
          <p:nvPr/>
        </p:nvGrpSpPr>
        <p:grpSpPr>
          <a:xfrm>
            <a:off x="5269799" y="2780000"/>
            <a:ext cx="5086351" cy="3000128"/>
            <a:chOff x="5289591" y="2878962"/>
            <a:chExt cx="5086351" cy="3000128"/>
          </a:xfrm>
        </p:grpSpPr>
        <p:pic>
          <p:nvPicPr>
            <p:cNvPr id="5" name="Picture 4" descr="A white board with black lines&#10;&#10;AI-generated content may be incorrect.">
              <a:extLst>
                <a:ext uri="{FF2B5EF4-FFF2-40B4-BE49-F238E27FC236}">
                  <a16:creationId xmlns:a16="http://schemas.microsoft.com/office/drawing/2014/main" id="{8CC18A0D-C9E8-4ED7-2589-B88CEB9F79C8}"/>
                </a:ext>
              </a:extLst>
            </p:cNvPr>
            <p:cNvPicPr>
              <a:picLocks noChangeAspect="1"/>
            </p:cNvPicPr>
            <p:nvPr/>
          </p:nvPicPr>
          <p:blipFill>
            <a:blip r:embed="rId4"/>
            <a:stretch>
              <a:fillRect/>
            </a:stretch>
          </p:blipFill>
          <p:spPr>
            <a:xfrm>
              <a:off x="5289591" y="2878962"/>
              <a:ext cx="5086351" cy="3000128"/>
            </a:xfrm>
            <a:prstGeom prst="rect">
              <a:avLst/>
            </a:prstGeom>
          </p:spPr>
        </p:pic>
        <p:grpSp>
          <p:nvGrpSpPr>
            <p:cNvPr id="3" name="Group 2">
              <a:extLst>
                <a:ext uri="{FF2B5EF4-FFF2-40B4-BE49-F238E27FC236}">
                  <a16:creationId xmlns:a16="http://schemas.microsoft.com/office/drawing/2014/main" id="{9AE6264A-7E7B-6C2E-5CDC-024337708E41}"/>
                </a:ext>
              </a:extLst>
            </p:cNvPr>
            <p:cNvGrpSpPr/>
            <p:nvPr/>
          </p:nvGrpSpPr>
          <p:grpSpPr>
            <a:xfrm>
              <a:off x="6502062" y="3148637"/>
              <a:ext cx="3873880" cy="2396645"/>
              <a:chOff x="6442685" y="3148637"/>
              <a:chExt cx="3873880" cy="2396645"/>
            </a:xfrm>
          </p:grpSpPr>
          <p:sp>
            <p:nvSpPr>
              <p:cNvPr id="10" name="textruta 9">
                <a:extLst>
                  <a:ext uri="{FF2B5EF4-FFF2-40B4-BE49-F238E27FC236}">
                    <a16:creationId xmlns:a16="http://schemas.microsoft.com/office/drawing/2014/main" id="{95CC49A5-84AB-44FC-90C7-9EAD6186605D}"/>
                  </a:ext>
                </a:extLst>
              </p:cNvPr>
              <p:cNvSpPr txBox="1"/>
              <p:nvPr/>
            </p:nvSpPr>
            <p:spPr>
              <a:xfrm>
                <a:off x="6442685" y="3148637"/>
                <a:ext cx="3294775" cy="461665"/>
              </a:xfrm>
              <a:prstGeom prst="rect">
                <a:avLst/>
              </a:prstGeom>
              <a:noFill/>
            </p:spPr>
            <p:txBody>
              <a:bodyPr wrap="square" lIns="91440" tIns="45720" rIns="91440" bIns="45720" rtlCol="0" anchor="t">
                <a:spAutoFit/>
              </a:bodyPr>
              <a:lstStyle/>
              <a:p>
                <a:r>
                  <a:rPr lang="vi-VN" sz="2400" noProof="0" dirty="0">
                    <a:latin typeface="Calibri"/>
                    <a:cs typeface="Calibri"/>
                  </a:rPr>
                  <a:t>Phụ huynh suy nghĩ...</a:t>
                </a:r>
              </a:p>
            </p:txBody>
          </p:sp>
          <p:sp>
            <p:nvSpPr>
              <p:cNvPr id="11" name="textruta 10">
                <a:extLst>
                  <a:ext uri="{FF2B5EF4-FFF2-40B4-BE49-F238E27FC236}">
                    <a16:creationId xmlns:a16="http://schemas.microsoft.com/office/drawing/2014/main" id="{B044F9D8-80C1-4FD3-9CB5-8511AD85A223}"/>
                  </a:ext>
                </a:extLst>
              </p:cNvPr>
              <p:cNvSpPr txBox="1"/>
              <p:nvPr/>
            </p:nvSpPr>
            <p:spPr>
              <a:xfrm>
                <a:off x="6442686" y="4714285"/>
                <a:ext cx="3540960" cy="830997"/>
              </a:xfrm>
              <a:prstGeom prst="rect">
                <a:avLst/>
              </a:prstGeom>
              <a:noFill/>
            </p:spPr>
            <p:txBody>
              <a:bodyPr wrap="square" lIns="91440" tIns="45720" rIns="91440" bIns="45720" rtlCol="0" anchor="t">
                <a:spAutoFit/>
              </a:bodyPr>
              <a:lstStyle/>
              <a:p>
                <a:r>
                  <a:rPr lang="vi-VN" sz="2400" noProof="0" dirty="0">
                    <a:latin typeface="Calibri"/>
                    <a:cs typeface="Calibri"/>
                  </a:rPr>
                  <a:t>Nhà lãnh đạo đức tin không cho phép...</a:t>
                </a:r>
                <a:endParaRPr lang="vi-VN" sz="2400" noProof="0" dirty="0">
                  <a:latin typeface="Calibri"/>
                  <a:ea typeface="Calibri"/>
                  <a:cs typeface="Calibri"/>
                </a:endParaRPr>
              </a:p>
            </p:txBody>
          </p:sp>
          <p:sp>
            <p:nvSpPr>
              <p:cNvPr id="12" name="textruta 11">
                <a:extLst>
                  <a:ext uri="{FF2B5EF4-FFF2-40B4-BE49-F238E27FC236}">
                    <a16:creationId xmlns:a16="http://schemas.microsoft.com/office/drawing/2014/main" id="{7D349919-AF96-43B5-B3B1-B09B284D304F}"/>
                  </a:ext>
                </a:extLst>
              </p:cNvPr>
              <p:cNvSpPr txBox="1"/>
              <p:nvPr/>
            </p:nvSpPr>
            <p:spPr>
              <a:xfrm>
                <a:off x="6442685" y="4026563"/>
                <a:ext cx="3873880" cy="461665"/>
              </a:xfrm>
              <a:prstGeom prst="rect">
                <a:avLst/>
              </a:prstGeom>
              <a:noFill/>
            </p:spPr>
            <p:txBody>
              <a:bodyPr wrap="square" lIns="91440" tIns="45720" rIns="91440" bIns="45720" rtlCol="0" anchor="t">
                <a:spAutoFit/>
              </a:bodyPr>
              <a:lstStyle/>
              <a:p>
                <a:r>
                  <a:rPr lang="vi-VN" sz="2400" noProof="0" dirty="0">
                    <a:latin typeface="Calibri"/>
                    <a:cs typeface="Calibri"/>
                  </a:rPr>
                  <a:t>Trường học cần cho phép...</a:t>
                </a:r>
                <a:endParaRPr lang="vi-VN" sz="2400" noProof="0" dirty="0">
                  <a:latin typeface="Calibri"/>
                  <a:ea typeface="Calibri"/>
                  <a:cs typeface="Calibri"/>
                </a:endParaRPr>
              </a:p>
            </p:txBody>
          </p:sp>
        </p:grpSp>
      </p:grpSp>
      <p:sp>
        <p:nvSpPr>
          <p:cNvPr id="15" name="textruta 14">
            <a:extLst>
              <a:ext uri="{FF2B5EF4-FFF2-40B4-BE49-F238E27FC236}">
                <a16:creationId xmlns:a16="http://schemas.microsoft.com/office/drawing/2014/main" id="{E7485309-C322-9A4D-9E0E-9DC58970533C}"/>
              </a:ext>
            </a:extLst>
          </p:cNvPr>
          <p:cNvSpPr txBox="1"/>
          <p:nvPr/>
        </p:nvSpPr>
        <p:spPr>
          <a:xfrm>
            <a:off x="1582030" y="3764184"/>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vi-VN" sz="2800" b="1" noProof="0" dirty="0">
                <a:latin typeface="Calibri" panose="020F0502020204030204" pitchFamily="34" charset="0"/>
                <a:ea typeface="Calibri" panose="020F0502020204030204" pitchFamily="34" charset="0"/>
                <a:cs typeface="Calibri" panose="020F0502020204030204" pitchFamily="34" charset="0"/>
              </a:rPr>
              <a:t>Vấn đề</a:t>
            </a:r>
            <a:endParaRPr lang="vi-VN" noProof="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ruta 1">
            <a:extLst>
              <a:ext uri="{FF2B5EF4-FFF2-40B4-BE49-F238E27FC236}">
                <a16:creationId xmlns:a16="http://schemas.microsoft.com/office/drawing/2014/main" id="{BF86C458-2829-43D8-8132-24477D398EF7}"/>
              </a:ext>
            </a:extLst>
          </p:cNvPr>
          <p:cNvSpPr txBox="1"/>
          <p:nvPr/>
        </p:nvSpPr>
        <p:spPr>
          <a:xfrm>
            <a:off x="1293122" y="4221169"/>
            <a:ext cx="24179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vi-VN" sz="2400" noProof="0" dirty="0">
                <a:latin typeface="Calibri"/>
                <a:cs typeface="Calibri"/>
              </a:rPr>
              <a:t>Trẻ em không có bạn bè từ các cộng đồng tín ngưỡng khác.</a:t>
            </a:r>
          </a:p>
        </p:txBody>
      </p:sp>
    </p:spTree>
    <p:extLst>
      <p:ext uri="{BB962C8B-B14F-4D97-AF65-F5344CB8AC3E}">
        <p14:creationId xmlns:p14="http://schemas.microsoft.com/office/powerpoint/2010/main" val="279612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4">
            <a:extLst>
              <a:ext uri="{FF2B5EF4-FFF2-40B4-BE49-F238E27FC236}">
                <a16:creationId xmlns:a16="http://schemas.microsoft.com/office/drawing/2014/main" id="{B37CB7A5-21E7-431D-B054-8546ED4D44D0}"/>
              </a:ext>
            </a:extLst>
          </p:cNvPr>
          <p:cNvPicPr>
            <a:picLocks noChangeAspect="1"/>
          </p:cNvPicPr>
          <p:nvPr/>
        </p:nvPicPr>
        <p:blipFill>
          <a:blip r:embed="rId3"/>
          <a:stretch>
            <a:fillRect/>
          </a:stretch>
        </p:blipFill>
        <p:spPr>
          <a:xfrm>
            <a:off x="3985847" y="1203551"/>
            <a:ext cx="7302096" cy="4990405"/>
          </a:xfrm>
          <a:prstGeom prst="rect">
            <a:avLst/>
          </a:prstGeom>
        </p:spPr>
      </p:pic>
      <p:pic>
        <p:nvPicPr>
          <p:cNvPr id="4" name="Picture 21">
            <a:extLst>
              <a:ext uri="{FF2B5EF4-FFF2-40B4-BE49-F238E27FC236}">
                <a16:creationId xmlns:a16="http://schemas.microsoft.com/office/drawing/2014/main" id="{F15DBB5D-F441-4C7F-ADDC-1DEF020B5A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2" y="976613"/>
            <a:ext cx="3249895" cy="3011938"/>
          </a:xfrm>
          <a:prstGeom prst="rect">
            <a:avLst/>
          </a:prstGeom>
        </p:spPr>
      </p:pic>
      <p:pic>
        <p:nvPicPr>
          <p:cNvPr id="5" name="Picture 17" descr="A white board with black lines&#10;&#10;AI-generated content may be incorrect.">
            <a:extLst>
              <a:ext uri="{FF2B5EF4-FFF2-40B4-BE49-F238E27FC236}">
                <a16:creationId xmlns:a16="http://schemas.microsoft.com/office/drawing/2014/main" id="{897D5B89-8979-4A13-AB0C-F9CDE929953D}"/>
              </a:ext>
            </a:extLst>
          </p:cNvPr>
          <p:cNvPicPr>
            <a:picLocks noChangeAspect="1"/>
          </p:cNvPicPr>
          <p:nvPr/>
        </p:nvPicPr>
        <p:blipFill>
          <a:blip r:embed="rId5"/>
          <a:srcRect/>
          <a:stretch/>
        </p:blipFill>
        <p:spPr>
          <a:xfrm>
            <a:off x="1178169" y="4304990"/>
            <a:ext cx="2486206" cy="1708948"/>
          </a:xfrm>
          <a:prstGeom prst="rect">
            <a:avLst/>
          </a:prstGeom>
        </p:spPr>
      </p:pic>
      <p:pic>
        <p:nvPicPr>
          <p:cNvPr id="6" name="Bildobjekt 5">
            <a:extLst>
              <a:ext uri="{FF2B5EF4-FFF2-40B4-BE49-F238E27FC236}">
                <a16:creationId xmlns:a16="http://schemas.microsoft.com/office/drawing/2014/main" id="{6EECCBA0-B706-44C5-B66F-FE0EAC907BF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712310" y="2258359"/>
            <a:ext cx="1338394" cy="661733"/>
          </a:xfrm>
          <a:prstGeom prst="rect">
            <a:avLst/>
          </a:prstGeom>
        </p:spPr>
      </p:pic>
      <p:sp>
        <p:nvSpPr>
          <p:cNvPr id="7" name="textruta 6">
            <a:extLst>
              <a:ext uri="{FF2B5EF4-FFF2-40B4-BE49-F238E27FC236}">
                <a16:creationId xmlns:a16="http://schemas.microsoft.com/office/drawing/2014/main" id="{79E0CF2B-FEDB-4EBE-95E3-E3F46250FCB6}"/>
              </a:ext>
            </a:extLst>
          </p:cNvPr>
          <p:cNvSpPr txBox="1"/>
          <p:nvPr/>
        </p:nvSpPr>
        <p:spPr>
          <a:xfrm>
            <a:off x="9464175" y="2845554"/>
            <a:ext cx="1510350" cy="954107"/>
          </a:xfrm>
          <a:prstGeom prst="rect">
            <a:avLst/>
          </a:prstGeom>
          <a:noFill/>
        </p:spPr>
        <p:txBody>
          <a:bodyPr wrap="none" lIns="91440" tIns="45720" rIns="91440" bIns="45720" rtlCol="0" anchor="t">
            <a:spAutoFit/>
          </a:bodyPr>
          <a:lstStyle/>
          <a:p>
            <a:r>
              <a:rPr lang="vi-VN" sz="2800" b="1" spc="-40" noProof="0" dirty="0">
                <a:latin typeface="Calibri" panose="020F0502020204030204" pitchFamily="34" charset="0"/>
                <a:ea typeface="Calibri" panose="020F0502020204030204" pitchFamily="34" charset="0"/>
                <a:cs typeface="Calibri" panose="020F0502020204030204" pitchFamily="34" charset="0"/>
              </a:rPr>
              <a:t>Mục tiêu</a:t>
            </a:r>
          </a:p>
          <a:p>
            <a:endParaRPr lang="vi-VN" sz="2800" b="1" noProof="0" dirty="0">
              <a:highlight>
                <a:srgbClr val="FF00FF"/>
              </a:highlight>
              <a:latin typeface="Calibri" panose="020F0502020204030204" pitchFamily="34" charset="0"/>
              <a:ea typeface="Calibri" panose="020F0502020204030204" pitchFamily="34" charset="0"/>
              <a:cs typeface="Calibri" panose="020F0502020204030204" pitchFamily="34" charset="0"/>
            </a:endParaRPr>
          </a:p>
        </p:txBody>
      </p:sp>
      <p:sp>
        <p:nvSpPr>
          <p:cNvPr id="8" name="textruta 7">
            <a:extLst>
              <a:ext uri="{FF2B5EF4-FFF2-40B4-BE49-F238E27FC236}">
                <a16:creationId xmlns:a16="http://schemas.microsoft.com/office/drawing/2014/main" id="{C9FD7C6A-DAAE-448A-9935-21A49A860EBB}"/>
              </a:ext>
            </a:extLst>
          </p:cNvPr>
          <p:cNvSpPr txBox="1"/>
          <p:nvPr/>
        </p:nvSpPr>
        <p:spPr>
          <a:xfrm>
            <a:off x="10729895" y="2343859"/>
            <a:ext cx="1310295" cy="369332"/>
          </a:xfrm>
          <a:prstGeom prst="rect">
            <a:avLst/>
          </a:prstGeom>
          <a:noFill/>
        </p:spPr>
        <p:txBody>
          <a:bodyPr wrap="none" lIns="91440" tIns="45720" rIns="91440" bIns="45720" rtlCol="0" anchor="t">
            <a:spAutoFit/>
          </a:bodyPr>
          <a:lstStyle/>
          <a:p>
            <a:r>
              <a:rPr lang="vi-VN" spc="-40" noProof="0" dirty="0">
                <a:latin typeface="Calibri" panose="020F0502020204030204" pitchFamily="34" charset="0"/>
                <a:ea typeface="Calibri" panose="020F0502020204030204" pitchFamily="34" charset="0"/>
                <a:cs typeface="Calibri" panose="020F0502020204030204" pitchFamily="34" charset="0"/>
              </a:rPr>
              <a:t>Vào năm tới </a:t>
            </a:r>
          </a:p>
        </p:txBody>
      </p:sp>
      <p:sp>
        <p:nvSpPr>
          <p:cNvPr id="9" name="textruta 8">
            <a:extLst>
              <a:ext uri="{FF2B5EF4-FFF2-40B4-BE49-F238E27FC236}">
                <a16:creationId xmlns:a16="http://schemas.microsoft.com/office/drawing/2014/main" id="{E852D1F1-7095-434C-90AA-42FFE188C2A6}"/>
              </a:ext>
            </a:extLst>
          </p:cNvPr>
          <p:cNvSpPr txBox="1"/>
          <p:nvPr/>
        </p:nvSpPr>
        <p:spPr>
          <a:xfrm>
            <a:off x="1582030" y="3764184"/>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vi-VN" sz="2800" b="1" noProof="0" dirty="0">
                <a:latin typeface="Calibri" panose="020F0502020204030204" pitchFamily="34" charset="0"/>
                <a:ea typeface="Calibri" panose="020F0502020204030204" pitchFamily="34" charset="0"/>
                <a:cs typeface="Calibri" panose="020F0502020204030204" pitchFamily="34" charset="0"/>
              </a:rPr>
              <a:t>Vấn đề</a:t>
            </a:r>
            <a:endParaRPr lang="vi-VN"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489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6FA6FE1-9EC0-41B3-85C9-4D16E71609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80435" y="919873"/>
            <a:ext cx="5502805" cy="5502805"/>
          </a:xfrm>
          <a:prstGeom prst="rect">
            <a:avLst/>
          </a:prstGeom>
        </p:spPr>
      </p:pic>
      <p:sp>
        <p:nvSpPr>
          <p:cNvPr id="5" name="textruta 4">
            <a:extLst>
              <a:ext uri="{FF2B5EF4-FFF2-40B4-BE49-F238E27FC236}">
                <a16:creationId xmlns:a16="http://schemas.microsoft.com/office/drawing/2014/main" id="{47D848D8-E0BB-4F4A-A990-B293515F6BF9}"/>
              </a:ext>
            </a:extLst>
          </p:cNvPr>
          <p:cNvSpPr txBox="1"/>
          <p:nvPr/>
        </p:nvSpPr>
        <p:spPr>
          <a:xfrm>
            <a:off x="7293915" y="4253569"/>
            <a:ext cx="2265364" cy="1446550"/>
          </a:xfrm>
          <a:prstGeom prst="rect">
            <a:avLst/>
          </a:prstGeom>
          <a:noFill/>
        </p:spPr>
        <p:txBody>
          <a:bodyPr wrap="none" lIns="91440" tIns="45720" rIns="91440" bIns="45720" rtlCol="0" anchor="t">
            <a:spAutoFit/>
          </a:bodyPr>
          <a:lstStyle/>
          <a:p>
            <a:r>
              <a:rPr lang="vi-VN" sz="4400" b="1" noProof="0" dirty="0">
                <a:latin typeface="Calibri" panose="020F0502020204030204" pitchFamily="34" charset="0"/>
                <a:ea typeface="Calibri" panose="020F0502020204030204" pitchFamily="34" charset="0"/>
                <a:cs typeface="Calibri" panose="020F0502020204030204" pitchFamily="34" charset="0"/>
              </a:rPr>
              <a:t>Mục tiêu</a:t>
            </a:r>
          </a:p>
          <a:p>
            <a:endParaRPr lang="vi-VN" sz="4400" b="1" noProof="0" dirty="0">
              <a:highlight>
                <a:srgbClr val="FF00FF"/>
              </a:highlight>
              <a:latin typeface="Calibri" panose="020F0502020204030204" pitchFamily="34" charset="0"/>
              <a:ea typeface="Calibri" panose="020F0502020204030204" pitchFamily="34" charset="0"/>
              <a:cs typeface="Calibri" panose="020F0502020204030204" pitchFamily="34" charset="0"/>
            </a:endParaRPr>
          </a:p>
        </p:txBody>
      </p:sp>
      <p:sp>
        <p:nvSpPr>
          <p:cNvPr id="6" name="TextBox 32">
            <a:extLst>
              <a:ext uri="{FF2B5EF4-FFF2-40B4-BE49-F238E27FC236}">
                <a16:creationId xmlns:a16="http://schemas.microsoft.com/office/drawing/2014/main" id="{275169EC-1A29-4DA1-862D-CDEFBC0EDEAF}"/>
              </a:ext>
            </a:extLst>
          </p:cNvPr>
          <p:cNvSpPr txBox="1"/>
          <p:nvPr/>
        </p:nvSpPr>
        <p:spPr>
          <a:xfrm>
            <a:off x="6890308" y="4969752"/>
            <a:ext cx="2886837" cy="1200329"/>
          </a:xfrm>
          <a:prstGeom prst="rect">
            <a:avLst/>
          </a:prstGeom>
          <a:noFill/>
        </p:spPr>
        <p:txBody>
          <a:bodyPr wrap="square" rtlCol="0">
            <a:spAutoFit/>
          </a:bodyPr>
          <a:lstStyle/>
          <a:p>
            <a:pPr algn="ctr"/>
            <a:r>
              <a:rPr lang="vi-VN" sz="2400" noProof="0" dirty="0">
                <a:latin typeface="Calibri"/>
                <a:cs typeface="Calibri"/>
              </a:rPr>
              <a:t>Trẻ em có bạn </a:t>
            </a:r>
          </a:p>
          <a:p>
            <a:pPr algn="ctr"/>
            <a:r>
              <a:rPr lang="vi-VN" sz="2400" noProof="0" dirty="0">
                <a:latin typeface="Calibri"/>
                <a:cs typeface="Calibri"/>
              </a:rPr>
              <a:t>bè từ các cộng </a:t>
            </a:r>
          </a:p>
          <a:p>
            <a:pPr algn="ctr"/>
            <a:r>
              <a:rPr lang="vi-VN" sz="2400" noProof="0" dirty="0">
                <a:latin typeface="Calibri"/>
                <a:cs typeface="Calibri"/>
              </a:rPr>
              <a:t>đồng đức tin khác. </a:t>
            </a:r>
          </a:p>
        </p:txBody>
      </p:sp>
      <p:grpSp>
        <p:nvGrpSpPr>
          <p:cNvPr id="11" name="Group 10">
            <a:extLst>
              <a:ext uri="{FF2B5EF4-FFF2-40B4-BE49-F238E27FC236}">
                <a16:creationId xmlns:a16="http://schemas.microsoft.com/office/drawing/2014/main" id="{09B7092A-FF11-4333-3FA9-D948B17F2174}"/>
              </a:ext>
            </a:extLst>
          </p:cNvPr>
          <p:cNvGrpSpPr/>
          <p:nvPr/>
        </p:nvGrpSpPr>
        <p:grpSpPr>
          <a:xfrm>
            <a:off x="638423" y="919535"/>
            <a:ext cx="5848350" cy="3118881"/>
            <a:chOff x="964994" y="959119"/>
            <a:chExt cx="5848350" cy="3118881"/>
          </a:xfrm>
        </p:grpSpPr>
        <p:pic>
          <p:nvPicPr>
            <p:cNvPr id="2" name="Picture 1" descr="A black line on a white background&#10;&#10;AI-generated content may be incorrect.">
              <a:extLst>
                <a:ext uri="{FF2B5EF4-FFF2-40B4-BE49-F238E27FC236}">
                  <a16:creationId xmlns:a16="http://schemas.microsoft.com/office/drawing/2014/main" id="{DCD719B5-FCDD-C454-7043-54B6C056A6DA}"/>
                </a:ext>
              </a:extLst>
            </p:cNvPr>
            <p:cNvPicPr>
              <a:picLocks noChangeAspect="1"/>
            </p:cNvPicPr>
            <p:nvPr/>
          </p:nvPicPr>
          <p:blipFill>
            <a:blip r:embed="rId4"/>
            <a:stretch>
              <a:fillRect/>
            </a:stretch>
          </p:blipFill>
          <p:spPr>
            <a:xfrm>
              <a:off x="964994" y="959119"/>
              <a:ext cx="5848350" cy="3118881"/>
            </a:xfrm>
            <a:prstGeom prst="rect">
              <a:avLst/>
            </a:prstGeom>
          </p:spPr>
        </p:pic>
        <p:grpSp>
          <p:nvGrpSpPr>
            <p:cNvPr id="10" name="Group 9">
              <a:extLst>
                <a:ext uri="{FF2B5EF4-FFF2-40B4-BE49-F238E27FC236}">
                  <a16:creationId xmlns:a16="http://schemas.microsoft.com/office/drawing/2014/main" id="{C8F16DFD-EFD7-0E5A-CB03-C95CAE4F90E7}"/>
                </a:ext>
              </a:extLst>
            </p:cNvPr>
            <p:cNvGrpSpPr/>
            <p:nvPr/>
          </p:nvGrpSpPr>
          <p:grpSpPr>
            <a:xfrm>
              <a:off x="2207241" y="1321558"/>
              <a:ext cx="4509632" cy="2370223"/>
              <a:chOff x="2286410" y="1321558"/>
              <a:chExt cx="4509632" cy="2370223"/>
            </a:xfrm>
          </p:grpSpPr>
          <p:sp>
            <p:nvSpPr>
              <p:cNvPr id="7" name="textruta 6">
                <a:extLst>
                  <a:ext uri="{FF2B5EF4-FFF2-40B4-BE49-F238E27FC236}">
                    <a16:creationId xmlns:a16="http://schemas.microsoft.com/office/drawing/2014/main" id="{C23C0012-A3DD-4C18-809B-5FB2FC664BC1}"/>
                  </a:ext>
                </a:extLst>
              </p:cNvPr>
              <p:cNvSpPr txBox="1"/>
              <p:nvPr/>
            </p:nvSpPr>
            <p:spPr>
              <a:xfrm>
                <a:off x="2401534" y="1321558"/>
                <a:ext cx="3390800" cy="400110"/>
              </a:xfrm>
              <a:prstGeom prst="rect">
                <a:avLst/>
              </a:prstGeom>
              <a:noFill/>
            </p:spPr>
            <p:txBody>
              <a:bodyPr wrap="none" lIns="91440" tIns="45720" rIns="91440" bIns="45720" rtlCol="0" anchor="t">
                <a:spAutoFit/>
              </a:bodyPr>
              <a:lstStyle/>
              <a:p>
                <a:r>
                  <a:rPr lang="vi-VN" sz="2000" noProof="0" dirty="0">
                    <a:latin typeface="Calibri"/>
                    <a:cs typeface="Calibri"/>
                  </a:rPr>
                  <a:t>Phụ huynh hãy khuyến khích… </a:t>
                </a:r>
                <a:endParaRPr lang="vi-VN" sz="1600" noProof="0" dirty="0">
                  <a:ea typeface="Calibri"/>
                  <a:cs typeface="Calibri"/>
                </a:endParaRPr>
              </a:p>
            </p:txBody>
          </p:sp>
          <p:sp>
            <p:nvSpPr>
              <p:cNvPr id="8" name="textruta 7">
                <a:extLst>
                  <a:ext uri="{FF2B5EF4-FFF2-40B4-BE49-F238E27FC236}">
                    <a16:creationId xmlns:a16="http://schemas.microsoft.com/office/drawing/2014/main" id="{D1A8050F-6527-4DA4-9FA9-E112B385E43C}"/>
                  </a:ext>
                </a:extLst>
              </p:cNvPr>
              <p:cNvSpPr txBox="1"/>
              <p:nvPr/>
            </p:nvSpPr>
            <p:spPr>
              <a:xfrm>
                <a:off x="2286410" y="3291671"/>
                <a:ext cx="4509632" cy="400110"/>
              </a:xfrm>
              <a:prstGeom prst="rect">
                <a:avLst/>
              </a:prstGeom>
              <a:noFill/>
            </p:spPr>
            <p:txBody>
              <a:bodyPr wrap="none" lIns="91440" tIns="45720" rIns="91440" bIns="45720" rtlCol="0" anchor="t">
                <a:spAutoFit/>
              </a:bodyPr>
              <a:lstStyle/>
              <a:p>
                <a:r>
                  <a:rPr lang="vi-VN" sz="2000" noProof="0" dirty="0">
                    <a:latin typeface="Calibri"/>
                    <a:cs typeface="Calibri"/>
                  </a:rPr>
                  <a:t>Các nhà lãnh đạo đức tin khuyến khích ... </a:t>
                </a:r>
                <a:endParaRPr lang="vi-VN" sz="2000" noProof="0" dirty="0"/>
              </a:p>
            </p:txBody>
          </p:sp>
          <p:sp>
            <p:nvSpPr>
              <p:cNvPr id="9" name="textruta 8">
                <a:extLst>
                  <a:ext uri="{FF2B5EF4-FFF2-40B4-BE49-F238E27FC236}">
                    <a16:creationId xmlns:a16="http://schemas.microsoft.com/office/drawing/2014/main" id="{CF83F1EE-069E-468D-9B7B-964364FEC9D1}"/>
                  </a:ext>
                </a:extLst>
              </p:cNvPr>
              <p:cNvSpPr txBox="1"/>
              <p:nvPr/>
            </p:nvSpPr>
            <p:spPr>
              <a:xfrm>
                <a:off x="2286410" y="2318337"/>
                <a:ext cx="3692486" cy="400110"/>
              </a:xfrm>
              <a:prstGeom prst="rect">
                <a:avLst/>
              </a:prstGeom>
              <a:noFill/>
            </p:spPr>
            <p:txBody>
              <a:bodyPr wrap="none" lIns="91440" tIns="45720" rIns="91440" bIns="45720" rtlCol="0" anchor="t">
                <a:spAutoFit/>
              </a:bodyPr>
              <a:lstStyle/>
              <a:p>
                <a:r>
                  <a:rPr lang="vi-VN" sz="2000" noProof="0" dirty="0">
                    <a:latin typeface="Calibri"/>
                    <a:cs typeface="Calibri"/>
                  </a:rPr>
                  <a:t>Trường  học tích cực giải quyết ... </a:t>
                </a:r>
                <a:endParaRPr lang="vi-VN" sz="2000" noProof="0" dirty="0"/>
              </a:p>
            </p:txBody>
          </p:sp>
        </p:grpSp>
      </p:grpSp>
    </p:spTree>
    <p:extLst>
      <p:ext uri="{BB962C8B-B14F-4D97-AF65-F5344CB8AC3E}">
        <p14:creationId xmlns:p14="http://schemas.microsoft.com/office/powerpoint/2010/main" val="341223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1">
            <a:extLst>
              <a:ext uri="{FF2B5EF4-FFF2-40B4-BE49-F238E27FC236}">
                <a16:creationId xmlns:a16="http://schemas.microsoft.com/office/drawing/2014/main" id="{C22FB874-C5AB-45D5-B61D-C67FEB1918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4273" y="851563"/>
            <a:ext cx="3520034" cy="3262297"/>
          </a:xfrm>
          <a:prstGeom prst="rect">
            <a:avLst/>
          </a:prstGeom>
        </p:spPr>
      </p:pic>
      <p:pic>
        <p:nvPicPr>
          <p:cNvPr id="2" name="Bildobjekt 1">
            <a:extLst>
              <a:ext uri="{FF2B5EF4-FFF2-40B4-BE49-F238E27FC236}">
                <a16:creationId xmlns:a16="http://schemas.microsoft.com/office/drawing/2014/main" id="{61248569-05CF-4077-A235-2B4EA2B3D5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60628" y="533083"/>
            <a:ext cx="4502232" cy="4502232"/>
          </a:xfrm>
          <a:prstGeom prst="rect">
            <a:avLst/>
          </a:prstGeom>
        </p:spPr>
      </p:pic>
      <p:sp>
        <p:nvSpPr>
          <p:cNvPr id="4" name="textruta 3">
            <a:extLst>
              <a:ext uri="{FF2B5EF4-FFF2-40B4-BE49-F238E27FC236}">
                <a16:creationId xmlns:a16="http://schemas.microsoft.com/office/drawing/2014/main" id="{B8BC39AC-FDF6-4E52-8E1C-B5B517CAA5C9}"/>
              </a:ext>
            </a:extLst>
          </p:cNvPr>
          <p:cNvSpPr txBox="1"/>
          <p:nvPr/>
        </p:nvSpPr>
        <p:spPr>
          <a:xfrm>
            <a:off x="9116729" y="3195934"/>
            <a:ext cx="1614455" cy="954107"/>
          </a:xfrm>
          <a:prstGeom prst="rect">
            <a:avLst/>
          </a:prstGeom>
          <a:noFill/>
        </p:spPr>
        <p:txBody>
          <a:bodyPr wrap="square" lIns="91440" tIns="45720" rIns="91440" bIns="45720" rtlCol="0" anchor="t">
            <a:spAutoFit/>
          </a:bodyPr>
          <a:lstStyle/>
          <a:p>
            <a:r>
              <a:rPr lang="vi-VN" sz="2800" b="1" noProof="0" dirty="0">
                <a:latin typeface="Calibri" panose="020F0502020204030204" pitchFamily="34" charset="0"/>
                <a:ea typeface="Calibri" panose="020F0502020204030204" pitchFamily="34" charset="0"/>
                <a:cs typeface="Calibri" panose="020F0502020204030204" pitchFamily="34" charset="0"/>
              </a:rPr>
              <a:t>Mục tiêu</a:t>
            </a:r>
          </a:p>
          <a:p>
            <a:endParaRPr lang="vi-VN" sz="2800" b="1" noProof="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32">
            <a:extLst>
              <a:ext uri="{FF2B5EF4-FFF2-40B4-BE49-F238E27FC236}">
                <a16:creationId xmlns:a16="http://schemas.microsoft.com/office/drawing/2014/main" id="{B0E32DB0-F298-49E5-B545-6501D98FFAC9}"/>
              </a:ext>
            </a:extLst>
          </p:cNvPr>
          <p:cNvSpPr txBox="1"/>
          <p:nvPr/>
        </p:nvSpPr>
        <p:spPr>
          <a:xfrm>
            <a:off x="8930224" y="3659221"/>
            <a:ext cx="1973314" cy="1569660"/>
          </a:xfrm>
          <a:prstGeom prst="rect">
            <a:avLst/>
          </a:prstGeom>
          <a:noFill/>
        </p:spPr>
        <p:txBody>
          <a:bodyPr wrap="square" rtlCol="0">
            <a:spAutoFit/>
          </a:bodyPr>
          <a:lstStyle/>
          <a:p>
            <a:pPr algn="ctr"/>
            <a:r>
              <a:rPr lang="vi-VN" sz="2400" noProof="0" dirty="0">
                <a:latin typeface="Calibri"/>
                <a:cs typeface="Calibri"/>
              </a:rPr>
              <a:t>Trẻ em có bạn bè từ các cộng đồng đức tin khác. </a:t>
            </a:r>
          </a:p>
        </p:txBody>
      </p:sp>
      <p:grpSp>
        <p:nvGrpSpPr>
          <p:cNvPr id="10" name="Group 9">
            <a:extLst>
              <a:ext uri="{FF2B5EF4-FFF2-40B4-BE49-F238E27FC236}">
                <a16:creationId xmlns:a16="http://schemas.microsoft.com/office/drawing/2014/main" id="{98A9D7E3-7A94-A2B7-8872-CE37D7058C47}"/>
              </a:ext>
            </a:extLst>
          </p:cNvPr>
          <p:cNvGrpSpPr/>
          <p:nvPr/>
        </p:nvGrpSpPr>
        <p:grpSpPr>
          <a:xfrm>
            <a:off x="4554378" y="503568"/>
            <a:ext cx="4478036" cy="2417984"/>
            <a:chOff x="4554378" y="503568"/>
            <a:chExt cx="4478036" cy="2417984"/>
          </a:xfrm>
        </p:grpSpPr>
        <p:pic>
          <p:nvPicPr>
            <p:cNvPr id="3" name="Picture 28" descr="A black line on a white background&#10;&#10;AI-generated content may be incorrect.">
              <a:extLst>
                <a:ext uri="{FF2B5EF4-FFF2-40B4-BE49-F238E27FC236}">
                  <a16:creationId xmlns:a16="http://schemas.microsoft.com/office/drawing/2014/main" id="{58655AAC-8BEE-43BD-A543-F165D66B8BB9}"/>
                </a:ext>
              </a:extLst>
            </p:cNvPr>
            <p:cNvPicPr>
              <a:picLocks noChangeAspect="1"/>
            </p:cNvPicPr>
            <p:nvPr/>
          </p:nvPicPr>
          <p:blipFill>
            <a:blip r:embed="rId5"/>
            <a:srcRect/>
            <a:stretch/>
          </p:blipFill>
          <p:spPr>
            <a:xfrm>
              <a:off x="4554378" y="503568"/>
              <a:ext cx="4123187" cy="2417984"/>
            </a:xfrm>
            <a:prstGeom prst="rect">
              <a:avLst/>
            </a:prstGeom>
          </p:spPr>
        </p:pic>
        <p:sp>
          <p:nvSpPr>
            <p:cNvPr id="6" name="textruta 5">
              <a:extLst>
                <a:ext uri="{FF2B5EF4-FFF2-40B4-BE49-F238E27FC236}">
                  <a16:creationId xmlns:a16="http://schemas.microsoft.com/office/drawing/2014/main" id="{631E2FB3-3434-4411-9BE4-D71E3A003C81}"/>
                </a:ext>
              </a:extLst>
            </p:cNvPr>
            <p:cNvSpPr txBox="1"/>
            <p:nvPr/>
          </p:nvSpPr>
          <p:spPr>
            <a:xfrm>
              <a:off x="5437335" y="742270"/>
              <a:ext cx="3595079" cy="338554"/>
            </a:xfrm>
            <a:prstGeom prst="rect">
              <a:avLst/>
            </a:prstGeom>
            <a:noFill/>
          </p:spPr>
          <p:txBody>
            <a:bodyPr wrap="square" lIns="91440" tIns="45720" rIns="91440" bIns="45720" rtlCol="0" anchor="t">
              <a:spAutoFit/>
            </a:bodyPr>
            <a:lstStyle/>
            <a:p>
              <a:r>
                <a:rPr lang="vi-VN" sz="1600" noProof="0" dirty="0">
                  <a:latin typeface="Calibri"/>
                  <a:cs typeface="Calibri"/>
                </a:rPr>
                <a:t> Phụ huynh hãy khuyến khích…</a:t>
              </a:r>
              <a:endParaRPr lang="vi-VN" sz="1600" noProof="0" dirty="0">
                <a:latin typeface="Calibri"/>
                <a:ea typeface="Calibri"/>
                <a:cs typeface="Calibri"/>
              </a:endParaRPr>
            </a:p>
          </p:txBody>
        </p:sp>
        <p:sp>
          <p:nvSpPr>
            <p:cNvPr id="7" name="textruta 6">
              <a:extLst>
                <a:ext uri="{FF2B5EF4-FFF2-40B4-BE49-F238E27FC236}">
                  <a16:creationId xmlns:a16="http://schemas.microsoft.com/office/drawing/2014/main" id="{1DFF8EDE-09B0-4642-8646-EDF25A058AA3}"/>
                </a:ext>
              </a:extLst>
            </p:cNvPr>
            <p:cNvSpPr txBox="1"/>
            <p:nvPr/>
          </p:nvSpPr>
          <p:spPr>
            <a:xfrm>
              <a:off x="5441033" y="2005220"/>
              <a:ext cx="2577490" cy="830997"/>
            </a:xfrm>
            <a:prstGeom prst="rect">
              <a:avLst/>
            </a:prstGeom>
            <a:noFill/>
          </p:spPr>
          <p:txBody>
            <a:bodyPr wrap="square" lIns="91440" tIns="45720" rIns="91440" bIns="45720" rtlCol="0" anchor="t">
              <a:spAutoFit/>
            </a:bodyPr>
            <a:lstStyle/>
            <a:p>
              <a:r>
                <a:rPr lang="vi-VN" sz="1600" noProof="0" dirty="0">
                  <a:latin typeface="Calibri"/>
                  <a:cs typeface="Calibri"/>
                </a:rPr>
                <a:t>Các nhà lãnh đạo đức tin khuyến khích... </a:t>
              </a:r>
              <a:endParaRPr lang="vi-VN" sz="1600" noProof="0" dirty="0">
                <a:latin typeface="Calibri"/>
                <a:ea typeface="Calibri"/>
                <a:cs typeface="Calibri"/>
              </a:endParaRPr>
            </a:p>
            <a:p>
              <a:endParaRPr lang="vi-VN" sz="1600" noProof="0" dirty="0">
                <a:latin typeface="Calibri"/>
                <a:ea typeface="Calibri"/>
                <a:cs typeface="Calibri"/>
              </a:endParaRPr>
            </a:p>
          </p:txBody>
        </p:sp>
        <p:sp>
          <p:nvSpPr>
            <p:cNvPr id="8" name="textruta 7">
              <a:extLst>
                <a:ext uri="{FF2B5EF4-FFF2-40B4-BE49-F238E27FC236}">
                  <a16:creationId xmlns:a16="http://schemas.microsoft.com/office/drawing/2014/main" id="{8FCC831B-2D96-4EAB-918C-57AC407D5991}"/>
                </a:ext>
              </a:extLst>
            </p:cNvPr>
            <p:cNvSpPr txBox="1"/>
            <p:nvPr/>
          </p:nvSpPr>
          <p:spPr>
            <a:xfrm>
              <a:off x="5437978" y="1485772"/>
              <a:ext cx="3060400" cy="584775"/>
            </a:xfrm>
            <a:prstGeom prst="rect">
              <a:avLst/>
            </a:prstGeom>
            <a:noFill/>
          </p:spPr>
          <p:txBody>
            <a:bodyPr wrap="square" lIns="91440" tIns="45720" rIns="91440" bIns="45720" rtlCol="0" anchor="t">
              <a:spAutoFit/>
            </a:bodyPr>
            <a:lstStyle/>
            <a:p>
              <a:r>
                <a:rPr lang="vi-VN" sz="1600" noProof="0" dirty="0">
                  <a:latin typeface="Calibri"/>
                  <a:cs typeface="Calibri"/>
                </a:rPr>
                <a:t>Trường học tích cực giải quyết... </a:t>
              </a:r>
              <a:endParaRPr lang="vi-VN" sz="1600" noProof="0" dirty="0">
                <a:latin typeface="Calibri"/>
                <a:ea typeface="Calibri"/>
                <a:cs typeface="Calibri"/>
              </a:endParaRPr>
            </a:p>
            <a:p>
              <a:endParaRPr lang="vi-VN" sz="1600" noProof="0" dirty="0">
                <a:latin typeface="Calibri"/>
                <a:ea typeface="Calibri"/>
                <a:cs typeface="Calibri"/>
              </a:endParaRPr>
            </a:p>
          </p:txBody>
        </p:sp>
      </p:grpSp>
      <p:sp>
        <p:nvSpPr>
          <p:cNvPr id="12" name="textruta 11">
            <a:extLst>
              <a:ext uri="{FF2B5EF4-FFF2-40B4-BE49-F238E27FC236}">
                <a16:creationId xmlns:a16="http://schemas.microsoft.com/office/drawing/2014/main" id="{F8C12D77-3BEE-4F30-8821-C6755D6CBB6C}"/>
              </a:ext>
            </a:extLst>
          </p:cNvPr>
          <p:cNvSpPr txBox="1"/>
          <p:nvPr/>
        </p:nvSpPr>
        <p:spPr>
          <a:xfrm>
            <a:off x="1178140" y="3891325"/>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vi-VN" sz="2800" b="1" noProof="0" dirty="0">
                <a:latin typeface="Calibri" panose="020F0502020204030204" pitchFamily="34" charset="0"/>
                <a:ea typeface="Calibri" panose="020F0502020204030204" pitchFamily="34" charset="0"/>
                <a:cs typeface="Calibri" panose="020F0502020204030204" pitchFamily="34" charset="0"/>
              </a:rPr>
              <a:t>Vấn đề</a:t>
            </a:r>
            <a:endParaRPr lang="vi-VN" noProof="0"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ruta 12">
            <a:extLst>
              <a:ext uri="{FF2B5EF4-FFF2-40B4-BE49-F238E27FC236}">
                <a16:creationId xmlns:a16="http://schemas.microsoft.com/office/drawing/2014/main" id="{729833E5-54D9-43F7-839C-9F813354EEB6}"/>
              </a:ext>
            </a:extLst>
          </p:cNvPr>
          <p:cNvSpPr txBox="1"/>
          <p:nvPr/>
        </p:nvSpPr>
        <p:spPr>
          <a:xfrm>
            <a:off x="889049" y="4429686"/>
            <a:ext cx="24179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vi-VN" sz="2400" noProof="0" dirty="0">
                <a:latin typeface="Calibri"/>
                <a:cs typeface="Calibri"/>
              </a:rPr>
              <a:t>Trẻ em không có bạn bè từ các cộng đồng tín ngưỡng khác.</a:t>
            </a:r>
          </a:p>
        </p:txBody>
      </p:sp>
      <p:grpSp>
        <p:nvGrpSpPr>
          <p:cNvPr id="9" name="Group 8">
            <a:extLst>
              <a:ext uri="{FF2B5EF4-FFF2-40B4-BE49-F238E27FC236}">
                <a16:creationId xmlns:a16="http://schemas.microsoft.com/office/drawing/2014/main" id="{FDC3EED4-56DD-590E-8647-EC4ED3512A5F}"/>
              </a:ext>
            </a:extLst>
          </p:cNvPr>
          <p:cNvGrpSpPr/>
          <p:nvPr/>
        </p:nvGrpSpPr>
        <p:grpSpPr>
          <a:xfrm>
            <a:off x="3491684" y="4154786"/>
            <a:ext cx="4526839" cy="2335518"/>
            <a:chOff x="3491684" y="4154786"/>
            <a:chExt cx="4526839" cy="2335518"/>
          </a:xfrm>
        </p:grpSpPr>
        <p:pic>
          <p:nvPicPr>
            <p:cNvPr id="15" name="Picture 17" descr="A white board with black lines&#10;&#10;AI-generated content may be incorrect.">
              <a:extLst>
                <a:ext uri="{FF2B5EF4-FFF2-40B4-BE49-F238E27FC236}">
                  <a16:creationId xmlns:a16="http://schemas.microsoft.com/office/drawing/2014/main" id="{385B436A-0783-455D-B05E-86E107E958E0}"/>
                </a:ext>
              </a:extLst>
            </p:cNvPr>
            <p:cNvPicPr>
              <a:picLocks noChangeAspect="1"/>
            </p:cNvPicPr>
            <p:nvPr/>
          </p:nvPicPr>
          <p:blipFill>
            <a:blip r:embed="rId6"/>
            <a:srcRect/>
            <a:stretch/>
          </p:blipFill>
          <p:spPr>
            <a:xfrm>
              <a:off x="3491684" y="4154786"/>
              <a:ext cx="3886200" cy="2335518"/>
            </a:xfrm>
            <a:prstGeom prst="rect">
              <a:avLst/>
            </a:prstGeom>
          </p:spPr>
        </p:pic>
        <p:sp>
          <p:nvSpPr>
            <p:cNvPr id="16" name="textruta 15">
              <a:extLst>
                <a:ext uri="{FF2B5EF4-FFF2-40B4-BE49-F238E27FC236}">
                  <a16:creationId xmlns:a16="http://schemas.microsoft.com/office/drawing/2014/main" id="{2C6B2051-CD86-462D-85FE-BB2FE3797ED1}"/>
                </a:ext>
              </a:extLst>
            </p:cNvPr>
            <p:cNvSpPr txBox="1"/>
            <p:nvPr/>
          </p:nvSpPr>
          <p:spPr>
            <a:xfrm>
              <a:off x="4423444" y="4381603"/>
              <a:ext cx="3595079" cy="338554"/>
            </a:xfrm>
            <a:prstGeom prst="rect">
              <a:avLst/>
            </a:prstGeom>
            <a:noFill/>
          </p:spPr>
          <p:txBody>
            <a:bodyPr wrap="square" rtlCol="0">
              <a:spAutoFit/>
            </a:bodyPr>
            <a:lstStyle/>
            <a:p>
              <a:r>
                <a:rPr lang="vi-VN" sz="1600" noProof="0" dirty="0">
                  <a:latin typeface="Calibri"/>
                  <a:cs typeface="Calibri"/>
                </a:rPr>
                <a:t> Phụ huynh suy nghĩ...</a:t>
              </a:r>
            </a:p>
          </p:txBody>
        </p:sp>
        <p:sp>
          <p:nvSpPr>
            <p:cNvPr id="17" name="textruta 16">
              <a:extLst>
                <a:ext uri="{FF2B5EF4-FFF2-40B4-BE49-F238E27FC236}">
                  <a16:creationId xmlns:a16="http://schemas.microsoft.com/office/drawing/2014/main" id="{1D6AFF1D-670A-4934-B833-7FD74A2D4952}"/>
                </a:ext>
              </a:extLst>
            </p:cNvPr>
            <p:cNvSpPr txBox="1"/>
            <p:nvPr/>
          </p:nvSpPr>
          <p:spPr>
            <a:xfrm>
              <a:off x="4426087" y="5610936"/>
              <a:ext cx="2623974" cy="800219"/>
            </a:xfrm>
            <a:prstGeom prst="rect">
              <a:avLst/>
            </a:prstGeom>
            <a:noFill/>
          </p:spPr>
          <p:txBody>
            <a:bodyPr wrap="square" lIns="91440" tIns="45720" rIns="91440" bIns="45720" rtlCol="0" anchor="t">
              <a:spAutoFit/>
            </a:bodyPr>
            <a:lstStyle/>
            <a:p>
              <a:r>
                <a:rPr lang="vi-VN" sz="1600" noProof="0" dirty="0">
                  <a:latin typeface="Calibri"/>
                  <a:cs typeface="Calibri"/>
                </a:rPr>
                <a:t>Nhà lãnh đạo đức tin không </a:t>
              </a:r>
              <a:br>
                <a:rPr lang="vi-VN" noProof="0" dirty="0"/>
              </a:br>
              <a:r>
                <a:rPr lang="vi-VN" sz="1600" noProof="0" dirty="0">
                  <a:latin typeface="Calibri"/>
                  <a:cs typeface="Calibri"/>
                </a:rPr>
                <a:t>cho phép...</a:t>
              </a:r>
              <a:endParaRPr lang="vi-VN" sz="1600" noProof="0" dirty="0">
                <a:latin typeface="Calibri"/>
                <a:ea typeface="Calibri"/>
                <a:cs typeface="Calibri"/>
              </a:endParaRPr>
            </a:p>
            <a:p>
              <a:endParaRPr lang="vi-VN" sz="1400" noProof="0" dirty="0">
                <a:highlight>
                  <a:srgbClr val="FF00FF"/>
                </a:highlight>
                <a:latin typeface="Calibri"/>
                <a:ea typeface="Calibri"/>
                <a:cs typeface="Calibri"/>
              </a:endParaRPr>
            </a:p>
          </p:txBody>
        </p:sp>
        <p:sp>
          <p:nvSpPr>
            <p:cNvPr id="18" name="textruta 17">
              <a:extLst>
                <a:ext uri="{FF2B5EF4-FFF2-40B4-BE49-F238E27FC236}">
                  <a16:creationId xmlns:a16="http://schemas.microsoft.com/office/drawing/2014/main" id="{B80EE362-265C-4FA2-B5F8-EDDEA053F81C}"/>
                </a:ext>
              </a:extLst>
            </p:cNvPr>
            <p:cNvSpPr txBox="1"/>
            <p:nvPr/>
          </p:nvSpPr>
          <p:spPr>
            <a:xfrm>
              <a:off x="4422296" y="5103777"/>
              <a:ext cx="3064514" cy="584775"/>
            </a:xfrm>
            <a:prstGeom prst="rect">
              <a:avLst/>
            </a:prstGeom>
            <a:noFill/>
          </p:spPr>
          <p:txBody>
            <a:bodyPr wrap="square" lIns="91440" tIns="45720" rIns="91440" bIns="45720" rtlCol="0" anchor="t">
              <a:spAutoFit/>
            </a:bodyPr>
            <a:lstStyle/>
            <a:p>
              <a:r>
                <a:rPr lang="vi-VN" sz="1600" noProof="0" dirty="0">
                  <a:latin typeface="Calibri"/>
                  <a:cs typeface="Calibri"/>
                </a:rPr>
                <a:t>Trường học cần cho phép...</a:t>
              </a:r>
              <a:endParaRPr lang="vi-VN" sz="1600" noProof="0" dirty="0">
                <a:latin typeface="Calibri"/>
                <a:ea typeface="Calibri"/>
                <a:cs typeface="Calibri"/>
              </a:endParaRPr>
            </a:p>
            <a:p>
              <a:endParaRPr lang="vi-VN" sz="1600" noProof="0" dirty="0">
                <a:highlight>
                  <a:srgbClr val="FF00FF"/>
                </a:highlight>
                <a:latin typeface="Calibri"/>
                <a:ea typeface="Calibri"/>
                <a:cs typeface="Calibri"/>
              </a:endParaRPr>
            </a:p>
          </p:txBody>
        </p:sp>
      </p:grpSp>
    </p:spTree>
    <p:extLst>
      <p:ext uri="{BB962C8B-B14F-4D97-AF65-F5344CB8AC3E}">
        <p14:creationId xmlns:p14="http://schemas.microsoft.com/office/powerpoint/2010/main" val="250235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BBAA9776-A1F7-499A-B358-44A4FC474B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BB75B08C-87F8-4B28-A43E-F6D497CFA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Tree>
    <p:extLst>
      <p:ext uri="{BB962C8B-B14F-4D97-AF65-F5344CB8AC3E}">
        <p14:creationId xmlns:p14="http://schemas.microsoft.com/office/powerpoint/2010/main" val="225641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F34EA75-DEE8-ED3D-4C70-5081F0C63D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22" name="Bildobjekt 21" descr="En bild som visar text&#10;&#10;Automatiskt genererad beskrivning">
            <a:extLst>
              <a:ext uri="{FF2B5EF4-FFF2-40B4-BE49-F238E27FC236}">
                <a16:creationId xmlns:a16="http://schemas.microsoft.com/office/drawing/2014/main" id="{1B85F9E2-681D-4066-8566-07D2F91A1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
        <p:nvSpPr>
          <p:cNvPr id="3" name="textruta 18">
            <a:extLst>
              <a:ext uri="{FF2B5EF4-FFF2-40B4-BE49-F238E27FC236}">
                <a16:creationId xmlns:a16="http://schemas.microsoft.com/office/drawing/2014/main" id="{904126FF-E3EE-036C-55C5-D68E1B24344A}"/>
              </a:ext>
            </a:extLst>
          </p:cNvPr>
          <p:cNvSpPr txBox="1"/>
          <p:nvPr/>
        </p:nvSpPr>
        <p:spPr>
          <a:xfrm>
            <a:off x="5467926" y="4545126"/>
            <a:ext cx="1736373" cy="1015663"/>
          </a:xfrm>
          <a:prstGeom prst="rect">
            <a:avLst/>
          </a:prstGeom>
          <a:noFill/>
        </p:spPr>
        <p:txBody>
          <a:bodyPr wrap="square" lIns="91440" tIns="45720" rIns="91440" bIns="45720" rtlCol="0" anchor="t">
            <a:spAutoFit/>
          </a:bodyPr>
          <a:lstStyle/>
          <a:p>
            <a:pPr algn="ctr"/>
            <a:r>
              <a:rPr lang="vi-VN" sz="1200" b="1" noProof="0" dirty="0">
                <a:latin typeface="Calibri"/>
                <a:cs typeface="Calibri"/>
              </a:rPr>
              <a:t>Phụ huynh</a:t>
            </a:r>
            <a:endParaRPr lang="vi-VN" sz="1200" b="1" noProof="0" dirty="0">
              <a:latin typeface="Calibri"/>
              <a:ea typeface="Calibri"/>
              <a:cs typeface="Calibri"/>
            </a:endParaRPr>
          </a:p>
          <a:p>
            <a:pPr algn="ctr"/>
            <a:r>
              <a:rPr lang="vi-VN" sz="1200" b="1" noProof="0" dirty="0">
                <a:latin typeface="Calibri"/>
                <a:cs typeface="Calibri"/>
              </a:rPr>
              <a:t> Hội đồng nhà </a:t>
            </a:r>
            <a:br>
              <a:rPr lang="vi-VN" sz="1200" b="1" noProof="0" dirty="0">
                <a:latin typeface="Calibri"/>
                <a:cs typeface="Calibri"/>
              </a:rPr>
            </a:br>
            <a:r>
              <a:rPr lang="vi-VN" sz="1200" b="1" noProof="0" dirty="0">
                <a:latin typeface="Calibri"/>
                <a:cs typeface="Calibri"/>
              </a:rPr>
              <a:t>trường</a:t>
            </a:r>
            <a:endParaRPr lang="vi-VN" sz="1200" b="1" noProof="0" dirty="0">
              <a:latin typeface="Calibri"/>
              <a:ea typeface="Calibri"/>
              <a:cs typeface="Calibri"/>
            </a:endParaRPr>
          </a:p>
          <a:p>
            <a:pPr algn="ctr"/>
            <a:r>
              <a:rPr lang="vi-VN" sz="1200" b="1" noProof="0" dirty="0">
                <a:latin typeface="Calibri"/>
                <a:cs typeface="Calibri"/>
              </a:rPr>
              <a:t>Các nhà lãnh </a:t>
            </a:r>
            <a:br>
              <a:rPr lang="vi-VN" sz="1200" b="1" noProof="0" dirty="0">
                <a:latin typeface="Calibri"/>
                <a:cs typeface="Calibri"/>
              </a:rPr>
            </a:br>
            <a:r>
              <a:rPr lang="vi-VN" sz="1200" b="1" noProof="0" dirty="0">
                <a:latin typeface="Calibri"/>
                <a:cs typeface="Calibri"/>
              </a:rPr>
              <a:t>đạo đức tin</a:t>
            </a:r>
            <a:endParaRPr lang="vi-VN" sz="1200" b="1" noProof="0" dirty="0">
              <a:latin typeface="Calibri"/>
              <a:ea typeface="Calibri"/>
              <a:cs typeface="Calibri"/>
            </a:endParaRPr>
          </a:p>
        </p:txBody>
      </p:sp>
      <p:sp>
        <p:nvSpPr>
          <p:cNvPr id="4" name="textruta 7">
            <a:extLst>
              <a:ext uri="{FF2B5EF4-FFF2-40B4-BE49-F238E27FC236}">
                <a16:creationId xmlns:a16="http://schemas.microsoft.com/office/drawing/2014/main" id="{BF97A1B4-0603-DD14-5811-7C453ED59A2D}"/>
              </a:ext>
            </a:extLst>
          </p:cNvPr>
          <p:cNvSpPr txBox="1"/>
          <p:nvPr/>
        </p:nvSpPr>
        <p:spPr>
          <a:xfrm>
            <a:off x="4592202" y="4914457"/>
            <a:ext cx="655949" cy="276999"/>
          </a:xfrm>
          <a:prstGeom prst="rect">
            <a:avLst/>
          </a:prstGeom>
          <a:noFill/>
        </p:spPr>
        <p:txBody>
          <a:bodyPr wrap="none" lIns="91440" tIns="45720" rIns="91440" bIns="45720" rtlCol="0" anchor="t">
            <a:spAutoFit/>
          </a:bodyPr>
          <a:lstStyle/>
          <a:p>
            <a:pPr algn="ctr"/>
            <a:r>
              <a:rPr lang="vi-VN" sz="1200" b="1" noProof="0" dirty="0"/>
              <a:t>Trẻ em </a:t>
            </a:r>
            <a:endParaRPr lang="vi-VN" sz="1200" b="1" noProof="0" dirty="0">
              <a:highlight>
                <a:srgbClr val="FF00FF"/>
              </a:highlight>
              <a:latin typeface="Calibri"/>
              <a:ea typeface="Calibri"/>
              <a:cs typeface="Calibri"/>
            </a:endParaRPr>
          </a:p>
        </p:txBody>
      </p:sp>
      <p:grpSp>
        <p:nvGrpSpPr>
          <p:cNvPr id="5" name="Group 4">
            <a:extLst>
              <a:ext uri="{FF2B5EF4-FFF2-40B4-BE49-F238E27FC236}">
                <a16:creationId xmlns:a16="http://schemas.microsoft.com/office/drawing/2014/main" id="{F6CCC699-3D71-2073-6481-713DACCD2CC8}"/>
              </a:ext>
            </a:extLst>
          </p:cNvPr>
          <p:cNvGrpSpPr/>
          <p:nvPr/>
        </p:nvGrpSpPr>
        <p:grpSpPr>
          <a:xfrm>
            <a:off x="4376060" y="2179267"/>
            <a:ext cx="2584406" cy="3404674"/>
            <a:chOff x="4376060" y="2327708"/>
            <a:chExt cx="2584406" cy="3404674"/>
          </a:xfrm>
        </p:grpSpPr>
        <p:pic>
          <p:nvPicPr>
            <p:cNvPr id="6" name="Picture 6" descr="A picture containing text, clipart&#10;&#10;Description automatically generated">
              <a:extLst>
                <a:ext uri="{FF2B5EF4-FFF2-40B4-BE49-F238E27FC236}">
                  <a16:creationId xmlns:a16="http://schemas.microsoft.com/office/drawing/2014/main" id="{058F7F4B-64E9-68FB-1732-0476FFA0A3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6060" y="3160865"/>
              <a:ext cx="1180681" cy="2452764"/>
            </a:xfrm>
            <a:prstGeom prst="rect">
              <a:avLst/>
            </a:prstGeom>
          </p:spPr>
        </p:pic>
        <p:pic>
          <p:nvPicPr>
            <p:cNvPr id="7" name="Picture 7" descr="Icon&#10;&#10;Description automatically generated">
              <a:extLst>
                <a:ext uri="{FF2B5EF4-FFF2-40B4-BE49-F238E27FC236}">
                  <a16:creationId xmlns:a16="http://schemas.microsoft.com/office/drawing/2014/main" id="{C4B905E4-9957-6D81-6440-348982F6F8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7825" y="2327708"/>
              <a:ext cx="1272641" cy="3404674"/>
            </a:xfrm>
            <a:prstGeom prst="rect">
              <a:avLst/>
            </a:prstGeom>
          </p:spPr>
        </p:pic>
        <p:sp>
          <p:nvSpPr>
            <p:cNvPr id="11" name="textruta 7">
              <a:extLst>
                <a:ext uri="{FF2B5EF4-FFF2-40B4-BE49-F238E27FC236}">
                  <a16:creationId xmlns:a16="http://schemas.microsoft.com/office/drawing/2014/main" id="{6F2978CF-05D3-C046-B319-3FDFCE508C7A}"/>
                </a:ext>
              </a:extLst>
            </p:cNvPr>
            <p:cNvSpPr txBox="1"/>
            <p:nvPr/>
          </p:nvSpPr>
          <p:spPr>
            <a:xfrm>
              <a:off x="4565400" y="5062898"/>
              <a:ext cx="709553" cy="276999"/>
            </a:xfrm>
            <a:prstGeom prst="rect">
              <a:avLst/>
            </a:prstGeom>
            <a:noFill/>
          </p:spPr>
          <p:txBody>
            <a:bodyPr wrap="none" lIns="91440" tIns="45720" rIns="91440" bIns="45720" rtlCol="0" anchor="t">
              <a:spAutoFit/>
            </a:bodyPr>
            <a:lstStyle/>
            <a:p>
              <a:pPr algn="ctr"/>
              <a:r>
                <a:rPr lang="vi-VN" sz="1200" noProof="0" dirty="0"/>
                <a:t>Trẻ em </a:t>
              </a:r>
              <a:endParaRPr lang="vi-VN" sz="1200" noProof="0" dirty="0">
                <a:highlight>
                  <a:srgbClr val="FF00FF"/>
                </a:highlight>
                <a:latin typeface="Calibri"/>
                <a:ea typeface="Calibri"/>
                <a:cs typeface="Calibri"/>
              </a:endParaRPr>
            </a:p>
          </p:txBody>
        </p:sp>
      </p:grpSp>
      <p:sp>
        <p:nvSpPr>
          <p:cNvPr id="2" name="textruta 18">
            <a:extLst>
              <a:ext uri="{FF2B5EF4-FFF2-40B4-BE49-F238E27FC236}">
                <a16:creationId xmlns:a16="http://schemas.microsoft.com/office/drawing/2014/main" id="{F3F96AA0-3774-7DB5-AD74-713434F31CB7}"/>
              </a:ext>
            </a:extLst>
          </p:cNvPr>
          <p:cNvSpPr txBox="1"/>
          <p:nvPr/>
        </p:nvSpPr>
        <p:spPr>
          <a:xfrm>
            <a:off x="5433420" y="4613213"/>
            <a:ext cx="1736373" cy="925894"/>
          </a:xfrm>
          <a:prstGeom prst="rect">
            <a:avLst/>
          </a:prstGeom>
          <a:noFill/>
        </p:spPr>
        <p:txBody>
          <a:bodyPr wrap="square" lIns="91440" tIns="45720" rIns="91440" bIns="45720" rtlCol="0" anchor="t">
            <a:spAutoFit/>
          </a:bodyPr>
          <a:lstStyle/>
          <a:p>
            <a:pPr algn="ctr">
              <a:lnSpc>
                <a:spcPts val="1340"/>
              </a:lnSpc>
            </a:pPr>
            <a:r>
              <a:rPr lang="vi-VN" sz="1200" noProof="0" dirty="0">
                <a:latin typeface="Calibri"/>
                <a:cs typeface="Calibri"/>
              </a:rPr>
              <a:t>Phụ huynh</a:t>
            </a:r>
            <a:endParaRPr lang="vi-VN" sz="1200" noProof="0" dirty="0">
              <a:latin typeface="Calibri"/>
              <a:ea typeface="Calibri"/>
              <a:cs typeface="Calibri"/>
            </a:endParaRPr>
          </a:p>
          <a:p>
            <a:pPr algn="ctr">
              <a:lnSpc>
                <a:spcPts val="1340"/>
              </a:lnSpc>
            </a:pPr>
            <a:r>
              <a:rPr lang="vi-VN" sz="1200" noProof="0" dirty="0">
                <a:latin typeface="Calibri"/>
                <a:cs typeface="Calibri"/>
              </a:rPr>
              <a:t> Hội đồng nhà </a:t>
            </a:r>
            <a:br>
              <a:rPr lang="vi-VN" sz="1200" noProof="0" dirty="0">
                <a:latin typeface="Calibri"/>
                <a:cs typeface="Calibri"/>
              </a:rPr>
            </a:br>
            <a:r>
              <a:rPr lang="vi-VN" sz="1200" noProof="0" dirty="0">
                <a:latin typeface="Calibri"/>
                <a:cs typeface="Calibri"/>
              </a:rPr>
              <a:t>trường</a:t>
            </a:r>
            <a:endParaRPr lang="vi-VN" sz="1200" noProof="0" dirty="0">
              <a:latin typeface="Calibri"/>
              <a:ea typeface="Calibri"/>
              <a:cs typeface="Calibri"/>
            </a:endParaRPr>
          </a:p>
          <a:p>
            <a:pPr algn="ctr">
              <a:lnSpc>
                <a:spcPts val="1340"/>
              </a:lnSpc>
            </a:pPr>
            <a:r>
              <a:rPr lang="vi-VN" sz="1200" noProof="0" dirty="0">
                <a:latin typeface="Calibri"/>
                <a:cs typeface="Calibri"/>
              </a:rPr>
              <a:t>Các nhà lãnh </a:t>
            </a:r>
            <a:br>
              <a:rPr lang="vi-VN" sz="1200" noProof="0" dirty="0">
                <a:latin typeface="Calibri"/>
                <a:cs typeface="Calibri"/>
              </a:rPr>
            </a:br>
            <a:r>
              <a:rPr lang="vi-VN" sz="1200" noProof="0" dirty="0">
                <a:latin typeface="Calibri"/>
                <a:cs typeface="Calibri"/>
              </a:rPr>
              <a:t>đạo đức tin</a:t>
            </a:r>
            <a:endParaRPr lang="vi-VN" sz="1200" noProof="0" dirty="0">
              <a:latin typeface="Calibri"/>
              <a:ea typeface="Calibri"/>
              <a:cs typeface="Calibri"/>
            </a:endParaRPr>
          </a:p>
        </p:txBody>
      </p:sp>
    </p:spTree>
    <p:extLst>
      <p:ext uri="{BB962C8B-B14F-4D97-AF65-F5344CB8AC3E}">
        <p14:creationId xmlns:p14="http://schemas.microsoft.com/office/powerpoint/2010/main" val="6320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FBF047E-92DC-4554-AD79-89702A7666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D616B5D6-D40B-48B3-B448-1AADF7D0A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pic>
        <p:nvPicPr>
          <p:cNvPr id="6" name="Picture 8" descr="A picture containing text, clipart&#10;&#10;Description automatically generated">
            <a:extLst>
              <a:ext uri="{FF2B5EF4-FFF2-40B4-BE49-F238E27FC236}">
                <a16:creationId xmlns:a16="http://schemas.microsoft.com/office/drawing/2014/main" id="{EC7407ED-D1FD-4EE0-AF79-5863F4012C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8907" y="2730793"/>
            <a:ext cx="1096775" cy="2565962"/>
          </a:xfrm>
          <a:prstGeom prst="rect">
            <a:avLst/>
          </a:prstGeom>
        </p:spPr>
      </p:pic>
      <p:sp>
        <p:nvSpPr>
          <p:cNvPr id="10" name="textruta 9">
            <a:extLst>
              <a:ext uri="{FF2B5EF4-FFF2-40B4-BE49-F238E27FC236}">
                <a16:creationId xmlns:a16="http://schemas.microsoft.com/office/drawing/2014/main" id="{4048CD6C-4182-48DB-9D5F-540C4FE22CF9}"/>
              </a:ext>
            </a:extLst>
          </p:cNvPr>
          <p:cNvSpPr txBox="1"/>
          <p:nvPr/>
        </p:nvSpPr>
        <p:spPr>
          <a:xfrm>
            <a:off x="7321737" y="4613213"/>
            <a:ext cx="912281" cy="425758"/>
          </a:xfrm>
          <a:prstGeom prst="rect">
            <a:avLst/>
          </a:prstGeom>
          <a:noFill/>
        </p:spPr>
        <p:txBody>
          <a:bodyPr wrap="square" lIns="91440" tIns="45720" rIns="91440" bIns="45720" rtlCol="0" anchor="t">
            <a:spAutoFit/>
          </a:bodyPr>
          <a:lstStyle/>
          <a:p>
            <a:pPr algn="ctr">
              <a:lnSpc>
                <a:spcPts val="1340"/>
              </a:lnSpc>
            </a:pPr>
            <a:r>
              <a:rPr lang="vi-VN" sz="1200" noProof="0" dirty="0">
                <a:latin typeface="Calibri"/>
                <a:cs typeface="Calibri"/>
              </a:rPr>
              <a:t>Hội đồng </a:t>
            </a:r>
            <a:endParaRPr lang="vi-VN" sz="1200" noProof="0" dirty="0">
              <a:latin typeface="Calibri"/>
              <a:ea typeface="Calibri"/>
              <a:cs typeface="Calibri"/>
            </a:endParaRPr>
          </a:p>
          <a:p>
            <a:pPr algn="ctr">
              <a:lnSpc>
                <a:spcPts val="1340"/>
              </a:lnSpc>
            </a:pPr>
            <a:r>
              <a:rPr lang="vi-VN" sz="1200" noProof="0" dirty="0">
                <a:latin typeface="Calibri"/>
                <a:cs typeface="Calibri"/>
              </a:rPr>
              <a:t>liên tôn</a:t>
            </a:r>
            <a:endParaRPr lang="vi-VN" sz="1200" noProof="0" dirty="0">
              <a:latin typeface="Calibri"/>
              <a:ea typeface="Calibri"/>
              <a:cs typeface="Calibri"/>
            </a:endParaRPr>
          </a:p>
        </p:txBody>
      </p:sp>
      <p:grpSp>
        <p:nvGrpSpPr>
          <p:cNvPr id="18" name="Group 17">
            <a:extLst>
              <a:ext uri="{FF2B5EF4-FFF2-40B4-BE49-F238E27FC236}">
                <a16:creationId xmlns:a16="http://schemas.microsoft.com/office/drawing/2014/main" id="{41DF29B1-4063-91A5-9854-089089CE00A0}"/>
              </a:ext>
            </a:extLst>
          </p:cNvPr>
          <p:cNvGrpSpPr/>
          <p:nvPr/>
        </p:nvGrpSpPr>
        <p:grpSpPr>
          <a:xfrm>
            <a:off x="8434158" y="1207080"/>
            <a:ext cx="1424818" cy="3090159"/>
            <a:chOff x="8582600" y="1207080"/>
            <a:chExt cx="1424818" cy="3090159"/>
          </a:xfrm>
        </p:grpSpPr>
        <p:pic>
          <p:nvPicPr>
            <p:cNvPr id="7" name="Picture 9" descr="A picture containing text, clipart&#10;&#10;Description automatically generated">
              <a:extLst>
                <a:ext uri="{FF2B5EF4-FFF2-40B4-BE49-F238E27FC236}">
                  <a16:creationId xmlns:a16="http://schemas.microsoft.com/office/drawing/2014/main" id="{9B458F51-C753-43DB-8BA6-5DA8A69282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2600" y="1207080"/>
              <a:ext cx="1424818" cy="3090159"/>
            </a:xfrm>
            <a:prstGeom prst="rect">
              <a:avLst/>
            </a:prstGeom>
          </p:spPr>
        </p:pic>
        <p:sp>
          <p:nvSpPr>
            <p:cNvPr id="11" name="textruta 10">
              <a:extLst>
                <a:ext uri="{FF2B5EF4-FFF2-40B4-BE49-F238E27FC236}">
                  <a16:creationId xmlns:a16="http://schemas.microsoft.com/office/drawing/2014/main" id="{BACC6B53-53D7-4029-B249-F47407EEEAB0}"/>
                </a:ext>
              </a:extLst>
            </p:cNvPr>
            <p:cNvSpPr txBox="1"/>
            <p:nvPr/>
          </p:nvSpPr>
          <p:spPr>
            <a:xfrm>
              <a:off x="8722492" y="3442315"/>
              <a:ext cx="1223412" cy="759182"/>
            </a:xfrm>
            <a:prstGeom prst="rect">
              <a:avLst/>
            </a:prstGeom>
            <a:noFill/>
          </p:spPr>
          <p:txBody>
            <a:bodyPr wrap="none" lIns="91440" tIns="45720" rIns="91440" bIns="45720" rtlCol="0" anchor="t">
              <a:spAutoFit/>
            </a:bodyPr>
            <a:lstStyle/>
            <a:p>
              <a:pPr algn="ctr">
                <a:lnSpc>
                  <a:spcPts val="1340"/>
                </a:lnSpc>
              </a:pPr>
              <a:r>
                <a:rPr lang="vi-VN" sz="1200" noProof="0" dirty="0">
                  <a:latin typeface="Calibri"/>
                  <a:ea typeface="Calibri"/>
                  <a:cs typeface="Calibri"/>
                </a:rPr>
                <a:t>Người cực đoan</a:t>
              </a:r>
            </a:p>
            <a:p>
              <a:pPr algn="ctr">
                <a:lnSpc>
                  <a:spcPts val="1340"/>
                </a:lnSpc>
              </a:pPr>
              <a:r>
                <a:rPr lang="vi-VN" sz="1200" noProof="0" dirty="0">
                  <a:latin typeface="Calibri"/>
                  <a:ea typeface="Calibri"/>
                  <a:cs typeface="Calibri"/>
                </a:rPr>
                <a:t>có ảnh </a:t>
              </a:r>
            </a:p>
            <a:p>
              <a:pPr algn="ctr">
                <a:lnSpc>
                  <a:spcPts val="1340"/>
                </a:lnSpc>
              </a:pPr>
              <a:r>
                <a:rPr lang="vi-VN" sz="1200" noProof="0" dirty="0">
                  <a:latin typeface="Calibri"/>
                  <a:ea typeface="Calibri"/>
                  <a:cs typeface="Calibri"/>
                </a:rPr>
                <a:t>hưởng trên </a:t>
              </a:r>
            </a:p>
            <a:p>
              <a:pPr algn="ctr">
                <a:lnSpc>
                  <a:spcPts val="1340"/>
                </a:lnSpc>
              </a:pPr>
              <a:r>
                <a:rPr lang="vi-VN" sz="1200" noProof="0" dirty="0">
                  <a:latin typeface="Calibri"/>
                  <a:ea typeface="Calibri"/>
                  <a:cs typeface="Calibri"/>
                </a:rPr>
                <a:t>mạng xã hội</a:t>
              </a:r>
            </a:p>
          </p:txBody>
        </p:sp>
      </p:grpSp>
      <p:grpSp>
        <p:nvGrpSpPr>
          <p:cNvPr id="17" name="Group 16">
            <a:extLst>
              <a:ext uri="{FF2B5EF4-FFF2-40B4-BE49-F238E27FC236}">
                <a16:creationId xmlns:a16="http://schemas.microsoft.com/office/drawing/2014/main" id="{BC0B5051-B230-D8C5-7E67-32A1994172F6}"/>
              </a:ext>
            </a:extLst>
          </p:cNvPr>
          <p:cNvGrpSpPr/>
          <p:nvPr/>
        </p:nvGrpSpPr>
        <p:grpSpPr>
          <a:xfrm>
            <a:off x="4376060" y="2179267"/>
            <a:ext cx="2584406" cy="3404674"/>
            <a:chOff x="4376060" y="2327708"/>
            <a:chExt cx="2584406" cy="3404674"/>
          </a:xfrm>
        </p:grpSpPr>
        <p:pic>
          <p:nvPicPr>
            <p:cNvPr id="12" name="Picture 6" descr="A picture containing text, clipart&#10;&#10;Description automatically generated">
              <a:extLst>
                <a:ext uri="{FF2B5EF4-FFF2-40B4-BE49-F238E27FC236}">
                  <a16:creationId xmlns:a16="http://schemas.microsoft.com/office/drawing/2014/main" id="{A0DEF9F7-FD06-BDA6-B22E-448FFDAF1E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6060" y="3160865"/>
              <a:ext cx="1180681" cy="2452764"/>
            </a:xfrm>
            <a:prstGeom prst="rect">
              <a:avLst/>
            </a:prstGeom>
          </p:spPr>
        </p:pic>
        <p:pic>
          <p:nvPicPr>
            <p:cNvPr id="14" name="Picture 7" descr="Icon&#10;&#10;Description automatically generated">
              <a:extLst>
                <a:ext uri="{FF2B5EF4-FFF2-40B4-BE49-F238E27FC236}">
                  <a16:creationId xmlns:a16="http://schemas.microsoft.com/office/drawing/2014/main" id="{8D470FD6-B948-16D7-0A5A-600169B444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7825" y="2327708"/>
              <a:ext cx="1272641" cy="3404674"/>
            </a:xfrm>
            <a:prstGeom prst="rect">
              <a:avLst/>
            </a:prstGeom>
          </p:spPr>
        </p:pic>
        <p:sp>
          <p:nvSpPr>
            <p:cNvPr id="16" name="textruta 7">
              <a:extLst>
                <a:ext uri="{FF2B5EF4-FFF2-40B4-BE49-F238E27FC236}">
                  <a16:creationId xmlns:a16="http://schemas.microsoft.com/office/drawing/2014/main" id="{E06B3317-3CCE-B7A9-1263-DE69636E1C41}"/>
                </a:ext>
              </a:extLst>
            </p:cNvPr>
            <p:cNvSpPr txBox="1"/>
            <p:nvPr/>
          </p:nvSpPr>
          <p:spPr>
            <a:xfrm>
              <a:off x="4565400" y="5062898"/>
              <a:ext cx="709553" cy="276999"/>
            </a:xfrm>
            <a:prstGeom prst="rect">
              <a:avLst/>
            </a:prstGeom>
            <a:noFill/>
          </p:spPr>
          <p:txBody>
            <a:bodyPr wrap="none" lIns="91440" tIns="45720" rIns="91440" bIns="45720" rtlCol="0" anchor="t">
              <a:spAutoFit/>
            </a:bodyPr>
            <a:lstStyle/>
            <a:p>
              <a:pPr algn="ctr"/>
              <a:r>
                <a:rPr lang="vi-VN" sz="1200" noProof="0" dirty="0"/>
                <a:t>Trẻ em </a:t>
              </a:r>
              <a:endParaRPr lang="vi-VN" sz="1200" noProof="0" dirty="0">
                <a:highlight>
                  <a:srgbClr val="FF00FF"/>
                </a:highlight>
                <a:latin typeface="Calibri"/>
                <a:ea typeface="Calibri"/>
                <a:cs typeface="Calibri"/>
              </a:endParaRPr>
            </a:p>
          </p:txBody>
        </p:sp>
      </p:grpSp>
      <p:sp>
        <p:nvSpPr>
          <p:cNvPr id="4" name="textruta 18">
            <a:extLst>
              <a:ext uri="{FF2B5EF4-FFF2-40B4-BE49-F238E27FC236}">
                <a16:creationId xmlns:a16="http://schemas.microsoft.com/office/drawing/2014/main" id="{D95379E2-01EB-43D5-56D4-614F8D1BAB46}"/>
              </a:ext>
            </a:extLst>
          </p:cNvPr>
          <p:cNvSpPr txBox="1"/>
          <p:nvPr/>
        </p:nvSpPr>
        <p:spPr>
          <a:xfrm>
            <a:off x="5433420" y="4613213"/>
            <a:ext cx="1736373" cy="925894"/>
          </a:xfrm>
          <a:prstGeom prst="rect">
            <a:avLst/>
          </a:prstGeom>
          <a:noFill/>
        </p:spPr>
        <p:txBody>
          <a:bodyPr wrap="square" lIns="91440" tIns="45720" rIns="91440" bIns="45720" rtlCol="0" anchor="t">
            <a:spAutoFit/>
          </a:bodyPr>
          <a:lstStyle/>
          <a:p>
            <a:pPr algn="ctr">
              <a:lnSpc>
                <a:spcPts val="1340"/>
              </a:lnSpc>
            </a:pPr>
            <a:r>
              <a:rPr lang="vi-VN" sz="1200" noProof="0" dirty="0">
                <a:latin typeface="Calibri"/>
                <a:cs typeface="Calibri"/>
              </a:rPr>
              <a:t>Phụ huynh</a:t>
            </a:r>
            <a:endParaRPr lang="vi-VN" sz="1200" noProof="0" dirty="0">
              <a:latin typeface="Calibri"/>
              <a:ea typeface="Calibri"/>
              <a:cs typeface="Calibri"/>
            </a:endParaRPr>
          </a:p>
          <a:p>
            <a:pPr algn="ctr">
              <a:lnSpc>
                <a:spcPts val="1340"/>
              </a:lnSpc>
            </a:pPr>
            <a:r>
              <a:rPr lang="vi-VN" sz="1200" noProof="0" dirty="0">
                <a:latin typeface="Calibri"/>
                <a:cs typeface="Calibri"/>
              </a:rPr>
              <a:t> Hội đồng nhà </a:t>
            </a:r>
            <a:br>
              <a:rPr lang="vi-VN" sz="1200" noProof="0" dirty="0">
                <a:latin typeface="Calibri"/>
                <a:cs typeface="Calibri"/>
              </a:rPr>
            </a:br>
            <a:r>
              <a:rPr lang="vi-VN" sz="1200" noProof="0" dirty="0">
                <a:latin typeface="Calibri"/>
                <a:cs typeface="Calibri"/>
              </a:rPr>
              <a:t>trường</a:t>
            </a:r>
            <a:endParaRPr lang="vi-VN" sz="1200" noProof="0" dirty="0">
              <a:latin typeface="Calibri"/>
              <a:ea typeface="Calibri"/>
              <a:cs typeface="Calibri"/>
            </a:endParaRPr>
          </a:p>
          <a:p>
            <a:pPr algn="ctr">
              <a:lnSpc>
                <a:spcPts val="1340"/>
              </a:lnSpc>
            </a:pPr>
            <a:r>
              <a:rPr lang="vi-VN" sz="1200" noProof="0" dirty="0">
                <a:latin typeface="Calibri"/>
                <a:cs typeface="Calibri"/>
              </a:rPr>
              <a:t>Các nhà lãnh </a:t>
            </a:r>
            <a:br>
              <a:rPr lang="vi-VN" sz="1200" noProof="0" dirty="0">
                <a:latin typeface="Calibri"/>
                <a:cs typeface="Calibri"/>
              </a:rPr>
            </a:br>
            <a:r>
              <a:rPr lang="vi-VN" sz="1200" noProof="0" dirty="0">
                <a:latin typeface="Calibri"/>
                <a:cs typeface="Calibri"/>
              </a:rPr>
              <a:t>đạo đức tin</a:t>
            </a:r>
            <a:endParaRPr lang="vi-VN" sz="1200" noProof="0" dirty="0">
              <a:latin typeface="Calibri"/>
              <a:ea typeface="Calibri"/>
              <a:cs typeface="Calibri"/>
            </a:endParaRPr>
          </a:p>
        </p:txBody>
      </p:sp>
    </p:spTree>
    <p:extLst>
      <p:ext uri="{BB962C8B-B14F-4D97-AF65-F5344CB8AC3E}">
        <p14:creationId xmlns:p14="http://schemas.microsoft.com/office/powerpoint/2010/main" val="128138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descr="En bild som visar text, clipart&#10;&#10;Automatiskt genererad beskrivning">
            <a:extLst>
              <a:ext uri="{FF2B5EF4-FFF2-40B4-BE49-F238E27FC236}">
                <a16:creationId xmlns:a16="http://schemas.microsoft.com/office/drawing/2014/main" id="{2748BC46-15A5-4632-9A17-84F2FB510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317" y="1231760"/>
            <a:ext cx="1673134" cy="4577737"/>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B8824A31-788E-46EB-8D01-F5E1078E9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872" y="2002290"/>
            <a:ext cx="1597595" cy="3794289"/>
          </a:xfrm>
          <a:prstGeom prst="rect">
            <a:avLst/>
          </a:prstGeom>
        </p:spPr>
      </p:pic>
      <p:pic>
        <p:nvPicPr>
          <p:cNvPr id="13" name="Bildobjekt 12">
            <a:extLst>
              <a:ext uri="{FF2B5EF4-FFF2-40B4-BE49-F238E27FC236}">
                <a16:creationId xmlns:a16="http://schemas.microsoft.com/office/drawing/2014/main" id="{1D3F9CBA-4385-4A28-A878-FB34CA30D2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3074" y="1244680"/>
            <a:ext cx="1779088" cy="4551899"/>
          </a:xfrm>
          <a:prstGeom prst="rect">
            <a:avLst/>
          </a:prstGeom>
        </p:spPr>
      </p:pic>
      <p:pic>
        <p:nvPicPr>
          <p:cNvPr id="3" name="Bildobjekt 2" descr="En bild som visar text, clipart&#10;&#10;Automatiskt genererad beskrivning">
            <a:extLst>
              <a:ext uri="{FF2B5EF4-FFF2-40B4-BE49-F238E27FC236}">
                <a16:creationId xmlns:a16="http://schemas.microsoft.com/office/drawing/2014/main" id="{7C2EFD24-7C8C-47D0-A3A5-36D9CDBED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6713" y="2097004"/>
            <a:ext cx="1764496" cy="3699575"/>
          </a:xfrm>
          <a:prstGeom prst="rect">
            <a:avLst/>
          </a:prstGeom>
        </p:spPr>
      </p:pic>
      <p:sp>
        <p:nvSpPr>
          <p:cNvPr id="9" name="textruta 8">
            <a:extLst>
              <a:ext uri="{FF2B5EF4-FFF2-40B4-BE49-F238E27FC236}">
                <a16:creationId xmlns:a16="http://schemas.microsoft.com/office/drawing/2014/main" id="{F409C4DB-6327-4921-A5AF-9D7923C01A8A}"/>
              </a:ext>
            </a:extLst>
          </p:cNvPr>
          <p:cNvSpPr txBox="1"/>
          <p:nvPr/>
        </p:nvSpPr>
        <p:spPr>
          <a:xfrm>
            <a:off x="2960288" y="4974458"/>
            <a:ext cx="702436" cy="307777"/>
          </a:xfrm>
          <a:prstGeom prst="rect">
            <a:avLst/>
          </a:prstGeom>
          <a:noFill/>
        </p:spPr>
        <p:txBody>
          <a:bodyPr wrap="none" lIns="91440" tIns="45720" rIns="91440" bIns="45720" rtlCol="0" anchor="t">
            <a:spAutoFit/>
          </a:bodyPr>
          <a:lstStyle/>
          <a:p>
            <a:pPr algn="ctr">
              <a:lnSpc>
                <a:spcPts val="1660"/>
              </a:lnSpc>
            </a:pPr>
            <a:r>
              <a:rPr lang="vi-VN" sz="1400" noProof="0" dirty="0">
                <a:latin typeface="Calibri"/>
                <a:cs typeface="Calibri"/>
              </a:rPr>
              <a:t>Trẻ em</a:t>
            </a:r>
            <a:endParaRPr lang="vi-VN" sz="1400" noProof="0" dirty="0">
              <a:latin typeface="Calibri"/>
              <a:ea typeface="Calibri"/>
              <a:cs typeface="Calibri"/>
            </a:endParaRPr>
          </a:p>
        </p:txBody>
      </p:sp>
      <p:sp>
        <p:nvSpPr>
          <p:cNvPr id="10" name="textruta 9">
            <a:extLst>
              <a:ext uri="{FF2B5EF4-FFF2-40B4-BE49-F238E27FC236}">
                <a16:creationId xmlns:a16="http://schemas.microsoft.com/office/drawing/2014/main" id="{CCCA97F5-033B-4B2F-815F-1689F89AAB26}"/>
              </a:ext>
            </a:extLst>
          </p:cNvPr>
          <p:cNvSpPr txBox="1"/>
          <p:nvPr/>
        </p:nvSpPr>
        <p:spPr>
          <a:xfrm>
            <a:off x="4701473" y="4520019"/>
            <a:ext cx="1170833" cy="1406795"/>
          </a:xfrm>
          <a:prstGeom prst="rect">
            <a:avLst/>
          </a:prstGeom>
          <a:noFill/>
        </p:spPr>
        <p:txBody>
          <a:bodyPr wrap="none" lIns="91440" tIns="45720" rIns="91440" bIns="45720" rtlCol="0" anchor="t">
            <a:spAutoFit/>
          </a:bodyPr>
          <a:lstStyle/>
          <a:p>
            <a:pPr algn="ctr">
              <a:lnSpc>
                <a:spcPts val="1660"/>
              </a:lnSpc>
            </a:pPr>
            <a:r>
              <a:rPr lang="vi-VN" sz="1400" noProof="0" dirty="0">
                <a:latin typeface="Calibri"/>
                <a:cs typeface="Calibri"/>
              </a:rPr>
              <a:t>Phụ huynh</a:t>
            </a:r>
            <a:endParaRPr lang="vi-VN" sz="1400" noProof="0" dirty="0">
              <a:latin typeface="Calibri"/>
              <a:ea typeface="Calibri"/>
              <a:cs typeface="Calibri"/>
            </a:endParaRPr>
          </a:p>
          <a:p>
            <a:pPr algn="ctr">
              <a:lnSpc>
                <a:spcPts val="1660"/>
              </a:lnSpc>
            </a:pPr>
            <a:r>
              <a:rPr lang="vi-VN" sz="1400" spc="-40" noProof="0" dirty="0">
                <a:latin typeface="Calibri"/>
                <a:cs typeface="Calibri"/>
              </a:rPr>
              <a:t> Hội đồng nhà </a:t>
            </a:r>
          </a:p>
          <a:p>
            <a:pPr algn="ctr">
              <a:lnSpc>
                <a:spcPts val="1660"/>
              </a:lnSpc>
            </a:pPr>
            <a:r>
              <a:rPr lang="vi-VN" sz="1400" spc="-40" noProof="0" dirty="0">
                <a:latin typeface="Calibri"/>
                <a:cs typeface="Calibri"/>
              </a:rPr>
              <a:t>trường</a:t>
            </a:r>
            <a:endParaRPr lang="vi-VN" sz="1400" spc="-40" noProof="0" dirty="0">
              <a:latin typeface="Calibri"/>
              <a:ea typeface="Calibri"/>
              <a:cs typeface="Calibri"/>
            </a:endParaRPr>
          </a:p>
          <a:p>
            <a:pPr algn="ctr">
              <a:lnSpc>
                <a:spcPts val="1660"/>
              </a:lnSpc>
            </a:pPr>
            <a:r>
              <a:rPr lang="vi-VN" sz="1400" noProof="0" dirty="0">
                <a:latin typeface="Calibri"/>
                <a:cs typeface="Calibri"/>
              </a:rPr>
              <a:t>Các nhà lãnh </a:t>
            </a:r>
            <a:br>
              <a:rPr lang="vi-VN" sz="1400" noProof="0" dirty="0">
                <a:latin typeface="Calibri"/>
                <a:cs typeface="Calibri"/>
              </a:rPr>
            </a:br>
            <a:r>
              <a:rPr lang="vi-VN" sz="1400" noProof="0" dirty="0">
                <a:latin typeface="Calibri"/>
                <a:cs typeface="Calibri"/>
              </a:rPr>
              <a:t>đạo đức tin</a:t>
            </a:r>
            <a:endParaRPr lang="vi-VN" sz="1400" noProof="0" dirty="0">
              <a:latin typeface="Calibri"/>
              <a:ea typeface="Calibri"/>
              <a:cs typeface="Calibri"/>
            </a:endParaRPr>
          </a:p>
          <a:p>
            <a:pPr algn="ctr">
              <a:lnSpc>
                <a:spcPts val="1660"/>
              </a:lnSpc>
            </a:pPr>
            <a:endParaRPr lang="vi-VN" noProof="0" dirty="0">
              <a:highlight>
                <a:srgbClr val="FF00FF"/>
              </a:highlight>
              <a:latin typeface="Calibri"/>
              <a:cs typeface="Calibri"/>
            </a:endParaRPr>
          </a:p>
        </p:txBody>
      </p:sp>
      <p:sp>
        <p:nvSpPr>
          <p:cNvPr id="11" name="textruta 10">
            <a:extLst>
              <a:ext uri="{FF2B5EF4-FFF2-40B4-BE49-F238E27FC236}">
                <a16:creationId xmlns:a16="http://schemas.microsoft.com/office/drawing/2014/main" id="{E7339BD4-88D7-4BEC-8490-78E401F6CA55}"/>
              </a:ext>
            </a:extLst>
          </p:cNvPr>
          <p:cNvSpPr txBox="1"/>
          <p:nvPr/>
        </p:nvSpPr>
        <p:spPr>
          <a:xfrm>
            <a:off x="6701208" y="4841295"/>
            <a:ext cx="859531" cy="523220"/>
          </a:xfrm>
          <a:prstGeom prst="rect">
            <a:avLst/>
          </a:prstGeom>
          <a:noFill/>
        </p:spPr>
        <p:txBody>
          <a:bodyPr wrap="none" lIns="91440" tIns="45720" rIns="91440" bIns="45720" rtlCol="0" anchor="t">
            <a:spAutoFit/>
          </a:bodyPr>
          <a:lstStyle/>
          <a:p>
            <a:pPr algn="ctr">
              <a:lnSpc>
                <a:spcPts val="1660"/>
              </a:lnSpc>
            </a:pPr>
            <a:r>
              <a:rPr lang="vi-VN" sz="1400" noProof="0" dirty="0">
                <a:latin typeface="Calibri"/>
                <a:cs typeface="Calibri"/>
              </a:rPr>
              <a:t>Hội đồng</a:t>
            </a:r>
          </a:p>
          <a:p>
            <a:pPr algn="ctr">
              <a:lnSpc>
                <a:spcPts val="1660"/>
              </a:lnSpc>
            </a:pPr>
            <a:r>
              <a:rPr lang="vi-VN" sz="1400" noProof="0" dirty="0">
                <a:latin typeface="Calibri"/>
                <a:cs typeface="Calibri"/>
              </a:rPr>
              <a:t> liên tôn</a:t>
            </a:r>
          </a:p>
        </p:txBody>
      </p:sp>
      <p:sp>
        <p:nvSpPr>
          <p:cNvPr id="12" name="textruta 11">
            <a:extLst>
              <a:ext uri="{FF2B5EF4-FFF2-40B4-BE49-F238E27FC236}">
                <a16:creationId xmlns:a16="http://schemas.microsoft.com/office/drawing/2014/main" id="{CD221BCF-F43E-4C82-911C-C077E5EF2BFE}"/>
              </a:ext>
            </a:extLst>
          </p:cNvPr>
          <p:cNvSpPr txBox="1"/>
          <p:nvPr/>
        </p:nvSpPr>
        <p:spPr>
          <a:xfrm>
            <a:off x="8131177" y="4625851"/>
            <a:ext cx="1565337" cy="954107"/>
          </a:xfrm>
          <a:prstGeom prst="rect">
            <a:avLst/>
          </a:prstGeom>
          <a:noFill/>
        </p:spPr>
        <p:txBody>
          <a:bodyPr wrap="square" lIns="91440" tIns="45720" rIns="91440" bIns="45720" rtlCol="0" anchor="t">
            <a:spAutoFit/>
          </a:bodyPr>
          <a:lstStyle/>
          <a:p>
            <a:pPr algn="ctr">
              <a:lnSpc>
                <a:spcPts val="1660"/>
              </a:lnSpc>
            </a:pPr>
            <a:r>
              <a:rPr lang="vi-VN" sz="1400" noProof="0" dirty="0">
                <a:latin typeface="Calibri"/>
                <a:cs typeface="Calibri"/>
              </a:rPr>
              <a:t>Người cực đoan </a:t>
            </a:r>
            <a:br>
              <a:rPr lang="vi-VN" sz="1400" noProof="0" dirty="0">
                <a:latin typeface="Calibri"/>
                <a:cs typeface="Calibri"/>
              </a:rPr>
            </a:br>
            <a:r>
              <a:rPr lang="vi-VN" sz="1400" noProof="0" dirty="0">
                <a:latin typeface="Calibri"/>
                <a:cs typeface="Calibri"/>
              </a:rPr>
              <a:t>có ảnh </a:t>
            </a:r>
            <a:br>
              <a:rPr lang="vi-VN" sz="1400" noProof="0" dirty="0">
                <a:latin typeface="Calibri"/>
                <a:cs typeface="Calibri"/>
              </a:rPr>
            </a:br>
            <a:r>
              <a:rPr lang="vi-VN" sz="1400" noProof="0" dirty="0">
                <a:latin typeface="Calibri"/>
                <a:cs typeface="Calibri"/>
              </a:rPr>
              <a:t>hưởng trên </a:t>
            </a:r>
          </a:p>
          <a:p>
            <a:pPr algn="ctr">
              <a:lnSpc>
                <a:spcPts val="1660"/>
              </a:lnSpc>
            </a:pPr>
            <a:r>
              <a:rPr lang="vi-VN" sz="1400" noProof="0" dirty="0">
                <a:latin typeface="Calibri"/>
                <a:cs typeface="Calibri"/>
              </a:rPr>
              <a:t>mạng xã hội</a:t>
            </a:r>
            <a:endParaRPr lang="vi-VN" sz="1400" noProof="0" dirty="0">
              <a:latin typeface="Calibri"/>
              <a:ea typeface="Calibri"/>
              <a:cs typeface="Calibri"/>
            </a:endParaRPr>
          </a:p>
        </p:txBody>
      </p:sp>
    </p:spTree>
    <p:extLst>
      <p:ext uri="{BB962C8B-B14F-4D97-AF65-F5344CB8AC3E}">
        <p14:creationId xmlns:p14="http://schemas.microsoft.com/office/powerpoint/2010/main" val="3377266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0F42D9D8-A496-43C8-91ED-00E00BA7DF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4766" y="614915"/>
            <a:ext cx="10331565" cy="5628169"/>
          </a:xfrm>
          <a:prstGeom prst="rect">
            <a:avLst/>
          </a:prstGeom>
        </p:spPr>
      </p:pic>
      <p:sp>
        <p:nvSpPr>
          <p:cNvPr id="3" name="textruta 14">
            <a:extLst>
              <a:ext uri="{FF2B5EF4-FFF2-40B4-BE49-F238E27FC236}">
                <a16:creationId xmlns:a16="http://schemas.microsoft.com/office/drawing/2014/main" id="{67603386-7583-4587-1AB0-712329F5A722}"/>
              </a:ext>
            </a:extLst>
          </p:cNvPr>
          <p:cNvSpPr txBox="1"/>
          <p:nvPr/>
        </p:nvSpPr>
        <p:spPr>
          <a:xfrm>
            <a:off x="784856" y="3428999"/>
            <a:ext cx="2889997" cy="769441"/>
          </a:xfrm>
          <a:prstGeom prst="rect">
            <a:avLst/>
          </a:prstGeom>
          <a:noFill/>
        </p:spPr>
        <p:txBody>
          <a:bodyPr wrap="square" lIns="91440" tIns="45720" rIns="91440" bIns="45720" rtlCol="0" anchor="t">
            <a:spAutoFit/>
          </a:bodyPr>
          <a:lstStyle/>
          <a:p>
            <a:r>
              <a:rPr lang="vi-VN" sz="4400" b="1" noProof="0" dirty="0">
                <a:latin typeface="Calibri" panose="020F0502020204030204" pitchFamily="34" charset="0"/>
                <a:ea typeface="Calibri" panose="020F0502020204030204" pitchFamily="34" charset="0"/>
                <a:cs typeface="Calibri" panose="020F0502020204030204" pitchFamily="34" charset="0"/>
              </a:rPr>
              <a:t>Chiến thuật</a:t>
            </a:r>
          </a:p>
        </p:txBody>
      </p:sp>
    </p:spTree>
    <p:extLst>
      <p:ext uri="{BB962C8B-B14F-4D97-AF65-F5344CB8AC3E}">
        <p14:creationId xmlns:p14="http://schemas.microsoft.com/office/powerpoint/2010/main" val="172961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86552A5-80D1-5E49-BF59-CA8F281A9CAA}"/>
              </a:ext>
            </a:extLst>
          </p:cNvPr>
          <p:cNvSpPr txBox="1"/>
          <p:nvPr/>
        </p:nvSpPr>
        <p:spPr>
          <a:xfrm>
            <a:off x="0" y="883959"/>
            <a:ext cx="12192000" cy="1938992"/>
          </a:xfrm>
          <a:prstGeom prst="rect">
            <a:avLst/>
          </a:prstGeom>
          <a:noFill/>
        </p:spPr>
        <p:txBody>
          <a:bodyPr wrap="square" rtlCol="0">
            <a:spAutoFit/>
          </a:bodyPr>
          <a:lstStyle/>
          <a:p>
            <a:pPr algn="ctr">
              <a:lnSpc>
                <a:spcPct val="150000"/>
              </a:lnSpc>
            </a:pPr>
            <a:r>
              <a:rPr lang="vi-VN" sz="3200" spc="600" noProof="0" dirty="0">
                <a:solidFill>
                  <a:schemeClr val="bg1"/>
                </a:solidFill>
                <a:latin typeface="Calibri" panose="020F0502020204030204" pitchFamily="34" charset="0"/>
              </a:rPr>
              <a:t>CHUYÊN ĐỀ 8</a:t>
            </a:r>
          </a:p>
          <a:p>
            <a:pPr algn="ctr"/>
            <a:endParaRPr lang="vi-VN" noProof="0" dirty="0">
              <a:solidFill>
                <a:schemeClr val="bg1"/>
              </a:solidFill>
              <a:latin typeface="Calibri" panose="020F0502020204030204" pitchFamily="34" charset="0"/>
            </a:endParaRPr>
          </a:p>
          <a:p>
            <a:pPr algn="ctr"/>
            <a:r>
              <a:rPr lang="vi-VN" sz="5400" noProof="0" dirty="0">
                <a:solidFill>
                  <a:schemeClr val="bg1"/>
                </a:solidFill>
                <a:latin typeface="Calibri" panose="020F0502020204030204" pitchFamily="34" charset="0"/>
              </a:rPr>
              <a:t>Hành trình thay đổi của chúng ta</a:t>
            </a:r>
          </a:p>
        </p:txBody>
      </p:sp>
      <p:pic>
        <p:nvPicPr>
          <p:cNvPr id="7" name="Bildobjekt 6">
            <a:extLst>
              <a:ext uri="{FF2B5EF4-FFF2-40B4-BE49-F238E27FC236}">
                <a16:creationId xmlns:a16="http://schemas.microsoft.com/office/drawing/2014/main" id="{5721E71B-2084-D641-B79F-2A2A5C837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196" y="3799301"/>
            <a:ext cx="1777036" cy="1777036"/>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18BC95B0-C59F-4050-8652-B3B92CBAB8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4766" y="614915"/>
            <a:ext cx="10331565" cy="5628169"/>
          </a:xfrm>
          <a:prstGeom prst="rect">
            <a:avLst/>
          </a:prstGeom>
        </p:spPr>
      </p:pic>
      <p:pic>
        <p:nvPicPr>
          <p:cNvPr id="14" name="Bildobjekt 13" descr="En bild som visar text&#10;&#10;Automatiskt genererad beskrivning">
            <a:extLst>
              <a:ext uri="{FF2B5EF4-FFF2-40B4-BE49-F238E27FC236}">
                <a16:creationId xmlns:a16="http://schemas.microsoft.com/office/drawing/2014/main" id="{0479D893-270F-48E3-B687-09EBCCD832D2}"/>
              </a:ext>
            </a:extLst>
          </p:cNvPr>
          <p:cNvPicPr>
            <a:picLocks noChangeAspect="1"/>
          </p:cNvPicPr>
          <p:nvPr/>
        </p:nvPicPr>
        <p:blipFill>
          <a:blip r:embed="rId4"/>
          <a:stretch>
            <a:fillRect/>
          </a:stretch>
        </p:blipFill>
        <p:spPr>
          <a:xfrm>
            <a:off x="812808" y="1642786"/>
            <a:ext cx="2633035" cy="1779078"/>
          </a:xfrm>
          <a:prstGeom prst="rect">
            <a:avLst/>
          </a:prstGeom>
        </p:spPr>
      </p:pic>
      <p:grpSp>
        <p:nvGrpSpPr>
          <p:cNvPr id="7" name="Group 6">
            <a:extLst>
              <a:ext uri="{FF2B5EF4-FFF2-40B4-BE49-F238E27FC236}">
                <a16:creationId xmlns:a16="http://schemas.microsoft.com/office/drawing/2014/main" id="{4EF842E2-EB99-3C6E-764F-602E457148CE}"/>
              </a:ext>
            </a:extLst>
          </p:cNvPr>
          <p:cNvGrpSpPr/>
          <p:nvPr/>
        </p:nvGrpSpPr>
        <p:grpSpPr>
          <a:xfrm>
            <a:off x="484778" y="4308202"/>
            <a:ext cx="3471015" cy="1810609"/>
            <a:chOff x="484778" y="4274336"/>
            <a:chExt cx="3471015" cy="1810609"/>
          </a:xfrm>
        </p:grpSpPr>
        <p:pic>
          <p:nvPicPr>
            <p:cNvPr id="13" name="Bildobjekt 12">
              <a:extLst>
                <a:ext uri="{FF2B5EF4-FFF2-40B4-BE49-F238E27FC236}">
                  <a16:creationId xmlns:a16="http://schemas.microsoft.com/office/drawing/2014/main" id="{3F71D358-1D8C-104B-8D89-79AB40BC04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895" y="5715613"/>
              <a:ext cx="321158" cy="369332"/>
            </a:xfrm>
            <a:prstGeom prst="rect">
              <a:avLst/>
            </a:prstGeom>
          </p:spPr>
        </p:pic>
        <p:pic>
          <p:nvPicPr>
            <p:cNvPr id="15" name="Bildobjekt 14">
              <a:extLst>
                <a:ext uri="{FF2B5EF4-FFF2-40B4-BE49-F238E27FC236}">
                  <a16:creationId xmlns:a16="http://schemas.microsoft.com/office/drawing/2014/main" id="{E1C846F6-86F0-6743-A153-42DBC35CCB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778" y="5270919"/>
              <a:ext cx="488494" cy="275763"/>
            </a:xfrm>
            <a:prstGeom prst="rect">
              <a:avLst/>
            </a:prstGeom>
          </p:spPr>
        </p:pic>
        <p:sp>
          <p:nvSpPr>
            <p:cNvPr id="16" name="textruta 15">
              <a:extLst>
                <a:ext uri="{FF2B5EF4-FFF2-40B4-BE49-F238E27FC236}">
                  <a16:creationId xmlns:a16="http://schemas.microsoft.com/office/drawing/2014/main" id="{AD7918AC-22B9-134E-8D20-E02B8876AEB7}"/>
                </a:ext>
              </a:extLst>
            </p:cNvPr>
            <p:cNvSpPr txBox="1"/>
            <p:nvPr/>
          </p:nvSpPr>
          <p:spPr>
            <a:xfrm>
              <a:off x="1157705" y="4274336"/>
              <a:ext cx="1321196" cy="369332"/>
            </a:xfrm>
            <a:prstGeom prst="rect">
              <a:avLst/>
            </a:prstGeom>
            <a:noFill/>
          </p:spPr>
          <p:txBody>
            <a:bodyPr wrap="none" lIns="91440" tIns="45720" rIns="91440" bIns="45720" rtlCol="0" anchor="t">
              <a:spAutoFit/>
            </a:bodyPr>
            <a:lstStyle/>
            <a:p>
              <a:r>
                <a:rPr lang="vi-VN" noProof="0" dirty="0">
                  <a:latin typeface="Calibri"/>
                  <a:ea typeface="Calibri"/>
                  <a:cs typeface="Calibri"/>
                </a:rPr>
                <a:t>Đội bóng đá</a:t>
              </a:r>
            </a:p>
          </p:txBody>
        </p:sp>
        <p:sp>
          <p:nvSpPr>
            <p:cNvPr id="17" name="textruta 16">
              <a:extLst>
                <a:ext uri="{FF2B5EF4-FFF2-40B4-BE49-F238E27FC236}">
                  <a16:creationId xmlns:a16="http://schemas.microsoft.com/office/drawing/2014/main" id="{289BFBCB-B4EA-4040-BA09-B74549214317}"/>
                </a:ext>
              </a:extLst>
            </p:cNvPr>
            <p:cNvSpPr txBox="1"/>
            <p:nvPr/>
          </p:nvSpPr>
          <p:spPr>
            <a:xfrm>
              <a:off x="1140116" y="4742449"/>
              <a:ext cx="2259978" cy="369332"/>
            </a:xfrm>
            <a:prstGeom prst="rect">
              <a:avLst/>
            </a:prstGeom>
            <a:noFill/>
          </p:spPr>
          <p:txBody>
            <a:bodyPr wrap="none" lIns="91440" tIns="45720" rIns="91440" bIns="45720" rtlCol="0" anchor="t">
              <a:spAutoFit/>
            </a:bodyPr>
            <a:lstStyle/>
            <a:p>
              <a:r>
                <a:rPr lang="vi-VN" noProof="0" dirty="0">
                  <a:latin typeface="Calibri"/>
                  <a:ea typeface="Calibri"/>
                  <a:cs typeface="Calibri"/>
                </a:rPr>
                <a:t>Khảo sát về sự bắt nạt</a:t>
              </a:r>
            </a:p>
          </p:txBody>
        </p:sp>
        <p:sp>
          <p:nvSpPr>
            <p:cNvPr id="18" name="textruta 17">
              <a:extLst>
                <a:ext uri="{FF2B5EF4-FFF2-40B4-BE49-F238E27FC236}">
                  <a16:creationId xmlns:a16="http://schemas.microsoft.com/office/drawing/2014/main" id="{571EB93D-59F9-FE47-8E29-FCCE351A7EB0}"/>
                </a:ext>
              </a:extLst>
            </p:cNvPr>
            <p:cNvSpPr txBox="1"/>
            <p:nvPr/>
          </p:nvSpPr>
          <p:spPr>
            <a:xfrm>
              <a:off x="1142763" y="5208946"/>
              <a:ext cx="1435652" cy="646331"/>
            </a:xfrm>
            <a:prstGeom prst="rect">
              <a:avLst/>
            </a:prstGeom>
            <a:noFill/>
          </p:spPr>
          <p:txBody>
            <a:bodyPr wrap="square" lIns="91440" tIns="45720" rIns="91440" bIns="45720" rtlCol="0" anchor="t">
              <a:spAutoFit/>
            </a:bodyPr>
            <a:lstStyle/>
            <a:p>
              <a:r>
                <a:rPr lang="vi-VN" noProof="0" dirty="0">
                  <a:latin typeface="Calibri"/>
                  <a:cs typeface="Calibri"/>
                </a:rPr>
                <a:t>Thuyết phục</a:t>
              </a:r>
              <a:endParaRPr lang="vi-VN" noProof="0" dirty="0">
                <a:latin typeface="Calibri"/>
                <a:ea typeface="Calibri"/>
                <a:cs typeface="Calibri"/>
              </a:endParaRPr>
            </a:p>
            <a:p>
              <a:pPr algn="r"/>
              <a:endParaRPr lang="vi-VN" noProof="0" dirty="0">
                <a:latin typeface="Calibri"/>
                <a:ea typeface="Calibri"/>
                <a:cs typeface="Calibri"/>
              </a:endParaRPr>
            </a:p>
          </p:txBody>
        </p:sp>
        <p:pic>
          <p:nvPicPr>
            <p:cNvPr id="4" name="Bildobjekt 3" descr="En bild som visar text, silhuett, natthimmel&#10;&#10;Automatiskt genererad beskrivning">
              <a:extLst>
                <a:ext uri="{FF2B5EF4-FFF2-40B4-BE49-F238E27FC236}">
                  <a16:creationId xmlns:a16="http://schemas.microsoft.com/office/drawing/2014/main" id="{11991317-0B8B-5E47-9345-88029B1F7B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207" y="4278617"/>
              <a:ext cx="376574" cy="369332"/>
            </a:xfrm>
            <a:prstGeom prst="rect">
              <a:avLst/>
            </a:prstGeom>
          </p:spPr>
        </p:pic>
        <p:pic>
          <p:nvPicPr>
            <p:cNvPr id="6" name="Bildobjekt 5">
              <a:extLst>
                <a:ext uri="{FF2B5EF4-FFF2-40B4-BE49-F238E27FC236}">
                  <a16:creationId xmlns:a16="http://schemas.microsoft.com/office/drawing/2014/main" id="{2E4A8E8F-5419-4C42-9CB5-B2BE45D3B9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3398">
              <a:off x="506233" y="4795812"/>
              <a:ext cx="441999" cy="355178"/>
            </a:xfrm>
            <a:prstGeom prst="rect">
              <a:avLst/>
            </a:prstGeom>
          </p:spPr>
        </p:pic>
        <p:sp>
          <p:nvSpPr>
            <p:cNvPr id="5" name="TextBox 4">
              <a:extLst>
                <a:ext uri="{FF2B5EF4-FFF2-40B4-BE49-F238E27FC236}">
                  <a16:creationId xmlns:a16="http://schemas.microsoft.com/office/drawing/2014/main" id="{531391CA-68BD-A43C-17F5-5D709986F06D}"/>
                </a:ext>
              </a:extLst>
            </p:cNvPr>
            <p:cNvSpPr txBox="1"/>
            <p:nvPr/>
          </p:nvSpPr>
          <p:spPr>
            <a:xfrm>
              <a:off x="1212593" y="56816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noProof="0" dirty="0">
                  <a:latin typeface="Calibri"/>
                  <a:ea typeface="Calibri"/>
                  <a:cs typeface="Calibri"/>
                </a:rPr>
                <a:t>Giải thưởng giáo viên</a:t>
              </a:r>
            </a:p>
          </p:txBody>
        </p:sp>
      </p:grpSp>
      <p:sp>
        <p:nvSpPr>
          <p:cNvPr id="3" name="textruta 14">
            <a:extLst>
              <a:ext uri="{FF2B5EF4-FFF2-40B4-BE49-F238E27FC236}">
                <a16:creationId xmlns:a16="http://schemas.microsoft.com/office/drawing/2014/main" id="{AD592CD9-5B86-6FA5-40AA-5149602476F2}"/>
              </a:ext>
            </a:extLst>
          </p:cNvPr>
          <p:cNvSpPr txBox="1"/>
          <p:nvPr/>
        </p:nvSpPr>
        <p:spPr>
          <a:xfrm>
            <a:off x="784856" y="3428999"/>
            <a:ext cx="2889997" cy="769441"/>
          </a:xfrm>
          <a:prstGeom prst="rect">
            <a:avLst/>
          </a:prstGeom>
          <a:noFill/>
        </p:spPr>
        <p:txBody>
          <a:bodyPr wrap="square" lIns="91440" tIns="45720" rIns="91440" bIns="45720" rtlCol="0" anchor="t">
            <a:spAutoFit/>
          </a:bodyPr>
          <a:lstStyle/>
          <a:p>
            <a:r>
              <a:rPr lang="vi-VN" sz="4400" b="1" noProof="0" dirty="0">
                <a:latin typeface="Calibri" panose="020F0502020204030204" pitchFamily="34" charset="0"/>
                <a:ea typeface="Calibri" panose="020F0502020204030204" pitchFamily="34" charset="0"/>
                <a:cs typeface="Calibri" panose="020F0502020204030204" pitchFamily="34" charset="0"/>
              </a:rPr>
              <a:t>Chiến thuật</a:t>
            </a:r>
          </a:p>
        </p:txBody>
      </p:sp>
    </p:spTree>
    <p:extLst>
      <p:ext uri="{BB962C8B-B14F-4D97-AF65-F5344CB8AC3E}">
        <p14:creationId xmlns:p14="http://schemas.microsoft.com/office/powerpoint/2010/main" val="219245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61375797-C8DD-45F4-BD11-4D64D14B7C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4766" y="614915"/>
            <a:ext cx="10331565" cy="5628169"/>
          </a:xfrm>
          <a:prstGeom prst="rect">
            <a:avLst/>
          </a:prstGeom>
        </p:spPr>
      </p:pic>
      <p:pic>
        <p:nvPicPr>
          <p:cNvPr id="7" name="Bildobjekt 6" descr="En bild som visar text&#10;&#10;Automatiskt genererad beskrivning">
            <a:extLst>
              <a:ext uri="{FF2B5EF4-FFF2-40B4-BE49-F238E27FC236}">
                <a16:creationId xmlns:a16="http://schemas.microsoft.com/office/drawing/2014/main" id="{1D981441-EAC9-4DB7-8A26-6DA532821E21}"/>
              </a:ext>
            </a:extLst>
          </p:cNvPr>
          <p:cNvPicPr>
            <a:picLocks noChangeAspect="1"/>
          </p:cNvPicPr>
          <p:nvPr/>
        </p:nvPicPr>
        <p:blipFill>
          <a:blip r:embed="rId4"/>
          <a:stretch>
            <a:fillRect/>
          </a:stretch>
        </p:blipFill>
        <p:spPr>
          <a:xfrm>
            <a:off x="2957978" y="1699740"/>
            <a:ext cx="2633035" cy="1779078"/>
          </a:xfrm>
          <a:prstGeom prst="rect">
            <a:avLst/>
          </a:prstGeom>
        </p:spPr>
      </p:pic>
      <p:sp>
        <p:nvSpPr>
          <p:cNvPr id="13" name="textruta 14">
            <a:extLst>
              <a:ext uri="{FF2B5EF4-FFF2-40B4-BE49-F238E27FC236}">
                <a16:creationId xmlns:a16="http://schemas.microsoft.com/office/drawing/2014/main" id="{EAC510DD-B028-4D24-AF69-643FD3F7287E}"/>
              </a:ext>
            </a:extLst>
          </p:cNvPr>
          <p:cNvSpPr txBox="1"/>
          <p:nvPr/>
        </p:nvSpPr>
        <p:spPr>
          <a:xfrm>
            <a:off x="3687802" y="3371929"/>
            <a:ext cx="1537342" cy="769441"/>
          </a:xfrm>
          <a:prstGeom prst="rect">
            <a:avLst/>
          </a:prstGeom>
          <a:noFill/>
        </p:spPr>
        <p:txBody>
          <a:bodyPr wrap="square" lIns="91440" tIns="45720" rIns="91440" bIns="45720" rtlCol="0" anchor="t">
            <a:spAutoFit/>
          </a:bodyPr>
          <a:lstStyle/>
          <a:p>
            <a:r>
              <a:rPr lang="vi-VN" sz="4400" b="1" noProof="0" dirty="0">
                <a:latin typeface="Calibri" panose="020F0502020204030204" pitchFamily="34" charset="0"/>
                <a:ea typeface="Calibri" panose="020F0502020204030204" pitchFamily="34" charset="0"/>
                <a:cs typeface="Calibri" panose="020F0502020204030204" pitchFamily="34" charset="0"/>
              </a:rPr>
              <a:t>Bước</a:t>
            </a:r>
            <a:endParaRPr lang="vi-VN" noProof="0" dirty="0">
              <a:latin typeface="Calibri" panose="020F0502020204030204" pitchFamily="34" charset="0"/>
              <a:ea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E13AF3B2-9635-A952-79BA-AE55362A47D0}"/>
              </a:ext>
            </a:extLst>
          </p:cNvPr>
          <p:cNvGrpSpPr/>
          <p:nvPr/>
        </p:nvGrpSpPr>
        <p:grpSpPr>
          <a:xfrm>
            <a:off x="484778" y="4308202"/>
            <a:ext cx="3471015" cy="1793676"/>
            <a:chOff x="484778" y="4274336"/>
            <a:chExt cx="3471015" cy="1793676"/>
          </a:xfrm>
        </p:grpSpPr>
        <p:pic>
          <p:nvPicPr>
            <p:cNvPr id="4" name="Bildobjekt 12">
              <a:extLst>
                <a:ext uri="{FF2B5EF4-FFF2-40B4-BE49-F238E27FC236}">
                  <a16:creationId xmlns:a16="http://schemas.microsoft.com/office/drawing/2014/main" id="{2CCFA000-7426-4CB1-767B-52D07EB332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895" y="5698680"/>
              <a:ext cx="321158" cy="369332"/>
            </a:xfrm>
            <a:prstGeom prst="rect">
              <a:avLst/>
            </a:prstGeom>
          </p:spPr>
        </p:pic>
        <p:pic>
          <p:nvPicPr>
            <p:cNvPr id="5" name="Bildobjekt 14">
              <a:extLst>
                <a:ext uri="{FF2B5EF4-FFF2-40B4-BE49-F238E27FC236}">
                  <a16:creationId xmlns:a16="http://schemas.microsoft.com/office/drawing/2014/main" id="{773329E4-2F78-575C-3A9E-7ED75AE1A0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778" y="5270919"/>
              <a:ext cx="488494" cy="275763"/>
            </a:xfrm>
            <a:prstGeom prst="rect">
              <a:avLst/>
            </a:prstGeom>
          </p:spPr>
        </p:pic>
        <p:sp>
          <p:nvSpPr>
            <p:cNvPr id="6" name="textruta 15">
              <a:extLst>
                <a:ext uri="{FF2B5EF4-FFF2-40B4-BE49-F238E27FC236}">
                  <a16:creationId xmlns:a16="http://schemas.microsoft.com/office/drawing/2014/main" id="{7C5C69C5-6673-8F20-0561-B80B57A31604}"/>
                </a:ext>
              </a:extLst>
            </p:cNvPr>
            <p:cNvSpPr txBox="1"/>
            <p:nvPr/>
          </p:nvSpPr>
          <p:spPr>
            <a:xfrm>
              <a:off x="1157705" y="4274336"/>
              <a:ext cx="1321196" cy="369332"/>
            </a:xfrm>
            <a:prstGeom prst="rect">
              <a:avLst/>
            </a:prstGeom>
            <a:noFill/>
          </p:spPr>
          <p:txBody>
            <a:bodyPr wrap="none" lIns="91440" tIns="45720" rIns="91440" bIns="45720" rtlCol="0" anchor="t">
              <a:spAutoFit/>
            </a:bodyPr>
            <a:lstStyle/>
            <a:p>
              <a:r>
                <a:rPr lang="vi-VN" noProof="0" dirty="0">
                  <a:latin typeface="Calibri"/>
                  <a:ea typeface="Calibri"/>
                  <a:cs typeface="Calibri"/>
                </a:rPr>
                <a:t>Đội bóng đá</a:t>
              </a:r>
            </a:p>
          </p:txBody>
        </p:sp>
        <p:sp>
          <p:nvSpPr>
            <p:cNvPr id="8" name="textruta 16">
              <a:extLst>
                <a:ext uri="{FF2B5EF4-FFF2-40B4-BE49-F238E27FC236}">
                  <a16:creationId xmlns:a16="http://schemas.microsoft.com/office/drawing/2014/main" id="{413E980F-9F93-6FD1-7AC3-A332BBDB9517}"/>
                </a:ext>
              </a:extLst>
            </p:cNvPr>
            <p:cNvSpPr txBox="1"/>
            <p:nvPr/>
          </p:nvSpPr>
          <p:spPr>
            <a:xfrm>
              <a:off x="1140116" y="4742449"/>
              <a:ext cx="2259978" cy="646331"/>
            </a:xfrm>
            <a:prstGeom prst="rect">
              <a:avLst/>
            </a:prstGeom>
            <a:noFill/>
          </p:spPr>
          <p:txBody>
            <a:bodyPr wrap="none" lIns="91440" tIns="45720" rIns="91440" bIns="45720" rtlCol="0" anchor="t">
              <a:spAutoFit/>
            </a:bodyPr>
            <a:lstStyle/>
            <a:p>
              <a:r>
                <a:rPr lang="vi-VN" noProof="0">
                  <a:latin typeface="Calibri"/>
                  <a:ea typeface="Calibri"/>
                  <a:cs typeface="Calibri"/>
                </a:rPr>
                <a:t>Khảo sát </a:t>
              </a:r>
              <a:r>
                <a:rPr lang="vi-VN">
                  <a:latin typeface="Calibri"/>
                  <a:ea typeface="Calibri"/>
                  <a:cs typeface="Calibri"/>
                </a:rPr>
                <a:t>về sự </a:t>
              </a:r>
              <a:r>
                <a:rPr lang="vi-VN" noProof="0">
                  <a:latin typeface="Calibri"/>
                  <a:ea typeface="Calibri"/>
                  <a:cs typeface="Calibri"/>
                </a:rPr>
                <a:t>bắt nạt</a:t>
              </a:r>
              <a:endParaRPr lang="vi-VN">
                <a:latin typeface="Calibri"/>
                <a:ea typeface="Calibri"/>
                <a:cs typeface="Calibri"/>
              </a:endParaRPr>
            </a:p>
            <a:p>
              <a:endParaRPr lang="vi-VN" noProof="0" dirty="0">
                <a:latin typeface="Calibri"/>
                <a:ea typeface="Calibri"/>
                <a:cs typeface="Calibri"/>
              </a:endParaRPr>
            </a:p>
          </p:txBody>
        </p:sp>
        <p:sp>
          <p:nvSpPr>
            <p:cNvPr id="9" name="textruta 17">
              <a:extLst>
                <a:ext uri="{FF2B5EF4-FFF2-40B4-BE49-F238E27FC236}">
                  <a16:creationId xmlns:a16="http://schemas.microsoft.com/office/drawing/2014/main" id="{5D9CECF3-EF44-1116-288B-7C95CAFAC178}"/>
                </a:ext>
              </a:extLst>
            </p:cNvPr>
            <p:cNvSpPr txBox="1"/>
            <p:nvPr/>
          </p:nvSpPr>
          <p:spPr>
            <a:xfrm>
              <a:off x="1142763" y="5208946"/>
              <a:ext cx="1435652" cy="646331"/>
            </a:xfrm>
            <a:prstGeom prst="rect">
              <a:avLst/>
            </a:prstGeom>
            <a:noFill/>
          </p:spPr>
          <p:txBody>
            <a:bodyPr wrap="square" lIns="91440" tIns="45720" rIns="91440" bIns="45720" rtlCol="0" anchor="t">
              <a:spAutoFit/>
            </a:bodyPr>
            <a:lstStyle/>
            <a:p>
              <a:r>
                <a:rPr lang="vi-VN" noProof="0" dirty="0">
                  <a:latin typeface="Calibri"/>
                  <a:cs typeface="Calibri"/>
                </a:rPr>
                <a:t>Thuyết phục</a:t>
              </a:r>
              <a:endParaRPr lang="vi-VN" noProof="0" dirty="0">
                <a:latin typeface="Calibri"/>
                <a:ea typeface="Calibri"/>
                <a:cs typeface="Calibri"/>
              </a:endParaRPr>
            </a:p>
            <a:p>
              <a:pPr algn="r"/>
              <a:endParaRPr lang="vi-VN" noProof="0" dirty="0">
                <a:latin typeface="Calibri"/>
                <a:ea typeface="Calibri"/>
                <a:cs typeface="Calibri"/>
              </a:endParaRPr>
            </a:p>
          </p:txBody>
        </p:sp>
        <p:pic>
          <p:nvPicPr>
            <p:cNvPr id="10" name="Bildobjekt 3" descr="En bild som visar text, silhuett, natthimmel&#10;&#10;Automatiskt genererad beskrivning">
              <a:extLst>
                <a:ext uri="{FF2B5EF4-FFF2-40B4-BE49-F238E27FC236}">
                  <a16:creationId xmlns:a16="http://schemas.microsoft.com/office/drawing/2014/main" id="{39AD8368-351C-278E-F2D1-D10D319855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207" y="4278617"/>
              <a:ext cx="376574" cy="369332"/>
            </a:xfrm>
            <a:prstGeom prst="rect">
              <a:avLst/>
            </a:prstGeom>
          </p:spPr>
        </p:pic>
        <p:pic>
          <p:nvPicPr>
            <p:cNvPr id="11" name="Bildobjekt 5">
              <a:extLst>
                <a:ext uri="{FF2B5EF4-FFF2-40B4-BE49-F238E27FC236}">
                  <a16:creationId xmlns:a16="http://schemas.microsoft.com/office/drawing/2014/main" id="{348D804E-A782-7C3A-B564-5D0647E045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3398">
              <a:off x="506233" y="4795812"/>
              <a:ext cx="441999" cy="355178"/>
            </a:xfrm>
            <a:prstGeom prst="rect">
              <a:avLst/>
            </a:prstGeom>
          </p:spPr>
        </p:pic>
        <p:sp>
          <p:nvSpPr>
            <p:cNvPr id="12" name="TextBox 11">
              <a:extLst>
                <a:ext uri="{FF2B5EF4-FFF2-40B4-BE49-F238E27FC236}">
                  <a16:creationId xmlns:a16="http://schemas.microsoft.com/office/drawing/2014/main" id="{7CB7EEFC-CECD-5D8F-6047-3F2A91CE4185}"/>
                </a:ext>
              </a:extLst>
            </p:cNvPr>
            <p:cNvSpPr txBox="1"/>
            <p:nvPr/>
          </p:nvSpPr>
          <p:spPr>
            <a:xfrm>
              <a:off x="1212593" y="56816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noProof="0" dirty="0">
                  <a:latin typeface="Calibri"/>
                  <a:ea typeface="Calibri"/>
                  <a:cs typeface="Calibri"/>
                </a:rPr>
                <a:t>Giải thưởng giáo viên</a:t>
              </a:r>
            </a:p>
          </p:txBody>
        </p:sp>
      </p:grpSp>
    </p:spTree>
    <p:extLst>
      <p:ext uri="{BB962C8B-B14F-4D97-AF65-F5344CB8AC3E}">
        <p14:creationId xmlns:p14="http://schemas.microsoft.com/office/powerpoint/2010/main" val="384996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67027E-6CC3-4196-BCB0-0E365971D727}"/>
              </a:ext>
            </a:extLst>
          </p:cNvPr>
          <p:cNvGrpSpPr/>
          <p:nvPr/>
        </p:nvGrpSpPr>
        <p:grpSpPr>
          <a:xfrm>
            <a:off x="3291839" y="448575"/>
            <a:ext cx="7326045" cy="6132849"/>
            <a:chOff x="3186124" y="1001336"/>
            <a:chExt cx="3674607" cy="3256690"/>
          </a:xfrm>
        </p:grpSpPr>
        <p:pic>
          <p:nvPicPr>
            <p:cNvPr id="3" name="Picture 14">
              <a:extLst>
                <a:ext uri="{FF2B5EF4-FFF2-40B4-BE49-F238E27FC236}">
                  <a16:creationId xmlns:a16="http://schemas.microsoft.com/office/drawing/2014/main" id="{D10F9A67-BCC4-47C5-87D4-884E89DAC1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86124" y="1001336"/>
              <a:ext cx="3674607" cy="3256690"/>
            </a:xfrm>
            <a:prstGeom prst="rect">
              <a:avLst/>
            </a:prstGeom>
          </p:spPr>
        </p:pic>
        <p:sp>
          <p:nvSpPr>
            <p:cNvPr id="4" name="TextBox 37">
              <a:extLst>
                <a:ext uri="{FF2B5EF4-FFF2-40B4-BE49-F238E27FC236}">
                  <a16:creationId xmlns:a16="http://schemas.microsoft.com/office/drawing/2014/main" id="{5EF748AC-0019-4956-B823-B6203DF5BA49}"/>
                </a:ext>
              </a:extLst>
            </p:cNvPr>
            <p:cNvSpPr txBox="1"/>
            <p:nvPr/>
          </p:nvSpPr>
          <p:spPr>
            <a:xfrm>
              <a:off x="4035356" y="2629681"/>
              <a:ext cx="533433" cy="226088"/>
            </a:xfrm>
            <a:prstGeom prst="rect">
              <a:avLst/>
            </a:prstGeom>
            <a:noFill/>
          </p:spPr>
          <p:txBody>
            <a:bodyPr wrap="square" lIns="91440" tIns="45720" rIns="91440" bIns="45720" rtlCol="0" anchor="t">
              <a:spAutoFit/>
            </a:bodyPr>
            <a:lstStyle/>
            <a:p>
              <a:pPr algn="ctr">
                <a:lnSpc>
                  <a:spcPts val="1340"/>
                </a:lnSpc>
              </a:pPr>
              <a:r>
                <a:rPr lang="vi-VN" sz="1200" noProof="0" dirty="0">
                  <a:latin typeface="Calibri"/>
                  <a:cs typeface="Calibri"/>
                </a:rPr>
                <a:t>Trẻ em</a:t>
              </a:r>
            </a:p>
            <a:p>
              <a:pPr algn="ctr">
                <a:lnSpc>
                  <a:spcPts val="1340"/>
                </a:lnSpc>
              </a:pPr>
              <a:endParaRPr lang="vi-VN" sz="1200" noProof="0" dirty="0">
                <a:highlight>
                  <a:srgbClr val="FF00FF"/>
                </a:highlight>
                <a:latin typeface="Calibri"/>
                <a:ea typeface="Calibri"/>
                <a:cs typeface="Calibri"/>
              </a:endParaRPr>
            </a:p>
          </p:txBody>
        </p:sp>
        <p:sp>
          <p:nvSpPr>
            <p:cNvPr id="5" name="TextBox 38">
              <a:extLst>
                <a:ext uri="{FF2B5EF4-FFF2-40B4-BE49-F238E27FC236}">
                  <a16:creationId xmlns:a16="http://schemas.microsoft.com/office/drawing/2014/main" id="{ECAB8E5C-F24F-4993-9511-E63F2A925848}"/>
                </a:ext>
              </a:extLst>
            </p:cNvPr>
            <p:cNvSpPr txBox="1"/>
            <p:nvPr/>
          </p:nvSpPr>
          <p:spPr>
            <a:xfrm>
              <a:off x="4603405" y="2436292"/>
              <a:ext cx="886911" cy="580201"/>
            </a:xfrm>
            <a:prstGeom prst="rect">
              <a:avLst/>
            </a:prstGeom>
            <a:noFill/>
          </p:spPr>
          <p:txBody>
            <a:bodyPr wrap="square" lIns="91440" tIns="45720" rIns="91440" bIns="45720" rtlCol="0" anchor="t">
              <a:spAutoFit/>
            </a:bodyPr>
            <a:lstStyle/>
            <a:p>
              <a:pPr algn="ctr">
                <a:lnSpc>
                  <a:spcPts val="1340"/>
                </a:lnSpc>
              </a:pPr>
              <a:r>
                <a:rPr lang="vi-VN" sz="1200" noProof="0" dirty="0">
                  <a:latin typeface="Calibri"/>
                  <a:cs typeface="Calibri"/>
                </a:rPr>
                <a:t>Phụ huynh,</a:t>
              </a:r>
              <a:endParaRPr lang="vi-VN" sz="1200" dirty="0">
                <a:latin typeface="Calibri"/>
                <a:cs typeface="Calibri"/>
              </a:endParaRPr>
            </a:p>
            <a:p>
              <a:pPr algn="ctr">
                <a:lnSpc>
                  <a:spcPts val="1340"/>
                </a:lnSpc>
              </a:pPr>
              <a:r>
                <a:rPr lang="vi-VN" sz="1200" noProof="0" dirty="0">
                  <a:latin typeface="Calibri"/>
                  <a:cs typeface="Calibri"/>
                </a:rPr>
                <a:t>Hội đồng nhà</a:t>
              </a:r>
            </a:p>
            <a:p>
              <a:pPr algn="ctr">
                <a:lnSpc>
                  <a:spcPts val="1340"/>
                </a:lnSpc>
              </a:pPr>
              <a:r>
                <a:rPr lang="vi-VN" sz="1200" noProof="0" dirty="0">
                  <a:latin typeface="Calibri"/>
                  <a:cs typeface="Calibri"/>
                </a:rPr>
                <a:t> </a:t>
              </a:r>
              <a:r>
                <a:rPr lang="vi-VN" sz="1200" spc="-40" noProof="0" dirty="0">
                  <a:latin typeface="Calibri"/>
                  <a:cs typeface="Calibri"/>
                </a:rPr>
                <a:t>trường, </a:t>
              </a:r>
              <a:br>
                <a:rPr lang="vi-VN" sz="1200" spc="-40" noProof="0" dirty="0">
                  <a:latin typeface="Calibri"/>
                  <a:cs typeface="Calibri"/>
                </a:rPr>
              </a:br>
              <a:r>
                <a:rPr lang="vi-VN" sz="1200" spc="-40" noProof="0" dirty="0">
                  <a:latin typeface="Calibri"/>
                  <a:cs typeface="Calibri"/>
                </a:rPr>
                <a:t>Các nhà lãnh </a:t>
              </a:r>
              <a:br>
                <a:rPr lang="vi-VN" sz="1200" spc="-40" noProof="0" dirty="0">
                  <a:latin typeface="Calibri"/>
                  <a:cs typeface="Calibri"/>
                </a:rPr>
              </a:br>
              <a:r>
                <a:rPr lang="vi-VN" sz="1200" spc="-40" noProof="0" dirty="0">
                  <a:latin typeface="Calibri"/>
                  <a:cs typeface="Calibri"/>
                </a:rPr>
                <a:t>đạo đức tin</a:t>
              </a:r>
              <a:endParaRPr lang="vi-VN" sz="1200" spc="-40" noProof="0" dirty="0">
                <a:latin typeface="Calibri"/>
                <a:ea typeface="Calibri"/>
                <a:cs typeface="Calibri"/>
              </a:endParaRPr>
            </a:p>
            <a:p>
              <a:pPr algn="ctr">
                <a:lnSpc>
                  <a:spcPts val="1340"/>
                </a:lnSpc>
              </a:pPr>
              <a:endParaRPr lang="vi-VN" sz="1200" noProof="0" dirty="0">
                <a:highlight>
                  <a:srgbClr val="FF00FF"/>
                </a:highlight>
                <a:latin typeface="Calibri"/>
                <a:ea typeface="Calibri"/>
                <a:cs typeface="Calibri"/>
              </a:endParaRPr>
            </a:p>
          </p:txBody>
        </p:sp>
        <p:sp>
          <p:nvSpPr>
            <p:cNvPr id="6" name="TextBox 39">
              <a:extLst>
                <a:ext uri="{FF2B5EF4-FFF2-40B4-BE49-F238E27FC236}">
                  <a16:creationId xmlns:a16="http://schemas.microsoft.com/office/drawing/2014/main" id="{B04ADF60-B573-479B-BD2B-D7A16C8A89B6}"/>
                </a:ext>
              </a:extLst>
            </p:cNvPr>
            <p:cNvSpPr txBox="1"/>
            <p:nvPr/>
          </p:nvSpPr>
          <p:spPr>
            <a:xfrm>
              <a:off x="5415778" y="2557214"/>
              <a:ext cx="665873" cy="314616"/>
            </a:xfrm>
            <a:prstGeom prst="rect">
              <a:avLst/>
            </a:prstGeom>
            <a:noFill/>
          </p:spPr>
          <p:txBody>
            <a:bodyPr wrap="square" lIns="91440" tIns="45720" rIns="91440" bIns="45720" rtlCol="0" anchor="t">
              <a:spAutoFit/>
            </a:bodyPr>
            <a:lstStyle/>
            <a:p>
              <a:pPr algn="ctr">
                <a:lnSpc>
                  <a:spcPts val="1340"/>
                </a:lnSpc>
              </a:pPr>
              <a:r>
                <a:rPr lang="vi-VN" sz="1200" noProof="0" dirty="0">
                  <a:latin typeface="Calibri"/>
                  <a:cs typeface="Calibri"/>
                </a:rPr>
                <a:t>Hội đồng</a:t>
              </a:r>
              <a:endParaRPr lang="vi-VN" sz="1200" noProof="0" dirty="0">
                <a:latin typeface="Calibri"/>
                <a:ea typeface="Calibri"/>
                <a:cs typeface="Calibri"/>
              </a:endParaRPr>
            </a:p>
            <a:p>
              <a:pPr algn="ctr">
                <a:lnSpc>
                  <a:spcPts val="1340"/>
                </a:lnSpc>
              </a:pPr>
              <a:r>
                <a:rPr lang="vi-VN" sz="1200" noProof="0" dirty="0">
                  <a:latin typeface="Calibri"/>
                  <a:cs typeface="Calibri"/>
                </a:rPr>
                <a:t> liên tôn</a:t>
              </a:r>
            </a:p>
            <a:p>
              <a:pPr algn="ctr">
                <a:lnSpc>
                  <a:spcPts val="1340"/>
                </a:lnSpc>
              </a:pPr>
              <a:endParaRPr lang="vi-VN" sz="1200" noProof="0" dirty="0">
                <a:highlight>
                  <a:srgbClr val="FF00FF"/>
                </a:highlight>
                <a:latin typeface="Calibri"/>
                <a:ea typeface="Calibri"/>
                <a:cs typeface="Calibri"/>
              </a:endParaRPr>
            </a:p>
          </p:txBody>
        </p:sp>
        <p:sp>
          <p:nvSpPr>
            <p:cNvPr id="7" name="TextBox 40">
              <a:extLst>
                <a:ext uri="{FF2B5EF4-FFF2-40B4-BE49-F238E27FC236}">
                  <a16:creationId xmlns:a16="http://schemas.microsoft.com/office/drawing/2014/main" id="{DC580A42-8643-4F82-B775-8AEF29C632FA}"/>
                </a:ext>
              </a:extLst>
            </p:cNvPr>
            <p:cNvSpPr txBox="1"/>
            <p:nvPr/>
          </p:nvSpPr>
          <p:spPr>
            <a:xfrm>
              <a:off x="6021073" y="2432866"/>
              <a:ext cx="665873" cy="403144"/>
            </a:xfrm>
            <a:prstGeom prst="rect">
              <a:avLst/>
            </a:prstGeom>
            <a:noFill/>
          </p:spPr>
          <p:txBody>
            <a:bodyPr wrap="square" lIns="91440" tIns="45720" rIns="91440" bIns="45720" rtlCol="0" anchor="t">
              <a:spAutoFit/>
            </a:bodyPr>
            <a:lstStyle/>
            <a:p>
              <a:pPr algn="ctr">
                <a:lnSpc>
                  <a:spcPts val="1340"/>
                </a:lnSpc>
              </a:pPr>
              <a:r>
                <a:rPr lang="vi-VN" sz="1200" noProof="0" dirty="0">
                  <a:latin typeface="Calibri"/>
                  <a:cs typeface="Calibri"/>
                </a:rPr>
                <a:t>Người cực đoan </a:t>
              </a:r>
            </a:p>
            <a:p>
              <a:pPr algn="ctr">
                <a:lnSpc>
                  <a:spcPts val="1340"/>
                </a:lnSpc>
              </a:pPr>
              <a:r>
                <a:rPr lang="vi-VN" sz="1200" noProof="0" dirty="0">
                  <a:latin typeface="Calibri"/>
                  <a:cs typeface="Calibri"/>
                </a:rPr>
                <a:t>có ảnh </a:t>
              </a:r>
            </a:p>
            <a:p>
              <a:pPr algn="ctr">
                <a:lnSpc>
                  <a:spcPts val="1340"/>
                </a:lnSpc>
              </a:pPr>
              <a:r>
                <a:rPr lang="vi-VN" sz="1200" noProof="0" dirty="0">
                  <a:latin typeface="Calibri"/>
                  <a:cs typeface="Calibri"/>
                </a:rPr>
                <a:t>hưởng trên </a:t>
              </a:r>
            </a:p>
            <a:p>
              <a:pPr algn="ctr">
                <a:lnSpc>
                  <a:spcPts val="1340"/>
                </a:lnSpc>
              </a:pPr>
              <a:r>
                <a:rPr lang="vi-VN" sz="1200" noProof="0" dirty="0">
                  <a:latin typeface="Calibri"/>
                  <a:cs typeface="Calibri"/>
                </a:rPr>
                <a:t>mạng xã hội</a:t>
              </a:r>
              <a:endParaRPr lang="vi-VN" sz="1200" noProof="0" dirty="0">
                <a:latin typeface="Calibri"/>
                <a:ea typeface="Calibri"/>
                <a:cs typeface="Calibri"/>
              </a:endParaRPr>
            </a:p>
          </p:txBody>
        </p:sp>
      </p:grpSp>
      <p:sp>
        <p:nvSpPr>
          <p:cNvPr id="8" name="textruta 7">
            <a:extLst>
              <a:ext uri="{FF2B5EF4-FFF2-40B4-BE49-F238E27FC236}">
                <a16:creationId xmlns:a16="http://schemas.microsoft.com/office/drawing/2014/main" id="{67FAAFD2-A7DC-4856-9B15-EEF072E9B69F}"/>
              </a:ext>
            </a:extLst>
          </p:cNvPr>
          <p:cNvSpPr txBox="1"/>
          <p:nvPr/>
        </p:nvSpPr>
        <p:spPr>
          <a:xfrm>
            <a:off x="433657" y="4284157"/>
            <a:ext cx="2813591" cy="769441"/>
          </a:xfrm>
          <a:prstGeom prst="rect">
            <a:avLst/>
          </a:prstGeom>
          <a:noFill/>
        </p:spPr>
        <p:txBody>
          <a:bodyPr wrap="none" lIns="91440" tIns="45720" rIns="91440" bIns="45720" rtlCol="0" anchor="t">
            <a:spAutoFit/>
          </a:bodyPr>
          <a:lstStyle/>
          <a:p>
            <a:r>
              <a:rPr lang="vi-VN" sz="4400" b="1" noProof="0" dirty="0">
                <a:latin typeface="Calibri" panose="020F0502020204030204" pitchFamily="34" charset="0"/>
                <a:ea typeface="Calibri" panose="020F0502020204030204" pitchFamily="34" charset="0"/>
                <a:cs typeface="Calibri" panose="020F0502020204030204" pitchFamily="34" charset="0"/>
              </a:rPr>
              <a:t>Thông điệp</a:t>
            </a:r>
            <a:endParaRPr lang="vi-VN"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639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61375797-C8DD-45F4-BD11-4D64D14B7C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4766" y="614915"/>
            <a:ext cx="10331565" cy="5628169"/>
          </a:xfrm>
          <a:prstGeom prst="rect">
            <a:avLst/>
          </a:prstGeom>
        </p:spPr>
      </p:pic>
      <p:pic>
        <p:nvPicPr>
          <p:cNvPr id="10" name="Bildobjekt 9">
            <a:extLst>
              <a:ext uri="{FF2B5EF4-FFF2-40B4-BE49-F238E27FC236}">
                <a16:creationId xmlns:a16="http://schemas.microsoft.com/office/drawing/2014/main" id="{5D50CDDB-4733-4F95-85F7-F418B0F6A0A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23975" y="875262"/>
            <a:ext cx="1537805" cy="1985907"/>
          </a:xfrm>
          <a:prstGeom prst="rect">
            <a:avLst/>
          </a:prstGeom>
        </p:spPr>
      </p:pic>
      <p:sp>
        <p:nvSpPr>
          <p:cNvPr id="8" name="textruta 7">
            <a:extLst>
              <a:ext uri="{FF2B5EF4-FFF2-40B4-BE49-F238E27FC236}">
                <a16:creationId xmlns:a16="http://schemas.microsoft.com/office/drawing/2014/main" id="{4BA497BE-2CAF-4997-920F-D147C87EDB22}"/>
              </a:ext>
            </a:extLst>
          </p:cNvPr>
          <p:cNvSpPr txBox="1"/>
          <p:nvPr/>
        </p:nvSpPr>
        <p:spPr>
          <a:xfrm>
            <a:off x="1550066" y="2934454"/>
            <a:ext cx="1567609" cy="769441"/>
          </a:xfrm>
          <a:prstGeom prst="rect">
            <a:avLst/>
          </a:prstGeom>
          <a:noFill/>
        </p:spPr>
        <p:txBody>
          <a:bodyPr wrap="none" lIns="91440" tIns="45720" rIns="91440" bIns="45720" rtlCol="0" anchor="t">
            <a:spAutoFit/>
          </a:bodyPr>
          <a:lstStyle/>
          <a:p>
            <a:r>
              <a:rPr lang="vi-VN" sz="4400" b="1" noProof="0" dirty="0">
                <a:latin typeface="Calibri" panose="020F0502020204030204" pitchFamily="34" charset="0"/>
                <a:ea typeface="Calibri" panose="020F0502020204030204" pitchFamily="34" charset="0"/>
                <a:cs typeface="Calibri" panose="020F0502020204030204" pitchFamily="34" charset="0"/>
              </a:rPr>
              <a:t>Rủi ro</a:t>
            </a:r>
          </a:p>
        </p:txBody>
      </p:sp>
      <p:grpSp>
        <p:nvGrpSpPr>
          <p:cNvPr id="16" name="Group 15">
            <a:extLst>
              <a:ext uri="{FF2B5EF4-FFF2-40B4-BE49-F238E27FC236}">
                <a16:creationId xmlns:a16="http://schemas.microsoft.com/office/drawing/2014/main" id="{AEA0850F-2FB2-E113-9576-42E37944EA08}"/>
              </a:ext>
            </a:extLst>
          </p:cNvPr>
          <p:cNvGrpSpPr/>
          <p:nvPr/>
        </p:nvGrpSpPr>
        <p:grpSpPr>
          <a:xfrm>
            <a:off x="484778" y="4308202"/>
            <a:ext cx="3471015" cy="1793676"/>
            <a:chOff x="484778" y="4274336"/>
            <a:chExt cx="3471015" cy="1793676"/>
          </a:xfrm>
        </p:grpSpPr>
        <p:pic>
          <p:nvPicPr>
            <p:cNvPr id="4" name="Bildobjekt 12">
              <a:extLst>
                <a:ext uri="{FF2B5EF4-FFF2-40B4-BE49-F238E27FC236}">
                  <a16:creationId xmlns:a16="http://schemas.microsoft.com/office/drawing/2014/main" id="{1A85B61F-5129-F71E-8084-25C92A5D8A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895" y="5698680"/>
              <a:ext cx="321158" cy="369332"/>
            </a:xfrm>
            <a:prstGeom prst="rect">
              <a:avLst/>
            </a:prstGeom>
          </p:spPr>
        </p:pic>
        <p:pic>
          <p:nvPicPr>
            <p:cNvPr id="5" name="Bildobjekt 14">
              <a:extLst>
                <a:ext uri="{FF2B5EF4-FFF2-40B4-BE49-F238E27FC236}">
                  <a16:creationId xmlns:a16="http://schemas.microsoft.com/office/drawing/2014/main" id="{61DF132B-9201-E1A3-649A-410CA3D676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778" y="5270919"/>
              <a:ext cx="488494" cy="275763"/>
            </a:xfrm>
            <a:prstGeom prst="rect">
              <a:avLst/>
            </a:prstGeom>
          </p:spPr>
        </p:pic>
        <p:sp>
          <p:nvSpPr>
            <p:cNvPr id="6" name="textruta 15">
              <a:extLst>
                <a:ext uri="{FF2B5EF4-FFF2-40B4-BE49-F238E27FC236}">
                  <a16:creationId xmlns:a16="http://schemas.microsoft.com/office/drawing/2014/main" id="{6FFDB889-52D7-6691-7005-12156173C74F}"/>
                </a:ext>
              </a:extLst>
            </p:cNvPr>
            <p:cNvSpPr txBox="1"/>
            <p:nvPr/>
          </p:nvSpPr>
          <p:spPr>
            <a:xfrm>
              <a:off x="1157705" y="4274336"/>
              <a:ext cx="1321196" cy="369332"/>
            </a:xfrm>
            <a:prstGeom prst="rect">
              <a:avLst/>
            </a:prstGeom>
            <a:noFill/>
          </p:spPr>
          <p:txBody>
            <a:bodyPr wrap="none" lIns="91440" tIns="45720" rIns="91440" bIns="45720" rtlCol="0" anchor="t">
              <a:spAutoFit/>
            </a:bodyPr>
            <a:lstStyle/>
            <a:p>
              <a:r>
                <a:rPr lang="vi-VN" noProof="0" dirty="0">
                  <a:latin typeface="Calibri"/>
                  <a:ea typeface="Calibri"/>
                  <a:cs typeface="Calibri"/>
                </a:rPr>
                <a:t>Đội bóng đá</a:t>
              </a:r>
            </a:p>
          </p:txBody>
        </p:sp>
        <p:sp>
          <p:nvSpPr>
            <p:cNvPr id="7" name="textruta 16">
              <a:extLst>
                <a:ext uri="{FF2B5EF4-FFF2-40B4-BE49-F238E27FC236}">
                  <a16:creationId xmlns:a16="http://schemas.microsoft.com/office/drawing/2014/main" id="{FD5A4AC5-4ECA-26A0-3862-AE9048729BC7}"/>
                </a:ext>
              </a:extLst>
            </p:cNvPr>
            <p:cNvSpPr txBox="1"/>
            <p:nvPr/>
          </p:nvSpPr>
          <p:spPr>
            <a:xfrm>
              <a:off x="1140116" y="4742449"/>
              <a:ext cx="1707583" cy="369332"/>
            </a:xfrm>
            <a:prstGeom prst="rect">
              <a:avLst/>
            </a:prstGeom>
            <a:noFill/>
          </p:spPr>
          <p:txBody>
            <a:bodyPr wrap="none" lIns="91440" tIns="45720" rIns="91440" bIns="45720" rtlCol="0" anchor="t">
              <a:spAutoFit/>
            </a:bodyPr>
            <a:lstStyle/>
            <a:p>
              <a:r>
                <a:rPr lang="vi-VN" noProof="0" dirty="0">
                  <a:latin typeface="Calibri"/>
                  <a:ea typeface="Calibri"/>
                  <a:cs typeface="Calibri"/>
                </a:rPr>
                <a:t>Khảo sát bắt nạt</a:t>
              </a:r>
            </a:p>
          </p:txBody>
        </p:sp>
        <p:sp>
          <p:nvSpPr>
            <p:cNvPr id="11" name="textruta 17">
              <a:extLst>
                <a:ext uri="{FF2B5EF4-FFF2-40B4-BE49-F238E27FC236}">
                  <a16:creationId xmlns:a16="http://schemas.microsoft.com/office/drawing/2014/main" id="{1473F2A8-0DA8-BA62-5623-F7B7D17D4CAC}"/>
                </a:ext>
              </a:extLst>
            </p:cNvPr>
            <p:cNvSpPr txBox="1"/>
            <p:nvPr/>
          </p:nvSpPr>
          <p:spPr>
            <a:xfrm>
              <a:off x="1142763" y="5208946"/>
              <a:ext cx="1435652" cy="646331"/>
            </a:xfrm>
            <a:prstGeom prst="rect">
              <a:avLst/>
            </a:prstGeom>
            <a:noFill/>
          </p:spPr>
          <p:txBody>
            <a:bodyPr wrap="square" lIns="91440" tIns="45720" rIns="91440" bIns="45720" rtlCol="0" anchor="t">
              <a:spAutoFit/>
            </a:bodyPr>
            <a:lstStyle/>
            <a:p>
              <a:r>
                <a:rPr lang="vi-VN" noProof="0" dirty="0">
                  <a:latin typeface="Calibri"/>
                  <a:cs typeface="Calibri"/>
                </a:rPr>
                <a:t>Thuyết phục</a:t>
              </a:r>
              <a:endParaRPr lang="vi-VN" noProof="0" dirty="0">
                <a:latin typeface="Calibri"/>
                <a:ea typeface="Calibri"/>
                <a:cs typeface="Calibri"/>
              </a:endParaRPr>
            </a:p>
            <a:p>
              <a:pPr algn="r"/>
              <a:endParaRPr lang="vi-VN" noProof="0" dirty="0">
                <a:latin typeface="Calibri"/>
                <a:ea typeface="Calibri"/>
                <a:cs typeface="Calibri"/>
              </a:endParaRPr>
            </a:p>
          </p:txBody>
        </p:sp>
        <p:pic>
          <p:nvPicPr>
            <p:cNvPr id="12" name="Bildobjekt 3" descr="En bild som visar text, silhuett, natthimmel&#10;&#10;Automatiskt genererad beskrivning">
              <a:extLst>
                <a:ext uri="{FF2B5EF4-FFF2-40B4-BE49-F238E27FC236}">
                  <a16:creationId xmlns:a16="http://schemas.microsoft.com/office/drawing/2014/main" id="{F6FE4721-CB28-EBE4-5FB6-69440582F8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207" y="4278617"/>
              <a:ext cx="376574" cy="369332"/>
            </a:xfrm>
            <a:prstGeom prst="rect">
              <a:avLst/>
            </a:prstGeom>
          </p:spPr>
        </p:pic>
        <p:pic>
          <p:nvPicPr>
            <p:cNvPr id="13" name="Bildobjekt 5">
              <a:extLst>
                <a:ext uri="{FF2B5EF4-FFF2-40B4-BE49-F238E27FC236}">
                  <a16:creationId xmlns:a16="http://schemas.microsoft.com/office/drawing/2014/main" id="{1581277F-582B-EA43-ED3D-1C5EB49011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3398">
              <a:off x="506233" y="4795812"/>
              <a:ext cx="441999" cy="355178"/>
            </a:xfrm>
            <a:prstGeom prst="rect">
              <a:avLst/>
            </a:prstGeom>
          </p:spPr>
        </p:pic>
        <p:sp>
          <p:nvSpPr>
            <p:cNvPr id="14" name="TextBox 13">
              <a:extLst>
                <a:ext uri="{FF2B5EF4-FFF2-40B4-BE49-F238E27FC236}">
                  <a16:creationId xmlns:a16="http://schemas.microsoft.com/office/drawing/2014/main" id="{5AD4D9BA-964E-F746-3437-135D24318C0A}"/>
                </a:ext>
              </a:extLst>
            </p:cNvPr>
            <p:cNvSpPr txBox="1"/>
            <p:nvPr/>
          </p:nvSpPr>
          <p:spPr>
            <a:xfrm>
              <a:off x="1212593" y="56816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noProof="0" dirty="0">
                  <a:latin typeface="Calibri"/>
                  <a:ea typeface="Calibri"/>
                  <a:cs typeface="Calibri"/>
                </a:rPr>
                <a:t>Giải thưởng giáo viên</a:t>
              </a:r>
            </a:p>
          </p:txBody>
        </p:sp>
      </p:grpSp>
    </p:spTree>
    <p:extLst>
      <p:ext uri="{BB962C8B-B14F-4D97-AF65-F5344CB8AC3E}">
        <p14:creationId xmlns:p14="http://schemas.microsoft.com/office/powerpoint/2010/main" val="1813048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F4AAD6A0-A2D1-4CA9-A406-E6E9CB5D67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50398" y="667718"/>
            <a:ext cx="9135330" cy="6030794"/>
          </a:xfrm>
          <a:prstGeom prst="rect">
            <a:avLst/>
          </a:prstGeom>
        </p:spPr>
      </p:pic>
      <p:pic>
        <p:nvPicPr>
          <p:cNvPr id="5" name="Picture 16" descr="A white board with black lines&#10;&#10;AI-generated content may be incorrect.">
            <a:extLst>
              <a:ext uri="{FF2B5EF4-FFF2-40B4-BE49-F238E27FC236}">
                <a16:creationId xmlns:a16="http://schemas.microsoft.com/office/drawing/2014/main" id="{8C2A275C-F133-4F4F-BB9A-87B2D8971BAC}"/>
              </a:ext>
            </a:extLst>
          </p:cNvPr>
          <p:cNvPicPr>
            <a:picLocks noChangeAspect="1"/>
          </p:cNvPicPr>
          <p:nvPr/>
        </p:nvPicPr>
        <p:blipFill>
          <a:blip r:embed="rId4"/>
          <a:srcRect/>
          <a:stretch/>
        </p:blipFill>
        <p:spPr>
          <a:xfrm>
            <a:off x="555717" y="5132297"/>
            <a:ext cx="1871554" cy="1243514"/>
          </a:xfrm>
          <a:prstGeom prst="rect">
            <a:avLst/>
          </a:prstGeom>
        </p:spPr>
      </p:pic>
      <p:pic>
        <p:nvPicPr>
          <p:cNvPr id="6" name="Picture 6">
            <a:extLst>
              <a:ext uri="{FF2B5EF4-FFF2-40B4-BE49-F238E27FC236}">
                <a16:creationId xmlns:a16="http://schemas.microsoft.com/office/drawing/2014/main" id="{C58EA4CC-7D1C-423A-8F92-0FA1F7F9396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5507" y="633723"/>
            <a:ext cx="2389608" cy="1613153"/>
          </a:xfrm>
          <a:prstGeom prst="rect">
            <a:avLst/>
          </a:prstGeom>
        </p:spPr>
      </p:pic>
      <p:pic>
        <p:nvPicPr>
          <p:cNvPr id="7" name="Picture 4">
            <a:extLst>
              <a:ext uri="{FF2B5EF4-FFF2-40B4-BE49-F238E27FC236}">
                <a16:creationId xmlns:a16="http://schemas.microsoft.com/office/drawing/2014/main" id="{CEE4738A-7FEF-4E7D-9F0E-E436FDB0CBE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2967" y="2383777"/>
            <a:ext cx="2654689" cy="2460314"/>
          </a:xfrm>
          <a:prstGeom prst="rect">
            <a:avLst/>
          </a:prstGeom>
        </p:spPr>
      </p:pic>
      <p:pic>
        <p:nvPicPr>
          <p:cNvPr id="8" name="Picture 35" descr="A black line on a white background&#10;&#10;AI-generated content may be incorrect.">
            <a:extLst>
              <a:ext uri="{FF2B5EF4-FFF2-40B4-BE49-F238E27FC236}">
                <a16:creationId xmlns:a16="http://schemas.microsoft.com/office/drawing/2014/main" id="{B0B8AE28-6C3D-45D5-930A-0DA1C3CC842B}"/>
              </a:ext>
            </a:extLst>
          </p:cNvPr>
          <p:cNvPicPr>
            <a:picLocks noChangeAspect="1"/>
          </p:cNvPicPr>
          <p:nvPr/>
        </p:nvPicPr>
        <p:blipFill>
          <a:blip r:embed="rId7"/>
          <a:srcRect/>
          <a:stretch/>
        </p:blipFill>
        <p:spPr>
          <a:xfrm>
            <a:off x="7633963" y="769587"/>
            <a:ext cx="1835513" cy="1304923"/>
          </a:xfrm>
          <a:prstGeom prst="rect">
            <a:avLst/>
          </a:prstGeom>
        </p:spPr>
      </p:pic>
      <p:pic>
        <p:nvPicPr>
          <p:cNvPr id="9" name="Picture 14">
            <a:extLst>
              <a:ext uri="{FF2B5EF4-FFF2-40B4-BE49-F238E27FC236}">
                <a16:creationId xmlns:a16="http://schemas.microsoft.com/office/drawing/2014/main" id="{AD0B4C45-6066-4F6F-8456-44ACB20C442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61650" y="1712052"/>
            <a:ext cx="2936763" cy="2460315"/>
          </a:xfrm>
          <a:prstGeom prst="rect">
            <a:avLst/>
          </a:prstGeom>
        </p:spPr>
      </p:pic>
      <p:pic>
        <p:nvPicPr>
          <p:cNvPr id="10" name="Picture 45">
            <a:extLst>
              <a:ext uri="{FF2B5EF4-FFF2-40B4-BE49-F238E27FC236}">
                <a16:creationId xmlns:a16="http://schemas.microsoft.com/office/drawing/2014/main" id="{6335786D-41B1-414D-9E0E-6874B22E1B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466325" y="4610512"/>
            <a:ext cx="1480814" cy="1997324"/>
          </a:xfrm>
          <a:prstGeom prst="rect">
            <a:avLst/>
          </a:prstGeom>
        </p:spPr>
      </p:pic>
      <p:sp>
        <p:nvSpPr>
          <p:cNvPr id="11" name="TextBox 4">
            <a:extLst>
              <a:ext uri="{FF2B5EF4-FFF2-40B4-BE49-F238E27FC236}">
                <a16:creationId xmlns:a16="http://schemas.microsoft.com/office/drawing/2014/main" id="{E7C9A1A0-B789-4BB1-BF7D-1B2D3E0987E0}"/>
              </a:ext>
            </a:extLst>
          </p:cNvPr>
          <p:cNvSpPr txBox="1"/>
          <p:nvPr/>
        </p:nvSpPr>
        <p:spPr>
          <a:xfrm>
            <a:off x="2658020" y="431782"/>
            <a:ext cx="5237943" cy="1200329"/>
          </a:xfrm>
          <a:custGeom>
            <a:avLst/>
            <a:gdLst>
              <a:gd name="connsiteX0" fmla="*/ 0 w 5237943"/>
              <a:gd name="connsiteY0" fmla="*/ 0 h 1200329"/>
              <a:gd name="connsiteX1" fmla="*/ 759502 w 5237943"/>
              <a:gd name="connsiteY1" fmla="*/ 0 h 1200329"/>
              <a:gd name="connsiteX2" fmla="*/ 1519003 w 5237943"/>
              <a:gd name="connsiteY2" fmla="*/ 0 h 1200329"/>
              <a:gd name="connsiteX3" fmla="*/ 2016608 w 5237943"/>
              <a:gd name="connsiteY3" fmla="*/ 0 h 1200329"/>
              <a:gd name="connsiteX4" fmla="*/ 2776110 w 5237943"/>
              <a:gd name="connsiteY4" fmla="*/ 0 h 1200329"/>
              <a:gd name="connsiteX5" fmla="*/ 3326094 w 5237943"/>
              <a:gd name="connsiteY5" fmla="*/ 0 h 1200329"/>
              <a:gd name="connsiteX6" fmla="*/ 3876078 w 5237943"/>
              <a:gd name="connsiteY6" fmla="*/ 0 h 1200329"/>
              <a:gd name="connsiteX7" fmla="*/ 4530821 w 5237943"/>
              <a:gd name="connsiteY7" fmla="*/ 0 h 1200329"/>
              <a:gd name="connsiteX8" fmla="*/ 5237943 w 5237943"/>
              <a:gd name="connsiteY8" fmla="*/ 0 h 1200329"/>
              <a:gd name="connsiteX9" fmla="*/ 5237943 w 5237943"/>
              <a:gd name="connsiteY9" fmla="*/ 564155 h 1200329"/>
              <a:gd name="connsiteX10" fmla="*/ 5237943 w 5237943"/>
              <a:gd name="connsiteY10" fmla="*/ 1200329 h 1200329"/>
              <a:gd name="connsiteX11" fmla="*/ 4530821 w 5237943"/>
              <a:gd name="connsiteY11" fmla="*/ 1200329 h 1200329"/>
              <a:gd name="connsiteX12" fmla="*/ 3876078 w 5237943"/>
              <a:gd name="connsiteY12" fmla="*/ 1200329 h 1200329"/>
              <a:gd name="connsiteX13" fmla="*/ 3168956 w 5237943"/>
              <a:gd name="connsiteY13" fmla="*/ 1200329 h 1200329"/>
              <a:gd name="connsiteX14" fmla="*/ 2671351 w 5237943"/>
              <a:gd name="connsiteY14" fmla="*/ 1200329 h 1200329"/>
              <a:gd name="connsiteX15" fmla="*/ 2016608 w 5237943"/>
              <a:gd name="connsiteY15" fmla="*/ 1200329 h 1200329"/>
              <a:gd name="connsiteX16" fmla="*/ 1466624 w 5237943"/>
              <a:gd name="connsiteY16" fmla="*/ 1200329 h 1200329"/>
              <a:gd name="connsiteX17" fmla="*/ 759502 w 5237943"/>
              <a:gd name="connsiteY17" fmla="*/ 1200329 h 1200329"/>
              <a:gd name="connsiteX18" fmla="*/ 0 w 5237943"/>
              <a:gd name="connsiteY18" fmla="*/ 1200329 h 1200329"/>
              <a:gd name="connsiteX19" fmla="*/ 0 w 5237943"/>
              <a:gd name="connsiteY19" fmla="*/ 588161 h 1200329"/>
              <a:gd name="connsiteX20" fmla="*/ 0 w 5237943"/>
              <a:gd name="connsiteY20"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37943" h="1200329" extrusionOk="0">
                <a:moveTo>
                  <a:pt x="0" y="0"/>
                </a:moveTo>
                <a:cubicBezTo>
                  <a:pt x="291851" y="11870"/>
                  <a:pt x="416994" y="32689"/>
                  <a:pt x="759502" y="0"/>
                </a:cubicBezTo>
                <a:cubicBezTo>
                  <a:pt x="1102010" y="-32689"/>
                  <a:pt x="1140798" y="1844"/>
                  <a:pt x="1519003" y="0"/>
                </a:cubicBezTo>
                <a:cubicBezTo>
                  <a:pt x="1897208" y="-1844"/>
                  <a:pt x="1794134" y="-23143"/>
                  <a:pt x="2016608" y="0"/>
                </a:cubicBezTo>
                <a:cubicBezTo>
                  <a:pt x="2239082" y="23143"/>
                  <a:pt x="2552696" y="18557"/>
                  <a:pt x="2776110" y="0"/>
                </a:cubicBezTo>
                <a:cubicBezTo>
                  <a:pt x="2999524" y="-18557"/>
                  <a:pt x="3210936" y="25406"/>
                  <a:pt x="3326094" y="0"/>
                </a:cubicBezTo>
                <a:cubicBezTo>
                  <a:pt x="3441252" y="-25406"/>
                  <a:pt x="3657977" y="-11974"/>
                  <a:pt x="3876078" y="0"/>
                </a:cubicBezTo>
                <a:cubicBezTo>
                  <a:pt x="4094179" y="11974"/>
                  <a:pt x="4306585" y="26739"/>
                  <a:pt x="4530821" y="0"/>
                </a:cubicBezTo>
                <a:cubicBezTo>
                  <a:pt x="4755057" y="-26739"/>
                  <a:pt x="5028551" y="-30335"/>
                  <a:pt x="5237943" y="0"/>
                </a:cubicBezTo>
                <a:cubicBezTo>
                  <a:pt x="5229024" y="261226"/>
                  <a:pt x="5217477" y="337129"/>
                  <a:pt x="5237943" y="564155"/>
                </a:cubicBezTo>
                <a:cubicBezTo>
                  <a:pt x="5258409" y="791181"/>
                  <a:pt x="5230648" y="1042971"/>
                  <a:pt x="5237943" y="1200329"/>
                </a:cubicBezTo>
                <a:cubicBezTo>
                  <a:pt x="4927716" y="1191219"/>
                  <a:pt x="4729693" y="1186201"/>
                  <a:pt x="4530821" y="1200329"/>
                </a:cubicBezTo>
                <a:cubicBezTo>
                  <a:pt x="4331949" y="1214457"/>
                  <a:pt x="4094326" y="1208294"/>
                  <a:pt x="3876078" y="1200329"/>
                </a:cubicBezTo>
                <a:cubicBezTo>
                  <a:pt x="3657830" y="1192364"/>
                  <a:pt x="3471559" y="1165963"/>
                  <a:pt x="3168956" y="1200329"/>
                </a:cubicBezTo>
                <a:cubicBezTo>
                  <a:pt x="2866353" y="1234695"/>
                  <a:pt x="2905172" y="1193693"/>
                  <a:pt x="2671351" y="1200329"/>
                </a:cubicBezTo>
                <a:cubicBezTo>
                  <a:pt x="2437530" y="1206965"/>
                  <a:pt x="2162759" y="1176097"/>
                  <a:pt x="2016608" y="1200329"/>
                </a:cubicBezTo>
                <a:cubicBezTo>
                  <a:pt x="1870457" y="1224561"/>
                  <a:pt x="1587703" y="1199794"/>
                  <a:pt x="1466624" y="1200329"/>
                </a:cubicBezTo>
                <a:cubicBezTo>
                  <a:pt x="1345545" y="1200864"/>
                  <a:pt x="920191" y="1199809"/>
                  <a:pt x="759502" y="1200329"/>
                </a:cubicBezTo>
                <a:cubicBezTo>
                  <a:pt x="598813" y="1200849"/>
                  <a:pt x="281695" y="1169034"/>
                  <a:pt x="0" y="1200329"/>
                </a:cubicBezTo>
                <a:cubicBezTo>
                  <a:pt x="-5523" y="971739"/>
                  <a:pt x="28124" y="753821"/>
                  <a:pt x="0" y="588161"/>
                </a:cubicBezTo>
                <a:cubicBezTo>
                  <a:pt x="-28124" y="422501"/>
                  <a:pt x="898" y="178127"/>
                  <a:pt x="0" y="0"/>
                </a:cubicBezTo>
                <a:close/>
              </a:path>
            </a:pathLst>
          </a:custGeom>
          <a:noFill/>
          <a:ln>
            <a:noFill/>
            <a:extLst>
              <a:ext uri="{C807C97D-BFC1-408E-A445-0C87EB9F89A2}">
                <ask:lineSketchStyleProps xmlns:ask="http://schemas.microsoft.com/office/drawing/2018/sketchyshapes" sd="1725446443">
                  <a:prstGeom prst="rect">
                    <a:avLst/>
                  </a:prstGeom>
                  <ask:type>
                    <ask:lineSketchFreehand/>
                  </ask:type>
                </ask:lineSketchStyleProps>
              </a:ext>
            </a:extLst>
          </a:ln>
        </p:spPr>
        <p:txBody>
          <a:bodyPr wrap="square" lIns="91440" tIns="45720" rIns="91440" bIns="45720" rtlCol="0" anchor="t">
            <a:spAutoFit/>
          </a:bodyPr>
          <a:lstStyle/>
          <a:p>
            <a:pPr algn="ctr"/>
            <a:r>
              <a:rPr lang="vi-VN" sz="3600" b="1" noProof="0" dirty="0">
                <a:latin typeface="Calibri" panose="020F0502020204030204" pitchFamily="34" charset="0"/>
                <a:ea typeface="Calibri" panose="020F0502020204030204" pitchFamily="34" charset="0"/>
                <a:cs typeface="Calibri" panose="020F0502020204030204" pitchFamily="34" charset="0"/>
              </a:rPr>
              <a:t>Hành trình thay đổi </a:t>
            </a:r>
            <a:br>
              <a:rPr lang="vi-VN" sz="3600" b="1" noProof="0" dirty="0">
                <a:latin typeface="Calibri" panose="020F0502020204030204" pitchFamily="34" charset="0"/>
                <a:ea typeface="Calibri" panose="020F0502020204030204" pitchFamily="34" charset="0"/>
                <a:cs typeface="Calibri" panose="020F0502020204030204" pitchFamily="34" charset="0"/>
              </a:rPr>
            </a:br>
            <a:r>
              <a:rPr lang="vi-VN" sz="3600" b="1" noProof="0" dirty="0">
                <a:latin typeface="Calibri" panose="020F0502020204030204" pitchFamily="34" charset="0"/>
                <a:ea typeface="Calibri" panose="020F0502020204030204" pitchFamily="34" charset="0"/>
                <a:cs typeface="Calibri" panose="020F0502020204030204" pitchFamily="34" charset="0"/>
              </a:rPr>
              <a:t>của chúng ta</a:t>
            </a:r>
          </a:p>
        </p:txBody>
      </p:sp>
      <p:sp>
        <p:nvSpPr>
          <p:cNvPr id="12" name="textruta 11">
            <a:extLst>
              <a:ext uri="{FF2B5EF4-FFF2-40B4-BE49-F238E27FC236}">
                <a16:creationId xmlns:a16="http://schemas.microsoft.com/office/drawing/2014/main" id="{7F156579-3274-4727-A789-F6B4D8C8D68B}"/>
              </a:ext>
            </a:extLst>
          </p:cNvPr>
          <p:cNvSpPr txBox="1"/>
          <p:nvPr/>
        </p:nvSpPr>
        <p:spPr>
          <a:xfrm>
            <a:off x="986355" y="4548960"/>
            <a:ext cx="1008609" cy="430887"/>
          </a:xfrm>
          <a:prstGeom prst="rect">
            <a:avLst/>
          </a:prstGeom>
          <a:noFill/>
        </p:spPr>
        <p:txBody>
          <a:bodyPr wrap="none" lIns="91440" tIns="45720" rIns="91440" bIns="45720" rtlCol="0" anchor="t">
            <a:spAutoFit/>
          </a:bodyPr>
          <a:lstStyle/>
          <a:p>
            <a:r>
              <a:rPr lang="vi-VN" sz="2200" b="1" noProof="0" dirty="0">
                <a:latin typeface="Calibri" panose="020F0502020204030204" pitchFamily="34" charset="0"/>
                <a:ea typeface="Calibri" panose="020F0502020204030204" pitchFamily="34" charset="0"/>
                <a:cs typeface="Calibri" panose="020F0502020204030204" pitchFamily="34" charset="0"/>
              </a:rPr>
              <a:t>Vấn đề</a:t>
            </a:r>
          </a:p>
        </p:txBody>
      </p:sp>
      <p:sp>
        <p:nvSpPr>
          <p:cNvPr id="13" name="textruta 12">
            <a:extLst>
              <a:ext uri="{FF2B5EF4-FFF2-40B4-BE49-F238E27FC236}">
                <a16:creationId xmlns:a16="http://schemas.microsoft.com/office/drawing/2014/main" id="{7478BC2B-B27F-456E-919F-FA49B5C17BF0}"/>
              </a:ext>
            </a:extLst>
          </p:cNvPr>
          <p:cNvSpPr txBox="1"/>
          <p:nvPr/>
        </p:nvSpPr>
        <p:spPr>
          <a:xfrm>
            <a:off x="9853817" y="2490850"/>
            <a:ext cx="1225015" cy="430887"/>
          </a:xfrm>
          <a:prstGeom prst="rect">
            <a:avLst/>
          </a:prstGeom>
          <a:noFill/>
        </p:spPr>
        <p:txBody>
          <a:bodyPr wrap="none" lIns="91440" tIns="45720" rIns="91440" bIns="45720" rtlCol="0" anchor="t">
            <a:spAutoFit/>
          </a:bodyPr>
          <a:lstStyle/>
          <a:p>
            <a:r>
              <a:rPr lang="vi-VN" sz="2200" b="1" noProof="0" dirty="0">
                <a:latin typeface="Calibri" panose="020F0502020204030204" pitchFamily="34" charset="0"/>
                <a:ea typeface="Calibri" panose="020F0502020204030204" pitchFamily="34" charset="0"/>
                <a:cs typeface="Calibri" panose="020F0502020204030204" pitchFamily="34" charset="0"/>
              </a:rPr>
              <a:t>Mục tiêu</a:t>
            </a:r>
          </a:p>
        </p:txBody>
      </p:sp>
      <p:sp>
        <p:nvSpPr>
          <p:cNvPr id="14" name="textruta 13">
            <a:extLst>
              <a:ext uri="{FF2B5EF4-FFF2-40B4-BE49-F238E27FC236}">
                <a16:creationId xmlns:a16="http://schemas.microsoft.com/office/drawing/2014/main" id="{28591C03-7EAF-45C2-B26E-CD81CCFE2CE7}"/>
              </a:ext>
            </a:extLst>
          </p:cNvPr>
          <p:cNvSpPr txBox="1"/>
          <p:nvPr/>
        </p:nvSpPr>
        <p:spPr>
          <a:xfrm>
            <a:off x="10911040" y="4601864"/>
            <a:ext cx="876907" cy="430887"/>
          </a:xfrm>
          <a:prstGeom prst="rect">
            <a:avLst/>
          </a:prstGeom>
          <a:noFill/>
        </p:spPr>
        <p:txBody>
          <a:bodyPr wrap="none" lIns="91440" tIns="45720" rIns="91440" bIns="45720" rtlCol="0" anchor="t">
            <a:spAutoFit/>
          </a:bodyPr>
          <a:lstStyle/>
          <a:p>
            <a:r>
              <a:rPr lang="vi-VN" sz="2200" b="1" noProof="0" dirty="0">
                <a:latin typeface="Calibri" panose="020F0502020204030204" pitchFamily="34" charset="0"/>
                <a:ea typeface="Calibri" panose="020F0502020204030204" pitchFamily="34" charset="0"/>
                <a:cs typeface="Calibri" panose="020F0502020204030204" pitchFamily="34" charset="0"/>
              </a:rPr>
              <a:t>Rủi ro</a:t>
            </a:r>
          </a:p>
        </p:txBody>
      </p:sp>
      <p:sp>
        <p:nvSpPr>
          <p:cNvPr id="15" name="textruta 14">
            <a:extLst>
              <a:ext uri="{FF2B5EF4-FFF2-40B4-BE49-F238E27FC236}">
                <a16:creationId xmlns:a16="http://schemas.microsoft.com/office/drawing/2014/main" id="{82D67C5E-B36F-4B77-883C-66E824E40A88}"/>
              </a:ext>
            </a:extLst>
          </p:cNvPr>
          <p:cNvSpPr txBox="1"/>
          <p:nvPr/>
        </p:nvSpPr>
        <p:spPr>
          <a:xfrm>
            <a:off x="3311991" y="4458920"/>
            <a:ext cx="1544590" cy="430887"/>
          </a:xfrm>
          <a:prstGeom prst="rect">
            <a:avLst/>
          </a:prstGeom>
          <a:noFill/>
        </p:spPr>
        <p:txBody>
          <a:bodyPr wrap="none" lIns="91440" tIns="45720" rIns="91440" bIns="45720" rtlCol="0" anchor="t">
            <a:spAutoFit/>
          </a:bodyPr>
          <a:lstStyle/>
          <a:p>
            <a:r>
              <a:rPr lang="vi-VN" sz="2200" b="1" noProof="0" dirty="0">
                <a:latin typeface="Calibri" panose="020F0502020204030204" pitchFamily="34" charset="0"/>
                <a:ea typeface="Calibri" panose="020F0502020204030204" pitchFamily="34" charset="0"/>
                <a:cs typeface="Calibri" panose="020F0502020204030204" pitchFamily="34" charset="0"/>
              </a:rPr>
              <a:t>Chiến thuật</a:t>
            </a:r>
          </a:p>
        </p:txBody>
      </p:sp>
      <p:sp>
        <p:nvSpPr>
          <p:cNvPr id="16" name="textruta 15">
            <a:extLst>
              <a:ext uri="{FF2B5EF4-FFF2-40B4-BE49-F238E27FC236}">
                <a16:creationId xmlns:a16="http://schemas.microsoft.com/office/drawing/2014/main" id="{F98ACBCC-476F-4F07-9B28-A2041ED26E11}"/>
              </a:ext>
            </a:extLst>
          </p:cNvPr>
          <p:cNvSpPr txBox="1"/>
          <p:nvPr/>
        </p:nvSpPr>
        <p:spPr>
          <a:xfrm>
            <a:off x="5549405" y="4458919"/>
            <a:ext cx="822661" cy="430887"/>
          </a:xfrm>
          <a:prstGeom prst="rect">
            <a:avLst/>
          </a:prstGeom>
          <a:noFill/>
        </p:spPr>
        <p:txBody>
          <a:bodyPr wrap="none" lIns="91440" tIns="45720" rIns="91440" bIns="45720" rtlCol="0" anchor="t">
            <a:spAutoFit/>
          </a:bodyPr>
          <a:lstStyle/>
          <a:p>
            <a:r>
              <a:rPr lang="vi-VN" sz="2200" b="1" noProof="0" dirty="0">
                <a:latin typeface="Calibri" panose="020F0502020204030204" pitchFamily="34" charset="0"/>
                <a:ea typeface="Calibri" panose="020F0502020204030204" pitchFamily="34" charset="0"/>
                <a:cs typeface="Calibri" panose="020F0502020204030204" pitchFamily="34" charset="0"/>
              </a:rPr>
              <a:t>Bước</a:t>
            </a:r>
          </a:p>
        </p:txBody>
      </p:sp>
      <p:sp>
        <p:nvSpPr>
          <p:cNvPr id="17" name="textruta 16">
            <a:extLst>
              <a:ext uri="{FF2B5EF4-FFF2-40B4-BE49-F238E27FC236}">
                <a16:creationId xmlns:a16="http://schemas.microsoft.com/office/drawing/2014/main" id="{4FA86196-4995-4B6B-87EF-8CB0542D125A}"/>
              </a:ext>
            </a:extLst>
          </p:cNvPr>
          <p:cNvSpPr txBox="1"/>
          <p:nvPr/>
        </p:nvSpPr>
        <p:spPr>
          <a:xfrm>
            <a:off x="2738512" y="3133095"/>
            <a:ext cx="1263487" cy="430887"/>
          </a:xfrm>
          <a:prstGeom prst="rect">
            <a:avLst/>
          </a:prstGeom>
          <a:noFill/>
        </p:spPr>
        <p:txBody>
          <a:bodyPr wrap="none" lIns="91440" tIns="45720" rIns="91440" bIns="45720" rtlCol="0" anchor="t">
            <a:spAutoFit/>
          </a:bodyPr>
          <a:lstStyle/>
          <a:p>
            <a:r>
              <a:rPr lang="vi-VN" sz="2200" b="1" noProof="0" dirty="0">
                <a:latin typeface="Calibri" panose="020F0502020204030204" pitchFamily="34" charset="0"/>
                <a:ea typeface="Calibri" panose="020F0502020204030204" pitchFamily="34" charset="0"/>
                <a:cs typeface="Calibri" panose="020F0502020204030204" pitchFamily="34" charset="0"/>
              </a:rPr>
              <a:t>Tin nhắn </a:t>
            </a:r>
          </a:p>
        </p:txBody>
      </p:sp>
      <p:sp>
        <p:nvSpPr>
          <p:cNvPr id="18" name="textruta 17">
            <a:extLst>
              <a:ext uri="{FF2B5EF4-FFF2-40B4-BE49-F238E27FC236}">
                <a16:creationId xmlns:a16="http://schemas.microsoft.com/office/drawing/2014/main" id="{62286048-881D-4622-B95A-9D08A93F589D}"/>
              </a:ext>
            </a:extLst>
          </p:cNvPr>
          <p:cNvSpPr txBox="1"/>
          <p:nvPr/>
        </p:nvSpPr>
        <p:spPr>
          <a:xfrm>
            <a:off x="1003352" y="1249734"/>
            <a:ext cx="1281569" cy="769441"/>
          </a:xfrm>
          <a:prstGeom prst="rect">
            <a:avLst/>
          </a:prstGeom>
          <a:noFill/>
        </p:spPr>
        <p:txBody>
          <a:bodyPr wrap="none" lIns="91440" tIns="45720" rIns="91440" bIns="45720" rtlCol="0" anchor="t">
            <a:spAutoFit/>
          </a:bodyPr>
          <a:lstStyle/>
          <a:p>
            <a:pPr algn="ctr"/>
            <a:r>
              <a:rPr lang="vi-VN" sz="2200" b="1" noProof="0" dirty="0">
                <a:latin typeface="Calibri" panose="020F0502020204030204" pitchFamily="34" charset="0"/>
                <a:ea typeface="Calibri" panose="020F0502020204030204" pitchFamily="34" charset="0"/>
                <a:cs typeface="Calibri" panose="020F0502020204030204" pitchFamily="34" charset="0"/>
              </a:rPr>
              <a:t>Chúng ta </a:t>
            </a:r>
            <a:br>
              <a:rPr lang="vi-VN" sz="2200" b="1" noProof="0" dirty="0">
                <a:latin typeface="Calibri" panose="020F0502020204030204" pitchFamily="34" charset="0"/>
                <a:ea typeface="Calibri" panose="020F0502020204030204" pitchFamily="34" charset="0"/>
                <a:cs typeface="Calibri" panose="020F0502020204030204" pitchFamily="34" charset="0"/>
              </a:rPr>
            </a:br>
            <a:r>
              <a:rPr lang="vi-VN" sz="2200" b="1" noProof="0" dirty="0">
                <a:latin typeface="Calibri" panose="020F0502020204030204" pitchFamily="34" charset="0"/>
                <a:ea typeface="Calibri" panose="020F0502020204030204" pitchFamily="34" charset="0"/>
                <a:cs typeface="Calibri" panose="020F0502020204030204" pitchFamily="34" charset="0"/>
              </a:rPr>
              <a:t>là ai?</a:t>
            </a:r>
          </a:p>
        </p:txBody>
      </p:sp>
      <p:sp>
        <p:nvSpPr>
          <p:cNvPr id="19" name="textruta 18">
            <a:extLst>
              <a:ext uri="{FF2B5EF4-FFF2-40B4-BE49-F238E27FC236}">
                <a16:creationId xmlns:a16="http://schemas.microsoft.com/office/drawing/2014/main" id="{5A431B2F-6638-46A3-BB33-00AE970D1B98}"/>
              </a:ext>
            </a:extLst>
          </p:cNvPr>
          <p:cNvSpPr txBox="1"/>
          <p:nvPr/>
        </p:nvSpPr>
        <p:spPr>
          <a:xfrm>
            <a:off x="10861579" y="2014611"/>
            <a:ext cx="1160574" cy="276999"/>
          </a:xfrm>
          <a:prstGeom prst="rect">
            <a:avLst/>
          </a:prstGeom>
          <a:noFill/>
        </p:spPr>
        <p:txBody>
          <a:bodyPr wrap="none" lIns="91440" tIns="45720" rIns="91440" bIns="45720" rtlCol="0" anchor="t">
            <a:spAutoFit/>
          </a:bodyPr>
          <a:lstStyle/>
          <a:p>
            <a:r>
              <a:rPr lang="vi-VN" sz="1200" b="1" spc="-40" noProof="0" dirty="0">
                <a:latin typeface="Calibri" panose="020F0502020204030204" pitchFamily="34" charset="0"/>
                <a:ea typeface="Calibri" panose="020F0502020204030204" pitchFamily="34" charset="0"/>
                <a:cs typeface="Calibri" panose="020F0502020204030204" pitchFamily="34" charset="0"/>
              </a:rPr>
              <a:t>Khung thời gian </a:t>
            </a:r>
            <a:endParaRPr lang="vi-VN" sz="1200" spc="-40"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0090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843DAAF-5995-EA4A-B387-C311B64507C2}"/>
              </a:ext>
            </a:extLst>
          </p:cNvPr>
          <p:cNvSpPr/>
          <p:nvPr/>
        </p:nvSpPr>
        <p:spPr>
          <a:xfrm>
            <a:off x="1160661" y="863543"/>
            <a:ext cx="9870678" cy="769441"/>
          </a:xfrm>
          <a:prstGeom prst="rect">
            <a:avLst/>
          </a:prstGeom>
        </p:spPr>
        <p:txBody>
          <a:bodyPr wrap="square" lIns="91440" tIns="45720" rIns="91440" bIns="45720" anchor="t">
            <a:spAutoFit/>
          </a:bodyPr>
          <a:lstStyle/>
          <a:p>
            <a:r>
              <a:rPr lang="vi-VN" sz="4400" b="1" noProof="0" dirty="0">
                <a:latin typeface="Calibri" panose="020F0502020204030204" pitchFamily="34" charset="0"/>
                <a:ea typeface="Calibri" panose="020F0502020204030204" pitchFamily="34" charset="0"/>
                <a:cs typeface="Calibri" panose="020F0502020204030204" pitchFamily="34" charset="0"/>
              </a:rPr>
              <a:t>10 bước cho cuộc hành trình</a:t>
            </a:r>
          </a:p>
        </p:txBody>
      </p:sp>
      <p:sp>
        <p:nvSpPr>
          <p:cNvPr id="2" name="Rektangel 1">
            <a:extLst>
              <a:ext uri="{FF2B5EF4-FFF2-40B4-BE49-F238E27FC236}">
                <a16:creationId xmlns:a16="http://schemas.microsoft.com/office/drawing/2014/main" id="{EDA9347D-5F30-B94F-BCD4-3E059F06E4B3}"/>
              </a:ext>
            </a:extLst>
          </p:cNvPr>
          <p:cNvSpPr/>
          <p:nvPr/>
        </p:nvSpPr>
        <p:spPr>
          <a:xfrm>
            <a:off x="6422929" y="1980108"/>
            <a:ext cx="4774158" cy="3539430"/>
          </a:xfrm>
          <a:prstGeom prst="rect">
            <a:avLst/>
          </a:prstGeom>
        </p:spPr>
        <p:txBody>
          <a:bodyPr wrap="square" lIns="91440" tIns="45720" rIns="91440" bIns="45720" anchor="t">
            <a:spAutoFit/>
          </a:bodyPr>
          <a:lstStyle/>
          <a:p>
            <a:pPr lvl="0"/>
            <a:r>
              <a:rPr lang="vi-VN" sz="3200" noProof="0" dirty="0">
                <a:latin typeface="Calibri" panose="020F0502020204030204" pitchFamily="34" charset="0"/>
                <a:ea typeface="Calibri" panose="020F0502020204030204" pitchFamily="34" charset="0"/>
                <a:cs typeface="Calibri" panose="020F0502020204030204" pitchFamily="34" charset="0"/>
              </a:rPr>
              <a:t>6.    Những người liên quan</a:t>
            </a:r>
            <a:endParaRPr lang="vi-VN" sz="3200" noProof="0" dirty="0">
              <a:highlight>
                <a:srgbClr val="FF00FF"/>
              </a:highlight>
              <a:latin typeface="Calibri" panose="020F0502020204030204" pitchFamily="34" charset="0"/>
              <a:ea typeface="Calibri" panose="020F0502020204030204" pitchFamily="34" charset="0"/>
              <a:cs typeface="Calibri" panose="020F0502020204030204" pitchFamily="34" charset="0"/>
            </a:endParaRPr>
          </a:p>
          <a:p>
            <a:pPr marL="742950" indent="-742950">
              <a:buAutoNum type="arabicPeriod" startAt="7"/>
            </a:pPr>
            <a:r>
              <a:rPr lang="vi-VN" sz="3200" noProof="0" dirty="0">
                <a:latin typeface="Calibri" panose="020F0502020204030204" pitchFamily="34" charset="0"/>
                <a:ea typeface="Calibri" panose="020F0502020204030204" pitchFamily="34" charset="0"/>
                <a:cs typeface="Calibri" panose="020F0502020204030204" pitchFamily="34" charset="0"/>
              </a:rPr>
              <a:t>Chiến thuật và các hoạt động</a:t>
            </a:r>
            <a:endParaRPr lang="vi-VN" sz="3200" noProof="0" dirty="0">
              <a:highlight>
                <a:srgbClr val="FF00FF"/>
              </a:highlight>
              <a:latin typeface="Calibri" panose="020F0502020204030204" pitchFamily="34" charset="0"/>
              <a:ea typeface="Calibri" panose="020F0502020204030204" pitchFamily="34" charset="0"/>
              <a:cs typeface="Calibri" panose="020F0502020204030204" pitchFamily="34" charset="0"/>
            </a:endParaRPr>
          </a:p>
          <a:p>
            <a:r>
              <a:rPr lang="vi-VN" sz="3200" noProof="0" dirty="0">
                <a:latin typeface="Calibri" panose="020F0502020204030204" pitchFamily="34" charset="0"/>
                <a:ea typeface="Calibri" panose="020F0502020204030204" pitchFamily="34" charset="0"/>
                <a:cs typeface="Calibri" panose="020F0502020204030204" pitchFamily="34" charset="0"/>
              </a:rPr>
              <a:t>8.    Thông điệp</a:t>
            </a:r>
          </a:p>
          <a:p>
            <a:pPr marL="514350" lvl="0" indent="-514350">
              <a:buAutoNum type="arabicPeriod" startAt="9"/>
            </a:pPr>
            <a:r>
              <a:rPr lang="vi-VN" sz="3200" dirty="0">
                <a:latin typeface="Calibri" panose="020F0502020204030204" pitchFamily="34" charset="0"/>
                <a:ea typeface="Calibri" panose="020F0502020204030204" pitchFamily="34" charset="0"/>
                <a:cs typeface="Calibri" panose="020F0502020204030204" pitchFamily="34" charset="0"/>
              </a:rPr>
              <a:t>  Bước</a:t>
            </a:r>
            <a:endParaRPr lang="vi-VN" sz="3200" noProof="0" dirty="0">
              <a:latin typeface="Calibri" panose="020F0502020204030204" pitchFamily="34" charset="0"/>
              <a:ea typeface="Calibri" panose="020F0502020204030204" pitchFamily="34" charset="0"/>
              <a:cs typeface="Calibri" panose="020F0502020204030204" pitchFamily="34" charset="0"/>
            </a:endParaRPr>
          </a:p>
          <a:p>
            <a:pPr marL="514350" lvl="0" indent="-514350">
              <a:buAutoNum type="arabicPeriod" startAt="9"/>
            </a:pPr>
            <a:r>
              <a:rPr lang="vi-VN" sz="3200" dirty="0">
                <a:latin typeface="Calibri" panose="020F0502020204030204" pitchFamily="34" charset="0"/>
                <a:ea typeface="Calibri" panose="020F0502020204030204" pitchFamily="34" charset="0"/>
                <a:cs typeface="Calibri" panose="020F0502020204030204" pitchFamily="34" charset="0"/>
              </a:rPr>
              <a:t>  Rủi </a:t>
            </a:r>
            <a:r>
              <a:rPr lang="vi-VN" sz="3200" noProof="0" dirty="0">
                <a:latin typeface="Calibri" panose="020F0502020204030204" pitchFamily="34" charset="0"/>
                <a:ea typeface="Calibri" panose="020F0502020204030204" pitchFamily="34" charset="0"/>
                <a:cs typeface="Calibri" panose="020F0502020204030204" pitchFamily="34" charset="0"/>
              </a:rPr>
              <a:t>ro</a:t>
            </a:r>
          </a:p>
          <a:p>
            <a:pPr lvl="0"/>
            <a:endParaRPr lang="vi-VN" sz="32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8" name="Rektangel 7">
            <a:extLst>
              <a:ext uri="{FF2B5EF4-FFF2-40B4-BE49-F238E27FC236}">
                <a16:creationId xmlns:a16="http://schemas.microsoft.com/office/drawing/2014/main" id="{F5D66EC9-7762-3B7F-AFDC-9C299A2D1B1A}"/>
              </a:ext>
            </a:extLst>
          </p:cNvPr>
          <p:cNvSpPr/>
          <p:nvPr/>
        </p:nvSpPr>
        <p:spPr>
          <a:xfrm>
            <a:off x="1160661" y="1980108"/>
            <a:ext cx="4608411" cy="4031873"/>
          </a:xfrm>
          <a:prstGeom prst="rect">
            <a:avLst/>
          </a:prstGeom>
        </p:spPr>
        <p:txBody>
          <a:bodyPr wrap="square" lIns="91440" tIns="45720" rIns="91440" bIns="45720" anchor="t">
            <a:spAutoFit/>
          </a:bodyPr>
          <a:lstStyle/>
          <a:p>
            <a:pPr marL="742950" indent="-742950">
              <a:buFont typeface="+mj-lt"/>
              <a:buAutoNum type="arabicPeriod"/>
            </a:pPr>
            <a:r>
              <a:rPr lang="vi-VN" sz="3200" noProof="0" dirty="0">
                <a:latin typeface="Calibri" panose="020F0502020204030204" pitchFamily="34" charset="0"/>
                <a:ea typeface="Calibri" panose="020F0502020204030204" pitchFamily="34" charset="0"/>
                <a:cs typeface="Calibri" panose="020F0502020204030204" pitchFamily="34" charset="0"/>
              </a:rPr>
              <a:t>Những người tạo ra sự thay đổi</a:t>
            </a:r>
          </a:p>
          <a:p>
            <a:pPr marL="742950" indent="-742950">
              <a:buFont typeface="+mj-lt"/>
              <a:buAutoNum type="arabicPeriod"/>
            </a:pPr>
            <a:r>
              <a:rPr lang="vi-VN" sz="3200" noProof="0" dirty="0">
                <a:latin typeface="Calibri" panose="020F0502020204030204" pitchFamily="34" charset="0"/>
                <a:ea typeface="Calibri" panose="020F0502020204030204" pitchFamily="34" charset="0"/>
                <a:cs typeface="Calibri" panose="020F0502020204030204" pitchFamily="34" charset="0"/>
              </a:rPr>
              <a:t>Vấn đề chính</a:t>
            </a:r>
          </a:p>
          <a:p>
            <a:pPr marL="742950" indent="-742950">
              <a:buFont typeface="+mj-lt"/>
              <a:buAutoNum type="arabicPeriod"/>
            </a:pPr>
            <a:r>
              <a:rPr lang="vi-VN" sz="3200" noProof="0" dirty="0">
                <a:latin typeface="Calibri" panose="020F0502020204030204" pitchFamily="34" charset="0"/>
                <a:ea typeface="Calibri" panose="020F0502020204030204" pitchFamily="34" charset="0"/>
                <a:cs typeface="Calibri" panose="020F0502020204030204" pitchFamily="34" charset="0"/>
              </a:rPr>
              <a:t>Thái độ, hành vi và luật có vấn đề</a:t>
            </a:r>
          </a:p>
          <a:p>
            <a:pPr marL="742950" indent="-742950">
              <a:buFont typeface="+mj-lt"/>
              <a:buAutoNum type="arabicPeriod"/>
            </a:pPr>
            <a:r>
              <a:rPr lang="vi-VN" sz="3200" noProof="0" dirty="0">
                <a:latin typeface="Calibri" panose="020F0502020204030204" pitchFamily="34" charset="0"/>
                <a:ea typeface="Calibri" panose="020F0502020204030204" pitchFamily="34" charset="0"/>
                <a:cs typeface="Calibri" panose="020F0502020204030204" pitchFamily="34" charset="0"/>
              </a:rPr>
              <a:t>Mục tiêu</a:t>
            </a:r>
          </a:p>
          <a:p>
            <a:pPr marL="742950" indent="-742950">
              <a:buFont typeface="+mj-lt"/>
              <a:buAutoNum type="arabicPeriod"/>
            </a:pPr>
            <a:r>
              <a:rPr lang="vi-VN" sz="3200" noProof="0" dirty="0">
                <a:latin typeface="Calibri" panose="020F0502020204030204" pitchFamily="34" charset="0"/>
                <a:ea typeface="Calibri" panose="020F0502020204030204" pitchFamily="34" charset="0"/>
                <a:cs typeface="Calibri" panose="020F0502020204030204" pitchFamily="34" charset="0"/>
              </a:rPr>
              <a:t>Thái độ, hành vi và luật mong muốn</a:t>
            </a:r>
          </a:p>
        </p:txBody>
      </p:sp>
    </p:spTree>
    <p:extLst>
      <p:ext uri="{BB962C8B-B14F-4D97-AF65-F5344CB8AC3E}">
        <p14:creationId xmlns:p14="http://schemas.microsoft.com/office/powerpoint/2010/main" val="23076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9AE47591-DC97-C243-A05F-3C1C0C635106}"/>
              </a:ext>
            </a:extLst>
          </p:cNvPr>
          <p:cNvSpPr txBox="1"/>
          <p:nvPr/>
        </p:nvSpPr>
        <p:spPr>
          <a:xfrm>
            <a:off x="216976" y="800556"/>
            <a:ext cx="12192000" cy="3139321"/>
          </a:xfrm>
          <a:prstGeom prst="rect">
            <a:avLst/>
          </a:prstGeom>
          <a:noFill/>
        </p:spPr>
        <p:txBody>
          <a:bodyPr wrap="square" rtlCol="0">
            <a:spAutoFit/>
          </a:bodyPr>
          <a:lstStyle/>
          <a:p>
            <a:pPr algn="ctr">
              <a:lnSpc>
                <a:spcPct val="150000"/>
              </a:lnSpc>
            </a:pPr>
            <a:endParaRPr lang="vi-VN" sz="3600" spc="600" noProof="0" dirty="0">
              <a:solidFill>
                <a:schemeClr val="bg1"/>
              </a:solidFill>
              <a:latin typeface="Calibri" panose="020F0502020204030204" pitchFamily="34" charset="0"/>
            </a:endParaRPr>
          </a:p>
          <a:p>
            <a:pPr algn="ctr"/>
            <a:r>
              <a:rPr lang="vi-VN" sz="4400" b="1" noProof="0" dirty="0">
                <a:solidFill>
                  <a:schemeClr val="bg1"/>
                </a:solidFill>
                <a:latin typeface="Calibri" panose="020F0502020204030204" pitchFamily="34" charset="0"/>
              </a:rPr>
              <a:t>Tốt lắm và chào mừng bạn trở lại!</a:t>
            </a:r>
          </a:p>
          <a:p>
            <a:pPr algn="ctr"/>
            <a:endParaRPr lang="vi-VN" sz="2800" noProof="0" dirty="0">
              <a:solidFill>
                <a:schemeClr val="bg1"/>
              </a:solidFill>
              <a:latin typeface="Calibri" panose="020F0502020204030204" pitchFamily="34" charset="0"/>
            </a:endParaRPr>
          </a:p>
          <a:p>
            <a:pPr algn="ctr"/>
            <a:r>
              <a:rPr lang="vi-VN" sz="3600" noProof="0" dirty="0">
                <a:solidFill>
                  <a:schemeClr val="bg1"/>
                </a:solidFill>
                <a:latin typeface="Calibri" panose="020F0502020204030204" pitchFamily="34" charset="0"/>
              </a:rPr>
              <a:t>Chuyên đề kế tiếp: </a:t>
            </a:r>
            <a:br>
              <a:rPr lang="vi-VN" sz="3600" noProof="0" dirty="0">
                <a:solidFill>
                  <a:schemeClr val="bg1"/>
                </a:solidFill>
                <a:latin typeface="Calibri" panose="020F0502020204030204" pitchFamily="34" charset="0"/>
              </a:rPr>
            </a:br>
            <a:r>
              <a:rPr lang="vi-VN" sz="3600" noProof="0" dirty="0">
                <a:solidFill>
                  <a:schemeClr val="bg1"/>
                </a:solidFill>
                <a:latin typeface="Calibri" panose="020F0502020204030204" pitchFamily="34" charset="0"/>
              </a:rPr>
              <a:t>Hành trình thay đổi của chúng ta (tiếp theo)</a:t>
            </a:r>
          </a:p>
        </p:txBody>
      </p:sp>
      <p:pic>
        <p:nvPicPr>
          <p:cNvPr id="8" name="Bildobjekt 7">
            <a:extLst>
              <a:ext uri="{FF2B5EF4-FFF2-40B4-BE49-F238E27FC236}">
                <a16:creationId xmlns:a16="http://schemas.microsoft.com/office/drawing/2014/main" id="{9A626504-2761-3B46-BE8C-1F80E761B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481" y="4261653"/>
            <a:ext cx="1777037" cy="1795170"/>
          </a:xfrm>
          <a:prstGeom prst="rect">
            <a:avLst/>
          </a:prstGeom>
        </p:spPr>
      </p:pic>
    </p:spTree>
    <p:extLst>
      <p:ext uri="{BB962C8B-B14F-4D97-AF65-F5344CB8AC3E}">
        <p14:creationId xmlns:p14="http://schemas.microsoft.com/office/powerpoint/2010/main" val="386570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68527" y="1610290"/>
            <a:ext cx="8010208" cy="2000548"/>
          </a:xfrm>
          <a:prstGeom prst="rect">
            <a:avLst/>
          </a:prstGeom>
        </p:spPr>
        <p:txBody>
          <a:bodyPr wrap="square">
            <a:spAutoFit/>
          </a:bodyPr>
          <a:lstStyle/>
          <a:p>
            <a:r>
              <a:rPr lang="vi-VN" sz="4400" b="1" noProof="0" dirty="0">
                <a:latin typeface="Calibri" panose="020F0502020204030204" pitchFamily="34" charset="0"/>
              </a:rPr>
              <a:t>Kế hoạch hành động là gì </a:t>
            </a:r>
          </a:p>
          <a:p>
            <a:r>
              <a:rPr lang="vi-VN" sz="4400" b="1" noProof="0" dirty="0">
                <a:latin typeface="Calibri" panose="020F0502020204030204" pitchFamily="34" charset="0"/>
              </a:rPr>
              <a:t>và tại sao nó lại quan trọng? </a:t>
            </a:r>
            <a:br>
              <a:rPr lang="vi-VN" sz="3600" noProof="0" dirty="0">
                <a:latin typeface="Calibri" panose="020F0502020204030204" pitchFamily="34" charset="0"/>
              </a:rPr>
            </a:br>
            <a:endParaRPr lang="vi-VN" sz="3600" noProof="0" dirty="0">
              <a:latin typeface="Calibri" panose="020F0502020204030204" pitchFamily="34" charset="0"/>
            </a:endParaRPr>
          </a:p>
        </p:txBody>
      </p:sp>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6">
            <a:extLst>
              <a:ext uri="{FF2B5EF4-FFF2-40B4-BE49-F238E27FC236}">
                <a16:creationId xmlns:a16="http://schemas.microsoft.com/office/drawing/2014/main" id="{48595788-6A45-4925-8611-C862922F36BA}"/>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4" name="Picture 10">
            <a:extLst>
              <a:ext uri="{FF2B5EF4-FFF2-40B4-BE49-F238E27FC236}">
                <a16:creationId xmlns:a16="http://schemas.microsoft.com/office/drawing/2014/main" id="{29897BA5-FB62-4C0F-8ED2-A7EEF8685B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60739">
            <a:off x="1937396" y="4193394"/>
            <a:ext cx="1024455" cy="1125949"/>
          </a:xfrm>
          <a:prstGeom prst="rect">
            <a:avLst/>
          </a:prstGeom>
        </p:spPr>
      </p:pic>
    </p:spTree>
    <p:extLst>
      <p:ext uri="{BB962C8B-B14F-4D97-AF65-F5344CB8AC3E}">
        <p14:creationId xmlns:p14="http://schemas.microsoft.com/office/powerpoint/2010/main" val="326745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6">
            <a:extLst>
              <a:ext uri="{FF2B5EF4-FFF2-40B4-BE49-F238E27FC236}">
                <a16:creationId xmlns:a16="http://schemas.microsoft.com/office/drawing/2014/main" id="{23F693DD-0C6C-4085-8ABA-5E63784B3493}"/>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5" name="Picture 10">
            <a:extLst>
              <a:ext uri="{FF2B5EF4-FFF2-40B4-BE49-F238E27FC236}">
                <a16:creationId xmlns:a16="http://schemas.microsoft.com/office/drawing/2014/main" id="{BD339418-CBCC-4E27-A1F3-1738E31CC0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60739">
            <a:off x="1937396" y="4193394"/>
            <a:ext cx="1024455" cy="1125949"/>
          </a:xfrm>
          <a:prstGeom prst="rect">
            <a:avLst/>
          </a:prstGeom>
        </p:spPr>
      </p:pic>
      <p:sp>
        <p:nvSpPr>
          <p:cNvPr id="7" name="Rektangel 6">
            <a:extLst>
              <a:ext uri="{FF2B5EF4-FFF2-40B4-BE49-F238E27FC236}">
                <a16:creationId xmlns:a16="http://schemas.microsoft.com/office/drawing/2014/main" id="{985EA869-30C4-4313-9187-2B546A55DF90}"/>
              </a:ext>
            </a:extLst>
          </p:cNvPr>
          <p:cNvSpPr/>
          <p:nvPr/>
        </p:nvSpPr>
        <p:spPr>
          <a:xfrm>
            <a:off x="1168527" y="1610290"/>
            <a:ext cx="8010208" cy="2000548"/>
          </a:xfrm>
          <a:prstGeom prst="rect">
            <a:avLst/>
          </a:prstGeom>
        </p:spPr>
        <p:txBody>
          <a:bodyPr wrap="square">
            <a:spAutoFit/>
          </a:bodyPr>
          <a:lstStyle/>
          <a:p>
            <a:r>
              <a:rPr lang="vi-VN" sz="4400" b="1" noProof="0" dirty="0">
                <a:latin typeface="Calibri" panose="020F0502020204030204" pitchFamily="34" charset="0"/>
              </a:rPr>
              <a:t>Hành trình thay đổi </a:t>
            </a:r>
          </a:p>
          <a:p>
            <a:r>
              <a:rPr lang="vi-VN" sz="4400" b="1" noProof="0" dirty="0">
                <a:latin typeface="Calibri" panose="020F0502020204030204" pitchFamily="34" charset="0"/>
              </a:rPr>
              <a:t>của chúng ta</a:t>
            </a:r>
            <a:br>
              <a:rPr lang="vi-VN" sz="3600" noProof="0" dirty="0">
                <a:latin typeface="Calibri" panose="020F0502020204030204" pitchFamily="34" charset="0"/>
              </a:rPr>
            </a:br>
            <a:endParaRPr lang="vi-VN" sz="3600" noProof="0" dirty="0">
              <a:latin typeface="Calibri" panose="020F0502020204030204" pitchFamily="34" charset="0"/>
            </a:endParaRPr>
          </a:p>
        </p:txBody>
      </p:sp>
    </p:spTree>
    <p:extLst>
      <p:ext uri="{BB962C8B-B14F-4D97-AF65-F5344CB8AC3E}">
        <p14:creationId xmlns:p14="http://schemas.microsoft.com/office/powerpoint/2010/main" val="87241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057785F-A8C4-4DEC-BC9D-43EF591E3707}"/>
              </a:ext>
            </a:extLst>
          </p:cNvPr>
          <p:cNvPicPr>
            <a:picLocks noChangeAspect="1"/>
          </p:cNvPicPr>
          <p:nvPr/>
        </p:nvPicPr>
        <p:blipFill>
          <a:blip r:embed="rId3"/>
          <a:stretch>
            <a:fillRect/>
          </a:stretch>
        </p:blipFill>
        <p:spPr>
          <a:xfrm>
            <a:off x="1263193" y="895657"/>
            <a:ext cx="9159274" cy="4804220"/>
          </a:xfrm>
          <a:prstGeom prst="rect">
            <a:avLst/>
          </a:prstGeom>
        </p:spPr>
      </p:pic>
      <p:sp>
        <p:nvSpPr>
          <p:cNvPr id="5" name="Rektangel 4">
            <a:extLst>
              <a:ext uri="{FF2B5EF4-FFF2-40B4-BE49-F238E27FC236}">
                <a16:creationId xmlns:a16="http://schemas.microsoft.com/office/drawing/2014/main" id="{FFF8C60E-5A3C-44E1-9142-E8F6EAC4FE33}"/>
              </a:ext>
            </a:extLst>
          </p:cNvPr>
          <p:cNvSpPr/>
          <p:nvPr/>
        </p:nvSpPr>
        <p:spPr>
          <a:xfrm>
            <a:off x="1168527" y="1610290"/>
            <a:ext cx="8010208" cy="769441"/>
          </a:xfrm>
          <a:prstGeom prst="rect">
            <a:avLst/>
          </a:prstGeom>
        </p:spPr>
        <p:txBody>
          <a:bodyPr wrap="square">
            <a:spAutoFit/>
          </a:bodyPr>
          <a:lstStyle/>
          <a:p>
            <a:r>
              <a:rPr lang="vi-VN" sz="4400" b="1" noProof="0" dirty="0">
                <a:latin typeface="Calibri" panose="020F0502020204030204" pitchFamily="34" charset="0"/>
              </a:rPr>
              <a:t>Chúng ta là ai? </a:t>
            </a:r>
            <a:endParaRPr lang="vi-VN" sz="3600" noProof="0" dirty="0">
              <a:latin typeface="Calibri" panose="020F0502020204030204" pitchFamily="34" charset="0"/>
            </a:endParaRPr>
          </a:p>
        </p:txBody>
      </p:sp>
      <p:pic>
        <p:nvPicPr>
          <p:cNvPr id="11" name="Bildobjekt 10" descr="En bild som visar text&#10;&#10;Automatiskt genererad beskrivning">
            <a:extLst>
              <a:ext uri="{FF2B5EF4-FFF2-40B4-BE49-F238E27FC236}">
                <a16:creationId xmlns:a16="http://schemas.microsoft.com/office/drawing/2014/main" id="{58294393-1D0B-44FD-AE7E-B69B31346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527" y="2824569"/>
            <a:ext cx="2906299" cy="1967204"/>
          </a:xfrm>
          <a:prstGeom prst="rect">
            <a:avLst/>
          </a:prstGeom>
        </p:spPr>
      </p:pic>
    </p:spTree>
    <p:extLst>
      <p:ext uri="{BB962C8B-B14F-4D97-AF65-F5344CB8AC3E}">
        <p14:creationId xmlns:p14="http://schemas.microsoft.com/office/powerpoint/2010/main" val="104277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C16B708-0D52-4E66-8F51-EFF043DC9E9F}"/>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32F899BD-AC51-43E6-B550-47E5FE57E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527" y="2824569"/>
            <a:ext cx="2906299" cy="1967204"/>
          </a:xfrm>
          <a:prstGeom prst="rect">
            <a:avLst/>
          </a:prstGeom>
        </p:spPr>
      </p:pic>
      <p:sp>
        <p:nvSpPr>
          <p:cNvPr id="6" name="textruta 5">
            <a:extLst>
              <a:ext uri="{FF2B5EF4-FFF2-40B4-BE49-F238E27FC236}">
                <a16:creationId xmlns:a16="http://schemas.microsoft.com/office/drawing/2014/main" id="{3681609B-429F-4D80-94B1-3BAF5E6B0C33}"/>
              </a:ext>
            </a:extLst>
          </p:cNvPr>
          <p:cNvSpPr txBox="1"/>
          <p:nvPr/>
        </p:nvSpPr>
        <p:spPr>
          <a:xfrm>
            <a:off x="1833560" y="3531972"/>
            <a:ext cx="173352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vi-VN" sz="2000" noProof="0" dirty="0">
                <a:latin typeface="Calibri"/>
                <a:cs typeface="Calibri"/>
              </a:rPr>
              <a:t>Những người bạn liên tôn trẻ tuổi</a:t>
            </a:r>
          </a:p>
        </p:txBody>
      </p:sp>
      <p:sp>
        <p:nvSpPr>
          <p:cNvPr id="10" name="Rektangel 9">
            <a:extLst>
              <a:ext uri="{FF2B5EF4-FFF2-40B4-BE49-F238E27FC236}">
                <a16:creationId xmlns:a16="http://schemas.microsoft.com/office/drawing/2014/main" id="{2D10309C-8F39-471B-A07B-25460819447C}"/>
              </a:ext>
            </a:extLst>
          </p:cNvPr>
          <p:cNvSpPr/>
          <p:nvPr/>
        </p:nvSpPr>
        <p:spPr>
          <a:xfrm>
            <a:off x="1168527" y="1610290"/>
            <a:ext cx="8010208" cy="769441"/>
          </a:xfrm>
          <a:prstGeom prst="rect">
            <a:avLst/>
          </a:prstGeom>
        </p:spPr>
        <p:txBody>
          <a:bodyPr wrap="square">
            <a:spAutoFit/>
          </a:bodyPr>
          <a:lstStyle/>
          <a:p>
            <a:r>
              <a:rPr lang="vi-VN" sz="4400" b="1" noProof="0" dirty="0">
                <a:latin typeface="Calibri" panose="020F0502020204030204" pitchFamily="34" charset="0"/>
              </a:rPr>
              <a:t>Chúng ta là ai? </a:t>
            </a:r>
            <a:endParaRPr lang="vi-VN" sz="3600" noProof="0" dirty="0">
              <a:latin typeface="Calibri" panose="020F0502020204030204" pitchFamily="34" charset="0"/>
            </a:endParaRPr>
          </a:p>
        </p:txBody>
      </p:sp>
    </p:spTree>
    <p:extLst>
      <p:ext uri="{BB962C8B-B14F-4D97-AF65-F5344CB8AC3E}">
        <p14:creationId xmlns:p14="http://schemas.microsoft.com/office/powerpoint/2010/main" val="256477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4">
            <a:extLst>
              <a:ext uri="{FF2B5EF4-FFF2-40B4-BE49-F238E27FC236}">
                <a16:creationId xmlns:a16="http://schemas.microsoft.com/office/drawing/2014/main" id="{08993E0A-6A66-4F5A-AFBD-120A1D784117}"/>
              </a:ext>
            </a:extLst>
          </p:cNvPr>
          <p:cNvPicPr>
            <a:picLocks noChangeAspect="1"/>
          </p:cNvPicPr>
          <p:nvPr/>
        </p:nvPicPr>
        <p:blipFill>
          <a:blip r:embed="rId3"/>
          <a:stretch>
            <a:fillRect/>
          </a:stretch>
        </p:blipFill>
        <p:spPr>
          <a:xfrm>
            <a:off x="4114149" y="977640"/>
            <a:ext cx="7173793" cy="4902720"/>
          </a:xfrm>
          <a:prstGeom prst="rect">
            <a:avLst/>
          </a:prstGeom>
        </p:spPr>
      </p:pic>
      <p:pic>
        <p:nvPicPr>
          <p:cNvPr id="12" name="Picture 21">
            <a:extLst>
              <a:ext uri="{FF2B5EF4-FFF2-40B4-BE49-F238E27FC236}">
                <a16:creationId xmlns:a16="http://schemas.microsoft.com/office/drawing/2014/main" id="{6D0F7504-F721-4EF9-83CB-2B19D48E93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5" name="textruta 4">
            <a:extLst>
              <a:ext uri="{FF2B5EF4-FFF2-40B4-BE49-F238E27FC236}">
                <a16:creationId xmlns:a16="http://schemas.microsoft.com/office/drawing/2014/main" id="{B8D57A1B-7594-4EB8-9159-06F5CCDA856A}"/>
              </a:ext>
            </a:extLst>
          </p:cNvPr>
          <p:cNvSpPr txBox="1"/>
          <p:nvPr/>
        </p:nvSpPr>
        <p:spPr>
          <a:xfrm>
            <a:off x="1222492" y="4425481"/>
            <a:ext cx="229377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vi-VN" sz="4400" b="1" noProof="0" dirty="0">
                <a:latin typeface="Calibri" panose="020F0502020204030204" pitchFamily="34" charset="0"/>
                <a:ea typeface="Calibri" panose="020F0502020204030204" pitchFamily="34" charset="0"/>
                <a:cs typeface="Calibri" panose="020F0502020204030204" pitchFamily="34" charset="0"/>
              </a:rPr>
              <a:t>Vấn đề</a:t>
            </a:r>
            <a:endParaRPr lang="vi-VN"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439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1">
            <a:extLst>
              <a:ext uri="{FF2B5EF4-FFF2-40B4-BE49-F238E27FC236}">
                <a16:creationId xmlns:a16="http://schemas.microsoft.com/office/drawing/2014/main" id="{FE506359-4E05-4C6D-AB2F-7F24CEA57B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pic>
        <p:nvPicPr>
          <p:cNvPr id="3" name="Bildobjekt 4">
            <a:extLst>
              <a:ext uri="{FF2B5EF4-FFF2-40B4-BE49-F238E27FC236}">
                <a16:creationId xmlns:a16="http://schemas.microsoft.com/office/drawing/2014/main" id="{D3EFAA49-3889-47F0-99A3-3069B4C7D897}"/>
              </a:ext>
            </a:extLst>
          </p:cNvPr>
          <p:cNvPicPr>
            <a:picLocks noChangeAspect="1"/>
          </p:cNvPicPr>
          <p:nvPr/>
        </p:nvPicPr>
        <p:blipFill>
          <a:blip r:embed="rId4"/>
          <a:stretch>
            <a:fillRect/>
          </a:stretch>
        </p:blipFill>
        <p:spPr>
          <a:xfrm>
            <a:off x="4114149" y="977640"/>
            <a:ext cx="7173793" cy="4902720"/>
          </a:xfrm>
          <a:prstGeom prst="rect">
            <a:avLst/>
          </a:prstGeom>
        </p:spPr>
      </p:pic>
      <p:sp>
        <p:nvSpPr>
          <p:cNvPr id="7" name="textruta 6">
            <a:extLst>
              <a:ext uri="{FF2B5EF4-FFF2-40B4-BE49-F238E27FC236}">
                <a16:creationId xmlns:a16="http://schemas.microsoft.com/office/drawing/2014/main" id="{8AF3269F-BCFA-48F0-9C6B-2123F39D0B94}"/>
              </a:ext>
            </a:extLst>
          </p:cNvPr>
          <p:cNvSpPr txBox="1"/>
          <p:nvPr/>
        </p:nvSpPr>
        <p:spPr>
          <a:xfrm>
            <a:off x="1582030" y="3764184"/>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vi-VN" sz="2800" b="1" noProof="0" dirty="0">
                <a:latin typeface="Calibri" panose="020F0502020204030204" pitchFamily="34" charset="0"/>
                <a:ea typeface="Calibri" panose="020F0502020204030204" pitchFamily="34" charset="0"/>
                <a:cs typeface="Calibri" panose="020F0502020204030204" pitchFamily="34" charset="0"/>
              </a:rPr>
              <a:t>Vấn đề</a:t>
            </a:r>
            <a:endParaRPr lang="vi-VN" noProof="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ruta 9">
            <a:extLst>
              <a:ext uri="{FF2B5EF4-FFF2-40B4-BE49-F238E27FC236}">
                <a16:creationId xmlns:a16="http://schemas.microsoft.com/office/drawing/2014/main" id="{54B3581B-6BD3-46BF-9CBC-26A3021A9524}"/>
              </a:ext>
            </a:extLst>
          </p:cNvPr>
          <p:cNvSpPr txBox="1"/>
          <p:nvPr/>
        </p:nvSpPr>
        <p:spPr>
          <a:xfrm>
            <a:off x="1293122" y="4221169"/>
            <a:ext cx="24179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vi-VN" sz="2400" noProof="0" dirty="0">
                <a:latin typeface="Calibri"/>
                <a:cs typeface="Calibri"/>
              </a:rPr>
              <a:t>Trẻ em không có bạn bè từ các cộng đồng tín ngưỡng khác.</a:t>
            </a:r>
          </a:p>
        </p:txBody>
      </p:sp>
    </p:spTree>
    <p:extLst>
      <p:ext uri="{BB962C8B-B14F-4D97-AF65-F5344CB8AC3E}">
        <p14:creationId xmlns:p14="http://schemas.microsoft.com/office/powerpoint/2010/main" val="2790582160"/>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3149BED6-D353-314C-B768-42561DA9A2F1}"/>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0B59E091-CD95-6A4D-B2DC-11500E1DB7A2}"/>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46A70D01-9541-5C40-A1FA-E20E794E101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9F1D1274-14B3-1842-A5B1-E2070B055ECD}"/>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E439A813-A772-5B41-A0CC-EC464892A6B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6148829b63786bf4a6f574496a152db2">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d59c8d2cd7a5f6cdcc4e90631be1468f"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8C541B-1BE0-4DDF-BB86-AB29EA63EE05}"/>
</file>

<file path=customXml/itemProps2.xml><?xml version="1.0" encoding="utf-8"?>
<ds:datastoreItem xmlns:ds="http://schemas.openxmlformats.org/officeDocument/2006/customXml" ds:itemID="{6C759612-FB27-4A08-A657-FD317E5BFB2E}">
  <ds:schemaRefs>
    <ds:schemaRef ds:uri="http://purl.org/dc/elements/1.1/"/>
    <ds:schemaRef ds:uri="27879760-8d42-4139-817b-a85748325e78"/>
    <ds:schemaRef ds:uri="http://purl.org/dc/terms/"/>
    <ds:schemaRef ds:uri="http://schemas.microsoft.com/office/2006/metadata/properties"/>
    <ds:schemaRef ds:uri="007ce96f-f6e4-41e9-bbc1-3453ece26c5d"/>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3068F6F-4F41-4F2C-B306-681BD5983E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2145</TotalTime>
  <Words>3813</Words>
  <Application>Microsoft Macintosh PowerPoint</Application>
  <PresentationFormat>Bredbild</PresentationFormat>
  <Paragraphs>341</Paragraphs>
  <Slides>26</Slides>
  <Notes>26</Notes>
  <HiddenSlides>0</HiddenSlides>
  <MMClips>0</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26</vt:i4>
      </vt:variant>
    </vt:vector>
  </HeadingPairs>
  <TitlesOfParts>
    <vt:vector size="34" baseType="lpstr">
      <vt:lpstr>Arial</vt:lpstr>
      <vt:lpstr>Calibri</vt:lpstr>
      <vt:lpstr>Calibri Light</vt:lpstr>
      <vt:lpstr>FORBTema2</vt:lpstr>
      <vt:lpstr>1_Anpassad formgivning</vt:lpstr>
      <vt:lpstr>4_FORBTema2</vt:lpstr>
      <vt:lpstr>Anpassad formgivning</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8 PowerPoint</dc:title>
  <dc:creator>FORB Learning Platform;Katherine.Cash@smc.global</dc:creator>
  <cp:lastModifiedBy>Kristina Schollin-Borg</cp:lastModifiedBy>
  <cp:revision>800</cp:revision>
  <cp:lastPrinted>2021-06-02T17:53:06Z</cp:lastPrinted>
  <dcterms:created xsi:type="dcterms:W3CDTF">2021-06-24T12:01:27Z</dcterms:created>
  <dcterms:modified xsi:type="dcterms:W3CDTF">2026-05-04T13:38:28Z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