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13"/>
  </p:notesMasterIdLst>
  <p:handoutMasterIdLst>
    <p:handoutMasterId r:id="rId14"/>
  </p:handoutMasterIdLst>
  <p:sldIdLst>
    <p:sldId id="263" r:id="rId9"/>
    <p:sldId id="25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35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Katherine Cash" initials="KC [2]" lastIdx="17" clrIdx="10">
    <p:extLst>
      <p:ext uri="{19B8F6BF-5375-455C-9EA6-DF929625EA0E}">
        <p15:presenceInfo xmlns:p15="http://schemas.microsoft.com/office/powerpoint/2012/main" userId="S::katherine.cash_smc.global#ext#@stefanusalliansen.onmicrosoft.com::c8443033-ba39-4d66-bc55-3451e72e1980" providerId="AD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709" autoAdjust="0"/>
  </p:normalViewPr>
  <p:slideViewPr>
    <p:cSldViewPr snapToGrid="0">
      <p:cViewPr varScale="1">
        <p:scale>
          <a:sx n="97" d="100"/>
          <a:sy n="97" d="100"/>
        </p:scale>
        <p:origin x="80" y="128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2023-04-11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2023-04-11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2023-04-11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3199488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2023-04-11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719022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7">
            <a:extLst>
              <a:ext uri="{FF2B5EF4-FFF2-40B4-BE49-F238E27FC236}">
                <a16:creationId xmlns:a16="http://schemas.microsoft.com/office/drawing/2014/main" id="{BFE5C115-84A5-4ABB-A989-B26525496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20121ACA-A1B1-4B5E-851F-FB29A9F68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6949"/>
            <a:ext cx="10515600" cy="39100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7">
            <a:extLst>
              <a:ext uri="{FF2B5EF4-FFF2-40B4-BE49-F238E27FC236}">
                <a16:creationId xmlns:a16="http://schemas.microsoft.com/office/drawing/2014/main" id="{D3332787-D53E-469C-99A2-0C1AE1724E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7">
            <a:extLst>
              <a:ext uri="{FF2B5EF4-FFF2-40B4-BE49-F238E27FC236}">
                <a16:creationId xmlns:a16="http://schemas.microsoft.com/office/drawing/2014/main" id="{AEDF20B2-788F-4F70-9C8E-439DD6C3CD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56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7">
            <a:extLst>
              <a:ext uri="{FF2B5EF4-FFF2-40B4-BE49-F238E27FC236}">
                <a16:creationId xmlns:a16="http://schemas.microsoft.com/office/drawing/2014/main" id="{BCA47E25-C9C2-49AE-9C45-D370E68B2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0207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249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6D1341ED-191D-417F-B972-8A4EBAC343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err="1"/>
              <a:t>Headline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2459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2023-04-11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825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Rubrik</a:t>
            </a:r>
            <a:endParaRPr lang="en-GB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0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9FED9-2FB9-DE4D-F2C4-90033C9E0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93924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Religious family/personal status laws </a:t>
            </a:r>
            <a:br>
              <a:rPr lang="en-GB" dirty="0"/>
            </a:br>
            <a:r>
              <a:rPr lang="en-GB" dirty="0"/>
              <a:t>in India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1191895-09E3-7EB6-3B3C-4B952B9E11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50" y="6054312"/>
            <a:ext cx="868598" cy="7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385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ACE21-F641-CBCC-D36C-222F8C7E7FA2}"/>
              </a:ext>
            </a:extLst>
          </p:cNvPr>
          <p:cNvSpPr txBox="1"/>
          <p:nvPr/>
        </p:nvSpPr>
        <p:spPr>
          <a:xfrm>
            <a:off x="450851" y="1044088"/>
            <a:ext cx="49974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India, Hindu family/personal status law has been extensively reformed, but there are still discriminatory provisions left in the legislation. </a:t>
            </a:r>
          </a:p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example, according to the Hindu law, the father is the natural guardian of unmarried girls older than 5 years. </a:t>
            </a:r>
          </a:p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daughters get married, the husband takes over the role as their guardians. Only if a child is born outside marriage, is the mother considered the guardian. </a:t>
            </a: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3D5B627-9DA6-2B3E-CA26-5AF9C9352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50" y="6054312"/>
            <a:ext cx="868598" cy="73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EEDE524-91CD-2FF7-A2DB-F695412EE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345" y="1479550"/>
            <a:ext cx="5886000" cy="3945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814660-8204-EC10-02DC-B663CF6DA586}"/>
              </a:ext>
            </a:extLst>
          </p:cNvPr>
          <p:cNvSpPr txBox="1"/>
          <p:nvPr/>
        </p:nvSpPr>
        <p:spPr>
          <a:xfrm>
            <a:off x="450000" y="1905506"/>
            <a:ext cx="499744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family/personal status laws of the religious minorities have undergone fewer reforms than Hindu law. As a result, women in the minority communities continue to suffer from greater inequalities than Hindu women, increasing the discrimination based on both religion and gender. 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BC6DDBE-E6D7-7C0A-271D-B21774479C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50" y="6054312"/>
            <a:ext cx="868598" cy="730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F12A0B-744E-64B9-68E9-ACC1ECE8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1684" y="1532772"/>
            <a:ext cx="5886000" cy="3916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5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1AACE21-F641-CBCC-D36C-222F8C7E7FA2}"/>
              </a:ext>
            </a:extLst>
          </p:cNvPr>
          <p:cNvSpPr txBox="1"/>
          <p:nvPr/>
        </p:nvSpPr>
        <p:spPr>
          <a:xfrm>
            <a:off x="679451" y="1160665"/>
            <a:ext cx="4997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814660-8204-EC10-02DC-B663CF6DA586}"/>
              </a:ext>
            </a:extLst>
          </p:cNvPr>
          <p:cNvSpPr txBox="1"/>
          <p:nvPr/>
        </p:nvSpPr>
        <p:spPr>
          <a:xfrm>
            <a:off x="450000" y="1044000"/>
            <a:ext cx="499744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There is however an optional civil law, the Special Marriage Act from 1954. This is for inter-religious or inter-caste marriages or for those who want a secular marriage. In this case, couples must give the district magistrate a 30-days' notice to give time for any legitimate objections to be raised. However, the information of the upcoming marriage is often leaked to  extremist and right-wing groups who create unrest and threaten the couple. 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161E6F6-69C6-A868-542F-15A0637AC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250" y="6054312"/>
            <a:ext cx="868598" cy="730525"/>
          </a:xfrm>
          <a:prstGeom prst="rect">
            <a:avLst/>
          </a:prstGeom>
        </p:spPr>
      </p:pic>
      <p:pic>
        <p:nvPicPr>
          <p:cNvPr id="7" name="Picture 6" descr="A person and person holding hands on a beach&#10;&#10;Description automatically generated with medium confidence">
            <a:extLst>
              <a:ext uri="{FF2B5EF4-FFF2-40B4-BE49-F238E27FC236}">
                <a16:creationId xmlns:a16="http://schemas.microsoft.com/office/drawing/2014/main" id="{475AD10C-CCC7-AFA8-D458-674326084B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01" y="1471098"/>
            <a:ext cx="5885148" cy="39158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04254E-46CA-B1FA-98C1-C26A1211301A}"/>
              </a:ext>
            </a:extLst>
          </p:cNvPr>
          <p:cNvSpPr txBox="1"/>
          <p:nvPr/>
        </p:nvSpPr>
        <p:spPr>
          <a:xfrm>
            <a:off x="11555467" y="3490823"/>
            <a:ext cx="323165" cy="189891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sv-SE" sz="900" dirty="0"/>
              <a:t>Photo: </a:t>
            </a:r>
            <a:r>
              <a:rPr lang="en-GB" sz="900" dirty="0"/>
              <a:t>R.M. Modi / </a:t>
            </a:r>
            <a:r>
              <a:rPr lang="en-GB" sz="900" dirty="0" err="1"/>
              <a:t>Alamy</a:t>
            </a:r>
            <a:r>
              <a:rPr lang="en-GB" sz="900" dirty="0"/>
              <a:t> Stock Photo</a:t>
            </a:r>
          </a:p>
        </p:txBody>
      </p:sp>
    </p:spTree>
    <p:extLst>
      <p:ext uri="{BB962C8B-B14F-4D97-AF65-F5344CB8AC3E}">
        <p14:creationId xmlns:p14="http://schemas.microsoft.com/office/powerpoint/2010/main" val="2827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3149BED6-D353-314C-B768-42561DA9A2F1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0B59E091-CD95-6A4D-B2DC-11500E1DB7A2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46A70D01-9541-5C40-A1FA-E20E794E1016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9F1D1274-14B3-1842-A5B1-E2070B055ECD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ssion1_PPTx" id="{D825548B-CD44-6544-90C8-B455B9F41619}" vid="{E439A813-A772-5B41-A0CC-EC464892A6B0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7" ma:contentTypeDescription="Create a new document." ma:contentTypeScope="" ma:versionID="e12d550224cfe04834fb0efc7ee0ad9e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c4d89123e3008a408dc4a51f50b050fc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5875B82-7C01-4B57-9202-A19C22EC7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79760-8d42-4139-817b-a85748325e78"/>
    <ds:schemaRef ds:uri="007ce96f-f6e4-41e9-bbc1-3453ece26c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C759612-FB27-4A08-A657-FD317E5BFB2E}">
  <ds:schemaRefs>
    <ds:schemaRef ds:uri="http://schemas.microsoft.com/office/2006/documentManagement/types"/>
    <ds:schemaRef ds:uri="007ce96f-f6e4-41e9-bbc1-3453ece26c5d"/>
    <ds:schemaRef ds:uri="http://purl.org/dc/dcmitype/"/>
    <ds:schemaRef ds:uri="27879760-8d42-4139-817b-a85748325e7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Anpassad formgivning</Template>
  <TotalTime>28</TotalTime>
  <Words>235</Words>
  <Application>Microsoft Office PowerPoint</Application>
  <PresentationFormat>Widescreen</PresentationFormat>
  <Paragraphs>17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FORBTema2</vt:lpstr>
      <vt:lpstr>1_Anpassad formgivning</vt:lpstr>
      <vt:lpstr>4_FORBTema2</vt:lpstr>
      <vt:lpstr>Anpassad formgivning</vt:lpstr>
      <vt:lpstr>3_FORBTema2</vt:lpstr>
      <vt:lpstr>Religious family/personal status laws  in India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2 PowerPoint</dc:title>
  <dc:creator>FORB Learning Platform;Katherine.Cash@smc.global</dc:creator>
  <cp:lastModifiedBy>Katherine Cash</cp:lastModifiedBy>
  <cp:revision>15</cp:revision>
  <cp:lastPrinted>2021-08-04T08:34:12Z</cp:lastPrinted>
  <dcterms:created xsi:type="dcterms:W3CDTF">2021-06-22T13:00:12Z</dcterms:created>
  <dcterms:modified xsi:type="dcterms:W3CDTF">2023-04-11T07:48:18Z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</Properties>
</file>